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notesSlides/notesSlide40.xml" ContentType="application/vnd.openxmlformats-officedocument.presentationml.notes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Default Extension="mp4" ContentType="video/mp4"/>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800" r:id="rId1"/>
  </p:sldMasterIdLst>
  <p:notesMasterIdLst>
    <p:notesMasterId r:id="rId44"/>
  </p:notesMasterIdLst>
  <p:sldIdLst>
    <p:sldId id="310" r:id="rId2"/>
    <p:sldId id="333" r:id="rId3"/>
    <p:sldId id="322" r:id="rId4"/>
    <p:sldId id="332" r:id="rId5"/>
    <p:sldId id="329" r:id="rId6"/>
    <p:sldId id="331" r:id="rId7"/>
    <p:sldId id="338" r:id="rId8"/>
    <p:sldId id="343" r:id="rId9"/>
    <p:sldId id="344" r:id="rId10"/>
    <p:sldId id="287" r:id="rId11"/>
    <p:sldId id="330" r:id="rId12"/>
    <p:sldId id="314" r:id="rId13"/>
    <p:sldId id="312" r:id="rId14"/>
    <p:sldId id="280" r:id="rId15"/>
    <p:sldId id="323" r:id="rId16"/>
    <p:sldId id="339" r:id="rId17"/>
    <p:sldId id="276" r:id="rId18"/>
    <p:sldId id="335" r:id="rId19"/>
    <p:sldId id="325" r:id="rId20"/>
    <p:sldId id="277" r:id="rId21"/>
    <p:sldId id="337" r:id="rId22"/>
    <p:sldId id="326" r:id="rId23"/>
    <p:sldId id="278" r:id="rId24"/>
    <p:sldId id="340" r:id="rId25"/>
    <p:sldId id="327" r:id="rId26"/>
    <p:sldId id="279" r:id="rId27"/>
    <p:sldId id="341" r:id="rId28"/>
    <p:sldId id="328" r:id="rId29"/>
    <p:sldId id="349" r:id="rId30"/>
    <p:sldId id="348" r:id="rId31"/>
    <p:sldId id="342" r:id="rId32"/>
    <p:sldId id="347" r:id="rId33"/>
    <p:sldId id="268" r:id="rId34"/>
    <p:sldId id="267" r:id="rId35"/>
    <p:sldId id="289" r:id="rId36"/>
    <p:sldId id="290" r:id="rId37"/>
    <p:sldId id="291" r:id="rId38"/>
    <p:sldId id="319" r:id="rId39"/>
    <p:sldId id="283" r:id="rId40"/>
    <p:sldId id="286" r:id="rId41"/>
    <p:sldId id="284" r:id="rId42"/>
    <p:sldId id="285"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34571" autoAdjust="0"/>
    <p:restoredTop sz="86331" autoAdjust="0"/>
  </p:normalViewPr>
  <p:slideViewPr>
    <p:cSldViewPr snapToGrid="0" snapToObjects="1">
      <p:cViewPr>
        <p:scale>
          <a:sx n="100" d="100"/>
          <a:sy n="100" d="100"/>
        </p:scale>
        <p:origin x="-1584" y="312"/>
      </p:cViewPr>
      <p:guideLst>
        <p:guide orient="horz" pos="2160"/>
        <p:guide pos="2880"/>
      </p:guideLst>
    </p:cSldViewPr>
  </p:slideViewPr>
  <p:outlineViewPr>
    <p:cViewPr>
      <p:scale>
        <a:sx n="33" d="100"/>
        <a:sy n="33" d="100"/>
      </p:scale>
      <p:origin x="320" y="34064"/>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505797-86A1-7F4A-A55E-1F80407B75F1}" type="datetimeFigureOut">
              <a:rPr lang="en-US" smtClean="0"/>
              <a:pPr/>
              <a:t>6/28/20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0FAB33-9CF1-C74E-8BFC-1A9CD1BF18F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0FAB33-9CF1-C74E-8BFC-1A9CD1BF18F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FAB33-9CF1-C74E-8BFC-1A9CD1BF18F8}" type="slidenum">
              <a:rPr lang="en-US" smtClean="0"/>
              <a:pPr/>
              <a:t>10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0496726"/>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 one there was focus and discussion regarding benefits of inclusion for children with special needs .  This video will further discuss the </a:t>
            </a:r>
            <a:r>
              <a:rPr lang="en-US" dirty="0" smtClean="0"/>
              <a:t>inclusion benefits </a:t>
            </a:r>
            <a:r>
              <a:rPr lang="en-US" dirty="0"/>
              <a:t>and the significance for society as a </a:t>
            </a:r>
            <a:r>
              <a:rPr lang="en-US" dirty="0" smtClean="0"/>
              <a:t>whole;</a:t>
            </a:r>
            <a:r>
              <a:rPr lang="en-US" baseline="0" dirty="0" smtClean="0"/>
              <a:t> Another good video for this is “Including Samuel” – an hour-long DVD that goes into greater length and looks at several individuals and how they benefitted from inclusion, and how a whole school and community benefitted</a:t>
            </a:r>
            <a:endParaRPr lang="en-US" dirty="0"/>
          </a:p>
        </p:txBody>
      </p:sp>
      <p:sp>
        <p:nvSpPr>
          <p:cNvPr id="4" name="Slide Number Placeholder 3"/>
          <p:cNvSpPr>
            <a:spLocks noGrp="1"/>
          </p:cNvSpPr>
          <p:nvPr>
            <p:ph type="sldNum" sz="quarter" idx="5"/>
          </p:nvPr>
        </p:nvSpPr>
        <p:spPr/>
        <p:txBody>
          <a:bodyPr/>
          <a:lstStyle/>
          <a:p>
            <a:fld id="{530FAB33-9CF1-C74E-8BFC-1A9CD1BF18F8}" type="slidenum">
              <a:rPr lang="en-US" smtClean="0"/>
              <a:pPr/>
              <a:t>11</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16100543"/>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Record on a chart paper what stood out</a:t>
            </a:r>
            <a:r>
              <a:rPr lang="en-US" baseline="0" dirty="0"/>
              <a:t> in the video as people comment</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a:t>
            </a:r>
            <a:r>
              <a:rPr lang="en-US" baseline="0" dirty="0"/>
              <a:t> about the process of systemic change and how all the components need to be addressed in order for it to be successful and sustainable; the process is ongoing and takes years to “cement” the change in place; even then energy must be put into your focus for it to be maintain and improved </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will be a process that we</a:t>
            </a:r>
            <a:r>
              <a:rPr lang="en-US" baseline="0" dirty="0"/>
              <a:t> will focus on at a later date – today we are just outlining the process that we might follow; </a:t>
            </a:r>
            <a:r>
              <a:rPr lang="en-US" dirty="0"/>
              <a:t>Important to be sure that all planning members stand on an equal playing field of understanding, clarification of high quality inclusion looks like and the essential elements.</a:t>
            </a:r>
          </a:p>
          <a:p>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vision for the IELCCP grant .  Let us reflect on the process we used to with our 7 COE to bring us to where we are today</a:t>
            </a:r>
          </a:p>
        </p:txBody>
      </p:sp>
      <p:sp>
        <p:nvSpPr>
          <p:cNvPr id="4" name="Slide Number Placeholder 3"/>
          <p:cNvSpPr>
            <a:spLocks noGrp="1"/>
          </p:cNvSpPr>
          <p:nvPr>
            <p:ph type="sldNum" sz="quarter" idx="5"/>
          </p:nvPr>
        </p:nvSpPr>
        <p:spPr/>
        <p:txBody>
          <a:bodyPr/>
          <a:lstStyle/>
          <a:p>
            <a:fld id="{530FAB33-9CF1-C74E-8BFC-1A9CD1BF18F8}" type="slidenum">
              <a:rPr lang="en-US" smtClean="0"/>
              <a:pPr/>
              <a:t>15</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2076176"/>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Include</a:t>
            </a:r>
            <a:r>
              <a:rPr lang="en-US" baseline="0" dirty="0"/>
              <a:t> your current vision here;  this can be informational if it has already been adopted, or it can be a jumping off place if you are going to look at revising it with input from the group</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a:t>
            </a:r>
            <a:r>
              <a:rPr lang="en-US" baseline="0" dirty="0"/>
              <a:t> of some general skills necessary for successful implementation of early childhood inclusion; </a:t>
            </a:r>
            <a:r>
              <a:rPr lang="en-US" dirty="0"/>
              <a:t>Discussion of skills staff should know? Maybe show a great video clip and get from DRDP access video and fill in with these statements after viewing </a:t>
            </a:r>
            <a:r>
              <a:rPr lang="en-US" dirty="0" smtClean="0"/>
              <a:t>video; California</a:t>
            </a:r>
            <a:r>
              <a:rPr lang="en-US" baseline="0" dirty="0" smtClean="0"/>
              <a:t> Autism Professional Training and Information Network (CAPTAIN) is a good resource for EBP (research based effective practices) for autism and which also benefit other children</a:t>
            </a:r>
            <a:endParaRPr lang="en-US" dirty="0"/>
          </a:p>
        </p:txBody>
      </p:sp>
      <p:sp>
        <p:nvSpPr>
          <p:cNvPr id="4" name="Slide Number Placeholder 3"/>
          <p:cNvSpPr>
            <a:spLocks noGrp="1"/>
          </p:cNvSpPr>
          <p:nvPr>
            <p:ph type="sldNum" sz="quarter" idx="5"/>
          </p:nvPr>
        </p:nvSpPr>
        <p:spPr/>
        <p:txBody>
          <a:bodyPr/>
          <a:lstStyle/>
          <a:p>
            <a:fld id="{530FAB33-9CF1-C74E-8BFC-1A9CD1BF18F8}" type="slidenum">
              <a:rPr lang="en-US" smtClean="0"/>
              <a:pPr/>
              <a:t>17</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05386262"/>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IELCCP grant delivery of professional development to build skills</a:t>
            </a:r>
          </a:p>
        </p:txBody>
      </p:sp>
      <p:sp>
        <p:nvSpPr>
          <p:cNvPr id="4" name="Slide Number Placeholder 3"/>
          <p:cNvSpPr>
            <a:spLocks noGrp="1"/>
          </p:cNvSpPr>
          <p:nvPr>
            <p:ph type="sldNum" sz="quarter" idx="5"/>
          </p:nvPr>
        </p:nvSpPr>
        <p:spPr/>
        <p:txBody>
          <a:bodyPr/>
          <a:lstStyle/>
          <a:p>
            <a:fld id="{530FAB33-9CF1-C74E-8BFC-1A9CD1BF18F8}" type="slidenum">
              <a:rPr lang="en-US" smtClean="0"/>
              <a:pPr/>
              <a:t>18</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4092732"/>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the professional development  and support system outline in the COE grant.  Be sure to provide. Clear explanation and possible job descriptions of staff members.</a:t>
            </a:r>
          </a:p>
        </p:txBody>
      </p:sp>
      <p:sp>
        <p:nvSpPr>
          <p:cNvPr id="4" name="Slide Number Placeholder 3"/>
          <p:cNvSpPr>
            <a:spLocks noGrp="1"/>
          </p:cNvSpPr>
          <p:nvPr>
            <p:ph type="sldNum" sz="quarter" idx="5"/>
          </p:nvPr>
        </p:nvSpPr>
        <p:spPr/>
        <p:txBody>
          <a:bodyPr/>
          <a:lstStyle/>
          <a:p>
            <a:fld id="{530FAB33-9CF1-C74E-8BFC-1A9CD1BF18F8}" type="slidenum">
              <a:rPr lang="en-US" smtClean="0"/>
              <a:pPr/>
              <a:t>19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48731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0FAB33-9CF1-C74E-8BFC-1A9CD1BF18F8}"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General incentives for working</a:t>
            </a:r>
            <a:r>
              <a:rPr lang="en-US" baseline="0" dirty="0"/>
              <a:t> toward a culture of early childhood inclusion</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incentives for COEs participation in the IELCCP grant</a:t>
            </a:r>
            <a:endParaRPr lang="en-US" dirty="0"/>
          </a:p>
        </p:txBody>
      </p:sp>
      <p:sp>
        <p:nvSpPr>
          <p:cNvPr id="4" name="Slide Number Placeholder 3"/>
          <p:cNvSpPr>
            <a:spLocks noGrp="1"/>
          </p:cNvSpPr>
          <p:nvPr>
            <p:ph type="sldNum" sz="quarter" idx="5"/>
          </p:nvPr>
        </p:nvSpPr>
        <p:spPr/>
        <p:txBody>
          <a:bodyPr/>
          <a:lstStyle/>
          <a:p>
            <a:fld id="{530FAB33-9CF1-C74E-8BFC-1A9CD1BF18F8}" type="slidenum">
              <a:rPr lang="en-US" smtClean="0"/>
              <a:pPr/>
              <a:t>21</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48295265"/>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the specific incentives from your grant . Examples: Instructional support, Quality Counts Involvement; ASQ screening, renovations, playground improvement etc.</a:t>
            </a:r>
          </a:p>
        </p:txBody>
      </p:sp>
      <p:sp>
        <p:nvSpPr>
          <p:cNvPr id="4" name="Slide Number Placeholder 3"/>
          <p:cNvSpPr>
            <a:spLocks noGrp="1"/>
          </p:cNvSpPr>
          <p:nvPr>
            <p:ph type="sldNum" sz="quarter" idx="5"/>
          </p:nvPr>
        </p:nvSpPr>
        <p:spPr/>
        <p:txBody>
          <a:bodyPr/>
          <a:lstStyle/>
          <a:p>
            <a:fld id="{530FAB33-9CF1-C74E-8BFC-1A9CD1BF18F8}" type="slidenum">
              <a:rPr lang="en-US" smtClean="0"/>
              <a:pPr/>
              <a:t>22</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3152790"/>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look at some general resources to consider</a:t>
            </a:r>
            <a:endParaRPr lang="en-US" dirty="0"/>
          </a:p>
        </p:txBody>
      </p:sp>
      <p:sp>
        <p:nvSpPr>
          <p:cNvPr id="4" name="Slide Number Placeholder 3"/>
          <p:cNvSpPr>
            <a:spLocks noGrp="1"/>
          </p:cNvSpPr>
          <p:nvPr>
            <p:ph type="sldNum" sz="quarter" idx="5"/>
          </p:nvPr>
        </p:nvSpPr>
        <p:spPr/>
        <p:txBody>
          <a:bodyPr/>
          <a:lstStyle/>
          <a:p>
            <a:fld id="{530FAB33-9CF1-C74E-8BFC-1A9CD1BF18F8}" type="slidenum">
              <a:rPr lang="en-US" smtClean="0"/>
              <a:pPr/>
              <a:t>23</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9959880"/>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0FAB33-9CF1-C74E-8BFC-1A9CD1BF18F8}"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some possible</a:t>
            </a:r>
            <a:r>
              <a:rPr lang="en-US" baseline="0" dirty="0"/>
              <a:t> IEEEP resources for staff</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FAB33-9CF1-C74E-8BFC-1A9CD1BF18F8}" type="slidenum">
              <a:rPr lang="en-US" smtClean="0"/>
              <a:pPr/>
              <a:t>26</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7545779"/>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Look</a:t>
            </a:r>
            <a:r>
              <a:rPr lang="en-US" baseline="0" dirty="0"/>
              <a:t> at these for your county and how these will be developed</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Set date for next meeting;</a:t>
            </a:r>
            <a:r>
              <a:rPr lang="en-US" baseline="0" dirty="0" smtClean="0"/>
              <a:t> assign tasks, etc</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us recently went thru a major change that was unplanned.  Please take 30 seconds to. Jot. Down your feelings in the beginning of the COVID crisis for the United States.</a:t>
            </a:r>
          </a:p>
          <a:p>
            <a:r>
              <a:rPr lang="en-US" dirty="0"/>
              <a:t>No unified vision created confusion; lack of skills in leaders and/or city/county organization or parents needing to be their child's teacher created anxiety;</a:t>
            </a:r>
          </a:p>
          <a:p>
            <a:r>
              <a:rPr lang="en-US" dirty="0"/>
              <a:t>Incentives of staying home created resistance for the population; lack of medical resources created frustration and fear for. Family members who were first responders; finally as US went into phase 2  action plans were either not provided or unclear which created false starts . etc.</a:t>
            </a:r>
          </a:p>
        </p:txBody>
      </p:sp>
      <p:sp>
        <p:nvSpPr>
          <p:cNvPr id="4" name="Slide Number Placeholder 3"/>
          <p:cNvSpPr>
            <a:spLocks noGrp="1"/>
          </p:cNvSpPr>
          <p:nvPr>
            <p:ph type="sldNum" sz="quarter" idx="5"/>
          </p:nvPr>
        </p:nvSpPr>
        <p:spPr/>
        <p:txBody>
          <a:bodyPr/>
          <a:lstStyle/>
          <a:p>
            <a:fld id="{530FAB33-9CF1-C74E-8BFC-1A9CD1BF18F8}" type="slidenum">
              <a:rPr lang="en-US" smtClean="0"/>
              <a:pPr/>
              <a:t>3</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21999770"/>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0FAB33-9CF1-C74E-8BFC-1A9CD1BF18F8}" type="slidenum">
              <a:rPr lang="en-US" smtClean="0"/>
              <a:pPr/>
              <a:t>31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FAB33-9CF1-C74E-8BFC-1A9CD1BF18F8}" type="slidenum">
              <a:rPr lang="en-US" smtClean="0"/>
              <a:pPr/>
              <a:t>33</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5596119"/>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0FAB33-9CF1-C74E-8BFC-1A9CD1BF18F8}" type="slidenum">
              <a:rPr lang="en-US" smtClean="0"/>
              <a:pPr/>
              <a:t>34</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Adapt this slide</a:t>
            </a:r>
            <a:r>
              <a:rPr lang="en-US" baseline="0" dirty="0"/>
              <a:t> to your grant</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35</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0FAB33-9CF1-C74E-8BFC-1A9CD1BF18F8}" type="slidenum">
              <a:rPr lang="en-US" smtClean="0"/>
              <a:pPr/>
              <a:t>36</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0FAB33-9CF1-C74E-8BFC-1A9CD1BF18F8}" type="slidenum">
              <a:rPr lang="en-US" smtClean="0"/>
              <a:pPr/>
              <a:t>37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0FAB33-9CF1-C74E-8BFC-1A9CD1BF18F8}" type="slidenum">
              <a:rPr lang="en-US" smtClean="0"/>
              <a:pPr/>
              <a:t>38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39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Federal. viewpoint</a:t>
            </a:r>
          </a:p>
        </p:txBody>
      </p:sp>
      <p:sp>
        <p:nvSpPr>
          <p:cNvPr id="4" name="Slide Number Placeholder 3"/>
          <p:cNvSpPr>
            <a:spLocks noGrp="1"/>
          </p:cNvSpPr>
          <p:nvPr>
            <p:ph type="sldNum" sz="quarter" idx="10"/>
          </p:nvPr>
        </p:nvSpPr>
        <p:spPr/>
        <p:txBody>
          <a:bodyPr/>
          <a:lstStyle/>
          <a:p>
            <a:fld id="{530FAB33-9CF1-C74E-8BFC-1A9CD1BF18F8}" type="slidenum">
              <a:rPr lang="en-US" smtClean="0"/>
              <a:pPr/>
              <a:t>40</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Omit??</a:t>
            </a:r>
          </a:p>
        </p:txBody>
      </p:sp>
      <p:sp>
        <p:nvSpPr>
          <p:cNvPr id="4" name="Slide Number Placeholder 3"/>
          <p:cNvSpPr>
            <a:spLocks noGrp="1"/>
          </p:cNvSpPr>
          <p:nvPr>
            <p:ph type="sldNum" sz="quarter" idx="10"/>
          </p:nvPr>
        </p:nvSpPr>
        <p:spPr/>
        <p:txBody>
          <a:bodyPr/>
          <a:lstStyle/>
          <a:p>
            <a:fld id="{530FAB33-9CF1-C74E-8BFC-1A9CD1BF18F8}" type="slidenum">
              <a:rPr lang="en-US" smtClean="0"/>
              <a:pPr/>
              <a:t>41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42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Delete this slide if doing a Zoom conference and just</a:t>
            </a:r>
            <a:r>
              <a:rPr lang="en-US" baseline="0" dirty="0"/>
              <a:t> have a Welcome slide or no slide at all; instruct participants to use the “Chat” feature to ask questions</a:t>
            </a:r>
          </a:p>
          <a:p>
            <a:r>
              <a:rPr lang="en-US" baseline="0" dirty="0"/>
              <a:t>If using this slide - i</a:t>
            </a:r>
            <a:r>
              <a:rPr lang="en-US" dirty="0"/>
              <a:t>nsert</a:t>
            </a:r>
            <a:r>
              <a:rPr lang="en-US" baseline="0" dirty="0"/>
              <a:t> Wi-Fi network and password into the slide; Provide participants with Post-It notes to write down questions and things they would like addressed, and designate a place for them to post them; address these throughout the session or at the end of the session</a:t>
            </a:r>
          </a:p>
          <a:p>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5</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9456571"/>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revise</a:t>
            </a:r>
            <a:r>
              <a:rPr lang="en-US" baseline="0" dirty="0"/>
              <a:t> or delete</a:t>
            </a:r>
            <a:r>
              <a:rPr lang="en-US" dirty="0"/>
              <a:t> this slide</a:t>
            </a:r>
            <a:r>
              <a:rPr lang="en-US" baseline="0" dirty="0"/>
              <a:t> if you are doing a Zoom meeting;  </a:t>
            </a:r>
            <a:r>
              <a:rPr lang="en-US" dirty="0"/>
              <a:t>Step-up</a:t>
            </a:r>
            <a:r>
              <a:rPr lang="en-US" baseline="0" dirty="0"/>
              <a:t> and Step-back means that we encourage everyone to share their perspective; and if you are one who shares easily, be sure that you are giving others a chance to share</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6</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71739081"/>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the benefits of inclusion from Part 1</a:t>
            </a:r>
          </a:p>
        </p:txBody>
      </p:sp>
      <p:sp>
        <p:nvSpPr>
          <p:cNvPr id="4" name="Slide Number Placeholder 3"/>
          <p:cNvSpPr>
            <a:spLocks noGrp="1"/>
          </p:cNvSpPr>
          <p:nvPr>
            <p:ph type="sldNum" sz="quarter" idx="5"/>
          </p:nvPr>
        </p:nvSpPr>
        <p:spPr/>
        <p:txBody>
          <a:bodyPr/>
          <a:lstStyle/>
          <a:p>
            <a:fld id="{530FAB33-9CF1-C74E-8BFC-1A9CD1BF18F8}" type="slidenum">
              <a:rPr lang="en-US" smtClean="0"/>
              <a:pPr/>
              <a:t>7</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552557"/>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slide was included in Part I on Inclusion, reviewing these benefits prior to watching the video is recommended</a:t>
            </a:r>
            <a:endParaRPr lang="en-US" dirty="0" smtClean="0"/>
          </a:p>
          <a:p>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slide was included in Part I on Inclusion, reviewing these benefits prior to watching the video is recommended</a:t>
            </a:r>
            <a:endParaRPr lang="en-US" dirty="0"/>
          </a:p>
        </p:txBody>
      </p:sp>
      <p:sp>
        <p:nvSpPr>
          <p:cNvPr id="4" name="Slide Number Placeholder 3"/>
          <p:cNvSpPr>
            <a:spLocks noGrp="1"/>
          </p:cNvSpPr>
          <p:nvPr>
            <p:ph type="sldNum" sz="quarter" idx="10"/>
          </p:nvPr>
        </p:nvSpPr>
        <p:spPr/>
        <p:txBody>
          <a:bodyPr/>
          <a:lstStyle/>
          <a:p>
            <a:fld id="{530FAB33-9CF1-C74E-8BFC-1A9CD1BF18F8}"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2E7B54BE-F2F2-154D-9E0F-6970260C48A0}" type="datetimeFigureOut">
              <a:rPr lang="en-US" smtClean="0"/>
              <a:pPr/>
              <a:t>6/28/20</a:t>
            </a:fld>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E140B06-10ED-084C-A3E6-8CD5549363C7}"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E7B54BE-F2F2-154D-9E0F-6970260C48A0}" type="datetimeFigureOut">
              <a:rPr lang="en-US" smtClean="0"/>
              <a:pPr/>
              <a:t>6/28/20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C8C65-1775-3F43-B141-4E3593F730C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E7B54BE-F2F2-154D-9E0F-6970260C48A0}" type="datetimeFigureOut">
              <a:rPr lang="en-US" smtClean="0"/>
              <a:pPr/>
              <a:t>6/28/20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C8C65-1775-3F43-B141-4E3593F730C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2E7B54BE-F2F2-154D-9E0F-6970260C48A0}" type="datetimeFigureOut">
              <a:rPr lang="en-US" smtClean="0"/>
              <a:pPr/>
              <a:t>6/28/20</a:t>
            </a:fld>
            <a:endParaRPr lang="en-US" dirty="0"/>
          </a:p>
        </p:txBody>
      </p:sp>
      <p:sp>
        <p:nvSpPr>
          <p:cNvPr id="9" name="Slide Number Placeholder 8"/>
          <p:cNvSpPr>
            <a:spLocks noGrp="1"/>
          </p:cNvSpPr>
          <p:nvPr>
            <p:ph type="sldNum" sz="quarter" idx="15"/>
          </p:nvPr>
        </p:nvSpPr>
        <p:spPr/>
        <p:txBody>
          <a:bodyPr rtlCol="0"/>
          <a:lstStyle/>
          <a:p>
            <a:fld id="{EE9C8C65-1775-3F43-B141-4E3593F730C7}"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2E7B54BE-F2F2-154D-9E0F-6970260C48A0}" type="datetimeFigureOut">
              <a:rPr lang="en-US" smtClean="0"/>
              <a:pPr/>
              <a:t>6/28/20</a:t>
            </a:fld>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Slide Number Placeholder 5"/>
          <p:cNvSpPr>
            <a:spLocks noGrp="1"/>
          </p:cNvSpPr>
          <p:nvPr>
            <p:ph type="sldNum" sz="quarter" idx="12"/>
          </p:nvPr>
        </p:nvSpPr>
        <p:spPr bwMode="auto">
          <a:xfrm>
            <a:off x="1340616" y="4928702"/>
            <a:ext cx="609600" cy="517524"/>
          </a:xfrm>
        </p:spPr>
        <p:txBody>
          <a:bodyPr/>
          <a:lstStyle/>
          <a:p>
            <a:fld id="{EE9C8C65-1775-3F43-B141-4E3593F730C7}"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2E7B54BE-F2F2-154D-9E0F-6970260C48A0}" type="datetimeFigureOut">
              <a:rPr lang="en-US" smtClean="0"/>
              <a:pPr/>
              <a:t>6/28/20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C8C65-1775-3F43-B141-4E3593F730C7}"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2E7B54BE-F2F2-154D-9E0F-6970260C48A0}" type="datetimeFigureOut">
              <a:rPr lang="en-US" smtClean="0"/>
              <a:pPr/>
              <a:t>6/28/20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9C8C65-1775-3F43-B141-4E3593F730C7}"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2E7B54BE-F2F2-154D-9E0F-6970260C48A0}" type="datetimeFigureOut">
              <a:rPr lang="en-US" smtClean="0"/>
              <a:pPr/>
              <a:t>6/28/20</a:t>
            </a:fld>
            <a:endParaRPr lang="en-US" dirty="0"/>
          </a:p>
        </p:txBody>
      </p:sp>
      <p:sp>
        <p:nvSpPr>
          <p:cNvPr id="7" name="Slide Number Placeholder 6"/>
          <p:cNvSpPr>
            <a:spLocks noGrp="1"/>
          </p:cNvSpPr>
          <p:nvPr>
            <p:ph type="sldNum" sz="quarter" idx="11"/>
          </p:nvPr>
        </p:nvSpPr>
        <p:spPr/>
        <p:txBody>
          <a:bodyPr rtlCol="0"/>
          <a:lstStyle/>
          <a:p>
            <a:fld id="{EE9C8C65-1775-3F43-B141-4E3593F730C7}"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B54BE-F2F2-154D-9E0F-6970260C48A0}" type="datetimeFigureOut">
              <a:rPr lang="en-US" smtClean="0"/>
              <a:pPr/>
              <a:t>6/28/20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9C8C65-1775-3F43-B141-4E3593F730C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2E7B54BE-F2F2-154D-9E0F-6970260C48A0}" type="datetimeFigureOut">
              <a:rPr lang="en-US" smtClean="0"/>
              <a:pPr/>
              <a:t>6/28/20</a:t>
            </a:fld>
            <a:endParaRPr lang="en-US" dirty="0"/>
          </a:p>
        </p:txBody>
      </p:sp>
      <p:sp>
        <p:nvSpPr>
          <p:cNvPr id="22" name="Slide Number Placeholder 21"/>
          <p:cNvSpPr>
            <a:spLocks noGrp="1"/>
          </p:cNvSpPr>
          <p:nvPr>
            <p:ph type="sldNum" sz="quarter" idx="15"/>
          </p:nvPr>
        </p:nvSpPr>
        <p:spPr/>
        <p:txBody>
          <a:bodyPr rtlCol="0"/>
          <a:lstStyle/>
          <a:p>
            <a:fld id="{EE9C8C65-1775-3F43-B141-4E3593F730C7}" type="slidenum">
              <a:rPr lang="en-US" smtClean="0"/>
              <a:pPr/>
              <a:t>‹#›</a:t>
            </a:fld>
            <a:endParaRPr lang="en-US" dirty="0"/>
          </a:p>
        </p:txBody>
      </p:sp>
      <p:sp>
        <p:nvSpPr>
          <p:cNvPr id="23" name="Footer Placeholder 22"/>
          <p:cNvSpPr>
            <a:spLocks noGrp="1"/>
          </p:cNvSpPr>
          <p:nvPr>
            <p:ph type="ftr" sz="quarter" idx="16"/>
          </p:nvPr>
        </p:nvSpPr>
        <p:spPr/>
        <p:txBody>
          <a:bodyPr rtlCol="0"/>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a:t>Click icon to add picture</a:t>
            </a:r>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2E7B54BE-F2F2-154D-9E0F-6970260C48A0}" type="datetimeFigureOut">
              <a:rPr lang="en-US" smtClean="0"/>
              <a:pPr/>
              <a:t>6/28/20</a:t>
            </a:fld>
            <a:endParaRPr lang="en-US" dirty="0"/>
          </a:p>
        </p:txBody>
      </p:sp>
      <p:sp>
        <p:nvSpPr>
          <p:cNvPr id="18" name="Slide Number Placeholder 17"/>
          <p:cNvSpPr>
            <a:spLocks noGrp="1"/>
          </p:cNvSpPr>
          <p:nvPr>
            <p:ph type="sldNum" sz="quarter" idx="11"/>
          </p:nvPr>
        </p:nvSpPr>
        <p:spPr/>
        <p:txBody>
          <a:bodyPr rtlCol="0"/>
          <a:lstStyle/>
          <a:p>
            <a:fld id="{EE9C8C65-1775-3F43-B141-4E3593F730C7}"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E7B54BE-F2F2-154D-9E0F-6970260C48A0}" type="datetimeFigureOut">
              <a:rPr lang="en-US" smtClean="0"/>
              <a:pPr/>
              <a:t>6/28/20</a:t>
            </a:fld>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9C8C65-1775-3F43-B141-4E3593F730C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youtu.be/izkN5vLbnw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microsoft.com/office/2007/relationships/media" Target="../media/media1.mp4"/><Relationship Id="rId5" Type="http://schemas.openxmlformats.org/officeDocument/2006/relationships/image" Target="../media/image2.png"/><Relationship Id="rId1" Type="http://schemas.openxmlformats.org/officeDocument/2006/relationships/video" Target="../media/media1.mp4"/><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Creating Inclusive Early Childhood Programs that Benefit All Children – Part </a:t>
            </a:r>
            <a:r>
              <a:rPr lang="en-US" dirty="0" smtClean="0"/>
              <a:t>II Managing Complex Change</a:t>
            </a:r>
            <a:endParaRPr lang="en-US" dirty="0"/>
          </a:p>
        </p:txBody>
      </p:sp>
      <p:sp>
        <p:nvSpPr>
          <p:cNvPr id="3" name="Subtitle 2"/>
          <p:cNvSpPr>
            <a:spLocks noGrp="1"/>
          </p:cNvSpPr>
          <p:nvPr>
            <p:ph type="subTitle" idx="1"/>
          </p:nvPr>
        </p:nvSpPr>
        <p:spPr/>
        <p:txBody>
          <a:bodyPr>
            <a:normAutofit/>
          </a:bodyPr>
          <a:lstStyle/>
          <a:p>
            <a:r>
              <a:rPr lang="en-US" dirty="0"/>
              <a:t>Building a Community Collaborative In Order to Fulfill the Promise of the State of California’s Inclusive Early Education and Expansion Program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on Benefits of Inclusion</a:t>
            </a:r>
          </a:p>
        </p:txBody>
      </p:sp>
      <p:sp>
        <p:nvSpPr>
          <p:cNvPr id="3" name="Content Placeholder 2"/>
          <p:cNvSpPr>
            <a:spLocks noGrp="1"/>
          </p:cNvSpPr>
          <p:nvPr>
            <p:ph sz="quarter" idx="1"/>
          </p:nvPr>
        </p:nvSpPr>
        <p:spPr/>
        <p:txBody>
          <a:bodyPr>
            <a:normAutofit/>
          </a:bodyPr>
          <a:lstStyle/>
          <a:p>
            <a:r>
              <a:rPr lang="en-US" dirty="0"/>
              <a:t>After viewing the</a:t>
            </a:r>
            <a:r>
              <a:rPr lang="en-US" dirty="0" smtClean="0"/>
              <a:t> following video</a:t>
            </a:r>
            <a:r>
              <a:rPr lang="en-US" dirty="0"/>
              <a:t>, jot down how each of the following groups benefits from inclusion - some ideas might fit into more than one category</a:t>
            </a:r>
          </a:p>
          <a:p>
            <a:pPr lvl="1"/>
            <a:r>
              <a:rPr lang="en-US" dirty="0"/>
              <a:t>Children with disabilities</a:t>
            </a:r>
          </a:p>
          <a:p>
            <a:pPr lvl="1"/>
            <a:r>
              <a:rPr lang="en-US" dirty="0"/>
              <a:t>Children who are typically developing</a:t>
            </a:r>
          </a:p>
          <a:p>
            <a:pPr lvl="1"/>
            <a:r>
              <a:rPr lang="en-US" dirty="0"/>
              <a:t>Parents &amp; family members</a:t>
            </a:r>
          </a:p>
          <a:p>
            <a:pPr lvl="1"/>
            <a:r>
              <a:rPr lang="en-US" dirty="0"/>
              <a:t>Early Care and education staff</a:t>
            </a:r>
          </a:p>
          <a:p>
            <a:pPr lvl="1"/>
            <a:r>
              <a:rPr lang="en-US" dirty="0"/>
              <a:t>Specialists</a:t>
            </a:r>
          </a:p>
          <a:p>
            <a:pPr lvl="1"/>
            <a:r>
              <a:rPr lang="en-US" dirty="0"/>
              <a:t>Communities</a:t>
            </a:r>
          </a:p>
          <a:p>
            <a:pPr lvl="1">
              <a:buNone/>
            </a:pPr>
            <a:endParaRPr lang="en-US" dirty="0"/>
          </a:p>
          <a:p>
            <a:pPr>
              <a:buNone/>
            </a:pPr>
            <a:r>
              <a:rPr lang="en-US" sz="1514" dirty="0"/>
              <a:t>(Adapted from WestEd for Child &amp; Family Studies – Beginning Together)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Disabling Segregation Video</a:t>
            </a:r>
          </a:p>
        </p:txBody>
      </p:sp>
      <p:sp>
        <p:nvSpPr>
          <p:cNvPr id="6" name="Content Placeholder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5169F7A-8A63-7B48-9FAB-AA83BD58AA5C}"/>
              </a:ext>
            </a:extLst>
          </p:cNvPr>
          <p:cNvSpPr>
            <a:spLocks noGrp="1"/>
          </p:cNvSpPr>
          <p:nvPr>
            <p:ph sz="quarter" idx="1"/>
          </p:nvPr>
        </p:nvSpPr>
        <p:spPr/>
        <p:txBody>
          <a:bodyPr/>
          <a:lstStyle/>
          <a:p>
            <a:pPr>
              <a:buNone/>
            </a:pPr>
            <a:r>
              <a:rPr lang="en-US" dirty="0">
                <a:hlinkClick r:id="rId3"/>
              </a:rPr>
              <a:t>https://youtu.be/izkN5vLbnw8</a:t>
            </a:r>
            <a:endParaRPr lang="en-US" dirty="0"/>
          </a:p>
          <a:p>
            <a:pPr>
              <a:buNone/>
            </a:pP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0350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sz="quarter" idx="1"/>
          </p:nvPr>
        </p:nvSpPr>
        <p:spPr/>
        <p:txBody>
          <a:bodyPr>
            <a:normAutofit/>
          </a:bodyPr>
          <a:lstStyle/>
          <a:p>
            <a:pPr lvl="1"/>
            <a:endParaRPr lang="en-US" dirty="0"/>
          </a:p>
          <a:p>
            <a:r>
              <a:rPr lang="en-US" dirty="0"/>
              <a:t>As we go around the room, please tell us:</a:t>
            </a:r>
          </a:p>
          <a:p>
            <a:pPr lvl="1"/>
            <a:r>
              <a:rPr lang="en-US" dirty="0"/>
              <a:t>Your name</a:t>
            </a:r>
          </a:p>
          <a:p>
            <a:pPr lvl="1"/>
            <a:r>
              <a:rPr lang="en-US" dirty="0"/>
              <a:t>Where you work and your role</a:t>
            </a:r>
          </a:p>
          <a:p>
            <a:pPr lvl="1"/>
            <a:r>
              <a:rPr lang="en-US" dirty="0"/>
              <a:t>Let us know of if you have previous experience in inclusive preschool setting</a:t>
            </a:r>
          </a:p>
          <a:p>
            <a:pPr lvl="1"/>
            <a:r>
              <a:rPr lang="en-US" dirty="0"/>
              <a:t>What stood out for you in the video</a:t>
            </a:r>
          </a:p>
          <a:p>
            <a:pPr lvl="1">
              <a:buNone/>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Complex Change</a:t>
            </a:r>
          </a:p>
        </p:txBody>
      </p:sp>
      <p:pic>
        <p:nvPicPr>
          <p:cNvPr id="5" name="Content Placeholder 4" descr="Screen Shot 2019-11-04 at 10.43.07 AM.png"/>
          <p:cNvPicPr>
            <a:picLocks noGrp="1" noChangeAspect="1"/>
          </p:cNvPicPr>
          <p:nvPr>
            <p:ph sz="quarter" idx="1"/>
          </p:nvPr>
        </p:nvPicPr>
        <p:blipFill>
          <a:blip r:embed="rId3"/>
          <a:srcRect t="-7628" b="-7628"/>
          <a:stretch>
            <a:fillRect/>
          </a:stretch>
        </p:blip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091" y="274638"/>
            <a:ext cx="8520126" cy="1143000"/>
          </a:xfrm>
        </p:spPr>
        <p:txBody>
          <a:bodyPr>
            <a:normAutofit fontScale="90000"/>
          </a:bodyPr>
          <a:lstStyle/>
          <a:p>
            <a:r>
              <a:rPr lang="en-US" sz="4000" dirty="0"/>
              <a:t>Developing and Refining of COE Vision</a:t>
            </a:r>
          </a:p>
        </p:txBody>
      </p:sp>
      <p:sp>
        <p:nvSpPr>
          <p:cNvPr id="3" name="Content Placeholder 2"/>
          <p:cNvSpPr>
            <a:spLocks noGrp="1"/>
          </p:cNvSpPr>
          <p:nvPr>
            <p:ph sz="quarter" idx="1"/>
          </p:nvPr>
        </p:nvSpPr>
        <p:spPr/>
        <p:txBody>
          <a:bodyPr>
            <a:normAutofit fontScale="92500" lnSpcReduction="10000"/>
          </a:bodyPr>
          <a:lstStyle/>
          <a:p>
            <a:r>
              <a:rPr lang="en-US" dirty="0"/>
              <a:t>Bring together key players: Possibility program administrator, ECE &amp; ECSE service providers, parents, community partners such as Quality Counts, Family Resource Centers, SELPA, College ECE &amp; ECSE representatives, First Five, Regional Center, etc.</a:t>
            </a:r>
          </a:p>
          <a:p>
            <a:r>
              <a:rPr lang="en-US" dirty="0"/>
              <a:t>Equalize the playing field</a:t>
            </a:r>
          </a:p>
          <a:p>
            <a:pPr lvl="1"/>
            <a:r>
              <a:rPr lang="en-US" dirty="0"/>
              <a:t>Review the laws and the research</a:t>
            </a:r>
          </a:p>
          <a:p>
            <a:pPr lvl="1"/>
            <a:r>
              <a:rPr lang="en-US" dirty="0"/>
              <a:t>Talk about attitudes and beliefs</a:t>
            </a:r>
          </a:p>
          <a:p>
            <a:pPr lvl="1"/>
            <a:r>
              <a:rPr lang="en-US" dirty="0"/>
              <a:t>Visit high-quality inclusion programs</a:t>
            </a:r>
          </a:p>
          <a:p>
            <a:r>
              <a:rPr lang="en-US" dirty="0"/>
              <a:t>Look at where you want to be – define it – write it down – share it – revise it – post it – live “into” it (align future program decisions so that they are consistent with your vision)</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F516A37-F8FF-1F42-A16F-D27FFEB87755}"/>
              </a:ext>
            </a:extLst>
          </p:cNvPr>
          <p:cNvSpPr>
            <a:spLocks noGrp="1"/>
          </p:cNvSpPr>
          <p:nvPr>
            <p:ph type="title"/>
          </p:nvPr>
        </p:nvSpPr>
        <p:spPr/>
        <p:txBody>
          <a:bodyPr/>
          <a:lstStyle/>
          <a:p>
            <a:r>
              <a:rPr lang="en-US" dirty="0"/>
              <a:t>VISION</a:t>
            </a:r>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CBAAFBA-38AC-E648-AA1F-256ADF4429CA}"/>
              </a:ext>
            </a:extLst>
          </p:cNvPr>
          <p:cNvSpPr>
            <a:spLocks noGrp="1"/>
          </p:cNvSpPr>
          <p:nvPr>
            <p:ph sz="quarter" idx="1"/>
          </p:nvPr>
        </p:nvSpPr>
        <p:spPr/>
        <p:txBody>
          <a:bodyPr/>
          <a:lstStyle/>
          <a:p>
            <a:endParaRPr lang="en-US" dirty="0"/>
          </a:p>
          <a:p>
            <a:endParaRPr lang="en-US" dirty="0"/>
          </a:p>
        </p:txBody>
      </p:sp>
      <p:sp>
        <p:nvSpPr>
          <p:cNvPr id="4" name="Rectangl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824B8C8-29C5-8441-BBE4-AAAB7D4F552D}"/>
              </a:ext>
            </a:extLst>
          </p:cNvPr>
          <p:cNvSpPr/>
          <p:nvPr/>
        </p:nvSpPr>
        <p:spPr>
          <a:xfrm>
            <a:off x="2286000" y="1582341"/>
            <a:ext cx="4572000" cy="3785652"/>
          </a:xfrm>
          <a:prstGeom prst="rect">
            <a:avLst/>
          </a:prstGeom>
        </p:spPr>
        <p:txBody>
          <a:bodyPr>
            <a:spAutoFit/>
          </a:bodyPr>
          <a:lstStyle/>
          <a:p>
            <a:r>
              <a:rPr lang="en-US" sz="2400" dirty="0">
                <a:solidFill>
                  <a:srgbClr val="000000"/>
                </a:solidFill>
                <a:latin typeface="Calibri" panose="020F0502020204030204" pitchFamily="34" charset="0"/>
                <a:ea typeface="Times New Roman" panose="02020603050405020304" pitchFamily="18" charset="0"/>
              </a:rPr>
              <a:t>IELCCP grant is designed to address the barriers (or perceived barriers) that have kept subsidized early learning and care providers from operating inclusive care programs for children up to age five. The grant is designed to provide the planning, preparation, models, systems and resources needed to prepare for inclusive programs.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2831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 Vision</a:t>
            </a:r>
          </a:p>
        </p:txBody>
      </p:sp>
      <p:sp>
        <p:nvSpPr>
          <p:cNvPr id="3" name="Content Placeholder 2"/>
          <p:cNvSpPr>
            <a:spLocks noGrp="1"/>
          </p:cNvSpPr>
          <p:nvPr>
            <p:ph sz="quarter" idx="1"/>
          </p:nvPr>
        </p:nvSpPr>
        <p:spPr/>
        <p:txBody>
          <a:bodyP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Skills</a:t>
            </a:r>
          </a:p>
        </p:txBody>
      </p:sp>
      <p:sp>
        <p:nvSpPr>
          <p:cNvPr id="3" name="Content Placeholder 2"/>
          <p:cNvSpPr>
            <a:spLocks noGrp="1"/>
          </p:cNvSpPr>
          <p:nvPr>
            <p:ph sz="quarter" idx="1"/>
          </p:nvPr>
        </p:nvSpPr>
        <p:spPr/>
        <p:txBody>
          <a:bodyPr/>
          <a:lstStyle/>
          <a:p>
            <a:r>
              <a:rPr lang="en-US" dirty="0"/>
              <a:t>Knowledge of EC development </a:t>
            </a:r>
          </a:p>
          <a:p>
            <a:r>
              <a:rPr lang="en-US" dirty="0"/>
              <a:t>Knowledge of ECSE  </a:t>
            </a:r>
          </a:p>
          <a:p>
            <a:r>
              <a:rPr lang="en-US" dirty="0"/>
              <a:t>Ability to implement EC and ECSE research-based effective practices</a:t>
            </a:r>
          </a:p>
          <a:p>
            <a:r>
              <a:rPr lang="en-US" dirty="0"/>
              <a:t>Ability to design and implement a high-quality ECE classroom curriculum</a:t>
            </a:r>
          </a:p>
          <a:p>
            <a:r>
              <a:rPr lang="en-US" dirty="0"/>
              <a:t>Ability to team with others in a collaborative manner</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B1C80C8-2DBE-C940-ABF9-5DABD0D67DA1}"/>
              </a:ext>
            </a:extLst>
          </p:cNvPr>
          <p:cNvSpPr>
            <a:spLocks noGrp="1"/>
          </p:cNvSpPr>
          <p:nvPr>
            <p:ph type="title"/>
          </p:nvPr>
        </p:nvSpPr>
        <p:spPr/>
        <p:txBody>
          <a:bodyPr/>
          <a:lstStyle/>
          <a:p>
            <a:r>
              <a:rPr lang="en-US" dirty="0"/>
              <a:t>SKILLS</a:t>
            </a:r>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4B5BA08-D194-8F4F-AAF7-8E14DA5455A7}"/>
              </a:ext>
            </a:extLst>
          </p:cNvPr>
          <p:cNvSpPr>
            <a:spLocks noGrp="1"/>
          </p:cNvSpPr>
          <p:nvPr>
            <p:ph sz="quarter" idx="1"/>
          </p:nvPr>
        </p:nvSpPr>
        <p:spPr/>
        <p:txBody>
          <a:bodyPr/>
          <a:lstStyle/>
          <a:p>
            <a:r>
              <a:rPr lang="en-US" dirty="0"/>
              <a:t>Characteristics of High Quality Programs</a:t>
            </a:r>
          </a:p>
          <a:p>
            <a:r>
              <a:rPr lang="en-US" dirty="0"/>
              <a:t>Obtaining correct and necessary data</a:t>
            </a:r>
          </a:p>
          <a:p>
            <a:r>
              <a:rPr lang="en-US" dirty="0"/>
              <a:t>Training Opportunities –TOPS facilitation method</a:t>
            </a:r>
          </a:p>
          <a:p>
            <a:r>
              <a:rPr lang="en-US" dirty="0"/>
              <a:t>Strategic Planning</a:t>
            </a:r>
          </a:p>
          <a:p>
            <a:r>
              <a:rPr lang="en-US" dirty="0"/>
              <a:t>Building a Vision</a:t>
            </a:r>
          </a:p>
          <a:p>
            <a:r>
              <a:rPr lang="en-US" dirty="0"/>
              <a:t>Develop Mission and vision statements</a:t>
            </a:r>
          </a:p>
          <a:p>
            <a:r>
              <a:rPr lang="en-US" dirty="0"/>
              <a:t>Site visitations</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7509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1F23322-C6C7-C142-85F6-DD46C77F0CC6}"/>
              </a:ext>
            </a:extLst>
          </p:cNvPr>
          <p:cNvSpPr>
            <a:spLocks noGrp="1"/>
          </p:cNvSpPr>
          <p:nvPr>
            <p:ph type="title"/>
          </p:nvPr>
        </p:nvSpPr>
        <p:spPr/>
        <p:txBody>
          <a:bodyPr/>
          <a:lstStyle/>
          <a:p>
            <a:r>
              <a:rPr lang="en-US" dirty="0"/>
              <a:t>COE Skills and/or Professional Development Targets</a:t>
            </a:r>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1F5A17A-0035-C84A-B55A-B54F0F75BE71}"/>
              </a:ext>
            </a:extLst>
          </p:cNvPr>
          <p:cNvSpPr>
            <a:spLocks noGrp="1"/>
          </p:cNvSpPr>
          <p:nvPr>
            <p:ph sz="quarter" idx="1"/>
          </p:nvPr>
        </p:nvSpPr>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15096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sz="quarter" idx="1"/>
          </p:nvPr>
        </p:nvSpPr>
        <p:spPr/>
        <p:txBody>
          <a:bodyPr>
            <a:normAutofit/>
          </a:bodyPr>
          <a:lstStyle/>
          <a:p>
            <a:r>
              <a:rPr lang="en-US" dirty="0"/>
              <a:t>To continue to build a common understanding and knowledge base related to early childhood inclusion </a:t>
            </a:r>
          </a:p>
          <a:p>
            <a:pPr lvl="1"/>
            <a:r>
              <a:rPr lang="en-US" dirty="0"/>
              <a:t>Managing complex change to build and sustain successful early childhood inclusion classrooms within our neighborhood and communities.</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8234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Incentives</a:t>
            </a:r>
          </a:p>
        </p:txBody>
      </p:sp>
      <p:sp>
        <p:nvSpPr>
          <p:cNvPr id="3" name="Content Placeholder 2"/>
          <p:cNvSpPr>
            <a:spLocks noGrp="1"/>
          </p:cNvSpPr>
          <p:nvPr>
            <p:ph sz="quarter" idx="1"/>
          </p:nvPr>
        </p:nvSpPr>
        <p:spPr>
          <a:xfrm>
            <a:off x="369155" y="1742652"/>
            <a:ext cx="8431529" cy="4637226"/>
          </a:xfrm>
        </p:spPr>
        <p:txBody>
          <a:bodyPr>
            <a:normAutofit/>
          </a:bodyPr>
          <a:lstStyle/>
          <a:p>
            <a:r>
              <a:rPr lang="en-US" dirty="0"/>
              <a:t>Incentives can be agency, program, classroom, personal</a:t>
            </a:r>
          </a:p>
          <a:p>
            <a:pPr lvl="1"/>
            <a:r>
              <a:rPr lang="en-US" dirty="0"/>
              <a:t>Compliance with the law</a:t>
            </a:r>
          </a:p>
          <a:p>
            <a:pPr lvl="1"/>
            <a:r>
              <a:rPr lang="en-US" dirty="0"/>
              <a:t>Supporting the long term goals for children and families</a:t>
            </a:r>
          </a:p>
          <a:p>
            <a:pPr lvl="1"/>
            <a:r>
              <a:rPr lang="en-US" dirty="0"/>
              <a:t>Knowing you are doing the right thing for all children – based upon research</a:t>
            </a:r>
          </a:p>
          <a:p>
            <a:pPr lvl="1"/>
            <a:r>
              <a:rPr lang="en-US" dirty="0"/>
              <a:t>Positive recognition of have an exemplary program</a:t>
            </a:r>
          </a:p>
          <a:p>
            <a:pPr lvl="1"/>
            <a:r>
              <a:rPr lang="en-US" dirty="0"/>
              <a:t>Opportunity to work and learn with a team of peers</a:t>
            </a:r>
          </a:p>
          <a:p>
            <a:pPr lvl="1"/>
            <a:r>
              <a:rPr lang="en-US" dirty="0"/>
              <a:t>Opportunity to observe the benefits for children, families, and community</a:t>
            </a:r>
          </a:p>
          <a:p>
            <a:r>
              <a:rPr lang="en-US" dirty="0"/>
              <a:t>What other incentive can you identify for our  community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F849117-9BA8-5C41-8B44-39C00E48C0E4}"/>
              </a:ext>
            </a:extLst>
          </p:cNvPr>
          <p:cNvSpPr>
            <a:spLocks noGrp="1"/>
          </p:cNvSpPr>
          <p:nvPr>
            <p:ph type="title"/>
          </p:nvPr>
        </p:nvSpPr>
        <p:spPr/>
        <p:txBody>
          <a:bodyPr/>
          <a:lstStyle/>
          <a:p>
            <a:r>
              <a:rPr lang="en-US" dirty="0"/>
              <a:t>IEECP Incentives</a:t>
            </a:r>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3E744EC-698D-EF43-9C0F-FA30CC802353}"/>
              </a:ext>
            </a:extLst>
          </p:cNvPr>
          <p:cNvSpPr>
            <a:spLocks noGrp="1"/>
          </p:cNvSpPr>
          <p:nvPr>
            <p:ph sz="quarter" idx="1"/>
          </p:nvPr>
        </p:nvSpPr>
        <p:spPr/>
        <p:txBody>
          <a:bodyPr/>
          <a:lstStyle/>
          <a:p>
            <a:pPr lvl="1"/>
            <a:r>
              <a:rPr lang="en-US" dirty="0"/>
              <a:t>Compliance with the law</a:t>
            </a:r>
          </a:p>
          <a:p>
            <a:pPr lvl="1"/>
            <a:r>
              <a:rPr lang="en-US" dirty="0"/>
              <a:t>Supporting the long term goals for children and families</a:t>
            </a:r>
          </a:p>
          <a:p>
            <a:pPr lvl="1"/>
            <a:r>
              <a:rPr lang="en-US" dirty="0"/>
              <a:t>Doing the right thing for all children – based upon research</a:t>
            </a:r>
          </a:p>
          <a:p>
            <a:pPr lvl="1"/>
            <a:r>
              <a:rPr lang="en-US" dirty="0"/>
              <a:t>Positive recognition of have an exemplary program</a:t>
            </a:r>
          </a:p>
          <a:p>
            <a:pPr lvl="1"/>
            <a:r>
              <a:rPr lang="en-US" dirty="0"/>
              <a:t>Opportunity to work and learn with a team of peers</a:t>
            </a:r>
          </a:p>
          <a:p>
            <a:pPr lvl="1"/>
            <a:r>
              <a:rPr lang="en-US" dirty="0"/>
              <a:t>Opportunity to observe the benefits for children, families, and community</a:t>
            </a:r>
          </a:p>
          <a:p>
            <a:pPr lvl="1"/>
            <a:r>
              <a:rPr lang="en-US" dirty="0"/>
              <a:t>Provided funding stream</a:t>
            </a:r>
          </a:p>
          <a:p>
            <a:pPr lvl="1"/>
            <a:r>
              <a:rPr lang="en-US" dirty="0"/>
              <a:t>Opportunity to work with agencies that already successfully implemented inclusion.</a:t>
            </a:r>
          </a:p>
          <a:p>
            <a:endParaRPr lang="en-US" dirty="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33460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11B0AE9-D443-9F4D-B8FB-58CAABDE7372}"/>
              </a:ext>
            </a:extLst>
          </p:cNvPr>
          <p:cNvSpPr>
            <a:spLocks noGrp="1"/>
          </p:cNvSpPr>
          <p:nvPr>
            <p:ph type="title"/>
          </p:nvPr>
        </p:nvSpPr>
        <p:spPr/>
        <p:txBody>
          <a:bodyPr/>
          <a:lstStyle/>
          <a:p>
            <a:r>
              <a:rPr lang="en-US" dirty="0"/>
              <a:t>IEEEP Incentives</a:t>
            </a:r>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17C6E81-03A5-E646-A9D4-C9D7C5D4FC28}"/>
              </a:ext>
            </a:extLst>
          </p:cNvPr>
          <p:cNvSpPr>
            <a:spLocks noGrp="1"/>
          </p:cNvSpPr>
          <p:nvPr>
            <p:ph sz="quarter" idx="1"/>
          </p:nvPr>
        </p:nvSpPr>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40071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sz="quarter" idx="1"/>
          </p:nvPr>
        </p:nvSpPr>
        <p:spPr/>
        <p:txBody>
          <a:bodyPr>
            <a:normAutofit/>
          </a:bodyPr>
          <a:lstStyle/>
          <a:p>
            <a:r>
              <a:rPr lang="en-US" dirty="0"/>
              <a:t>Money - funding from a variety of sources</a:t>
            </a:r>
            <a:endParaRPr lang="en-US" strike="sngStrike" dirty="0"/>
          </a:p>
          <a:p>
            <a:r>
              <a:rPr lang="en-US" dirty="0"/>
              <a:t>People – high-quality staff in sufficient number to address the needs of the program</a:t>
            </a:r>
          </a:p>
          <a:p>
            <a:r>
              <a:rPr lang="en-US" dirty="0"/>
              <a:t>Time – scheduled time to team and consult</a:t>
            </a:r>
          </a:p>
          <a:p>
            <a:r>
              <a:rPr lang="en-US" dirty="0"/>
              <a:t>Adaptive equipment </a:t>
            </a:r>
          </a:p>
          <a:p>
            <a:pPr lvl="1"/>
            <a:r>
              <a:rPr lang="en-US" dirty="0"/>
              <a:t>General equipment that can be used by all children</a:t>
            </a:r>
          </a:p>
          <a:p>
            <a:pPr lvl="1"/>
            <a:r>
              <a:rPr lang="en-US" dirty="0"/>
              <a:t>Specialized equipment needed for individual children</a:t>
            </a:r>
          </a:p>
          <a:p>
            <a:r>
              <a:rPr lang="en-US" dirty="0"/>
              <a:t>Access to training and coaching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IELCCP Resources</a:t>
            </a:r>
          </a:p>
        </p:txBody>
      </p:sp>
      <p:sp>
        <p:nvSpPr>
          <p:cNvPr id="3" name="Content Placeholder 2"/>
          <p:cNvSpPr>
            <a:spLocks noGrp="1"/>
          </p:cNvSpPr>
          <p:nvPr>
            <p:ph sz="quarter" idx="1"/>
          </p:nvPr>
        </p:nvSpPr>
        <p:spPr/>
        <p:txBody>
          <a:bodyPr/>
          <a:lstStyle/>
          <a:p>
            <a:r>
              <a:rPr lang="en-US" dirty="0"/>
              <a:t>PowerPoint presentations that can be adapted for use in your COE</a:t>
            </a:r>
          </a:p>
          <a:p>
            <a:r>
              <a:rPr lang="en-US" dirty="0"/>
              <a:t>Money</a:t>
            </a:r>
          </a:p>
          <a:p>
            <a:r>
              <a:rPr lang="en-US" dirty="0"/>
              <a:t>Consultations with IELCCP staff</a:t>
            </a:r>
          </a:p>
          <a:p>
            <a:r>
              <a:rPr lang="en-US" dirty="0"/>
              <a:t>Access to knowledge of the consortium members</a:t>
            </a:r>
          </a:p>
          <a:p>
            <a:r>
              <a:rPr lang="en-US" dirty="0"/>
              <a:t>Time allotted to look at EC Inclusion</a:t>
            </a:r>
          </a:p>
          <a:p>
            <a:endParaRPr lang="en-US" dirty="0"/>
          </a:p>
          <a:p>
            <a:pPr>
              <a:buNone/>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CDFFD30-12D7-CC46-B4AE-9C230CE46C11}"/>
              </a:ext>
            </a:extLst>
          </p:cNvPr>
          <p:cNvSpPr>
            <a:spLocks noGrp="1"/>
          </p:cNvSpPr>
          <p:nvPr>
            <p:ph type="title"/>
          </p:nvPr>
        </p:nvSpPr>
        <p:spPr/>
        <p:txBody>
          <a:bodyPr/>
          <a:lstStyle/>
          <a:p>
            <a:r>
              <a:rPr lang="en-US" dirty="0"/>
              <a:t>IEEEP Resources</a:t>
            </a:r>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30E786F-2D57-824E-9F68-3892C734CCD2}"/>
              </a:ext>
            </a:extLst>
          </p:cNvPr>
          <p:cNvSpPr>
            <a:spLocks noGrp="1"/>
          </p:cNvSpPr>
          <p:nvPr>
            <p:ph sz="quarter" idx="1"/>
          </p:nvPr>
        </p:nvSpPr>
        <p:spPr/>
        <p:txBody>
          <a:bodyPr/>
          <a:lstStyle/>
          <a:p>
            <a:r>
              <a:rPr lang="en-US" dirty="0"/>
              <a:t>Adaptive equipment</a:t>
            </a:r>
          </a:p>
          <a:p>
            <a:r>
              <a:rPr lang="en-US" dirty="0"/>
              <a:t>Integrated Therapy </a:t>
            </a:r>
          </a:p>
          <a:p>
            <a:r>
              <a:rPr lang="en-US" dirty="0"/>
              <a:t>Brand new classroom</a:t>
            </a:r>
          </a:p>
          <a:p>
            <a:r>
              <a:rPr lang="en-US" dirty="0"/>
              <a:t>Professional development</a:t>
            </a:r>
          </a:p>
          <a:p>
            <a:r>
              <a:rPr lang="en-US" dirty="0"/>
              <a:t>Time allotted to meet with team members</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18053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Plan</a:t>
            </a:r>
          </a:p>
        </p:txBody>
      </p:sp>
      <p:sp>
        <p:nvSpPr>
          <p:cNvPr id="3" name="Content Placeholder 2"/>
          <p:cNvSpPr>
            <a:spLocks noGrp="1"/>
          </p:cNvSpPr>
          <p:nvPr>
            <p:ph sz="quarter" idx="1"/>
          </p:nvPr>
        </p:nvSpPr>
        <p:spPr>
          <a:xfrm>
            <a:off x="310091" y="1905000"/>
            <a:ext cx="8564425" cy="4114800"/>
          </a:xfrm>
        </p:spPr>
        <p:txBody>
          <a:bodyPr>
            <a:normAutofit fontScale="92500"/>
          </a:bodyPr>
          <a:lstStyle/>
          <a:p>
            <a:r>
              <a:rPr lang="en-US" dirty="0"/>
              <a:t>Look at where you are now and where you want to be</a:t>
            </a:r>
          </a:p>
          <a:p>
            <a:r>
              <a:rPr lang="en-US" dirty="0"/>
              <a:t>Identify what is in place – Vision, Incentives, Skills, Resources – what is working well and what needs strengthening</a:t>
            </a:r>
          </a:p>
          <a:p>
            <a:r>
              <a:rPr lang="en-US" dirty="0"/>
              <a:t>Identify your most crucial “building blocks” and address those initiatives first</a:t>
            </a:r>
          </a:p>
          <a:p>
            <a:pPr lvl="1"/>
            <a:r>
              <a:rPr lang="en-US" dirty="0"/>
              <a:t>What is it you want to do; what will it cost; how much time needs to be set aside for staff;  which staff will be involved; who will be responsible for coordinating it; when will it be completed</a:t>
            </a:r>
          </a:p>
          <a:p>
            <a:pPr lvl="1"/>
            <a:r>
              <a:rPr lang="en-US" dirty="0"/>
              <a:t>Coordinate all initiatives on one calendar so that staff is not overwhelmed</a:t>
            </a:r>
          </a:p>
          <a:p>
            <a:r>
              <a:rPr lang="en-US" dirty="0"/>
              <a:t>Once implemented – be prepared for flexibility and revision!</a:t>
            </a:r>
          </a:p>
          <a:p>
            <a:pPr lvl="1"/>
            <a:endParaRPr lang="en-US" dirty="0"/>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IELCCP Action Plan</a:t>
            </a:r>
          </a:p>
        </p:txBody>
      </p:sp>
      <p:sp>
        <p:nvSpPr>
          <p:cNvPr id="3" name="Content Placeholder 2"/>
          <p:cNvSpPr>
            <a:spLocks noGrp="1"/>
          </p:cNvSpPr>
          <p:nvPr>
            <p:ph sz="quarter" idx="1"/>
          </p:nvPr>
        </p:nvSpPr>
        <p:spPr/>
        <p:txBody>
          <a:bodyPr/>
          <a:lstStyle/>
          <a:p>
            <a:r>
              <a:rPr lang="en-US" dirty="0"/>
              <a:t>Developed and monitored a list of “deliverables” identified in the IELCCP grant to keep us on target</a:t>
            </a:r>
          </a:p>
          <a:p>
            <a:r>
              <a:rPr lang="en-US" dirty="0"/>
              <a:t>Gathered information on what each COE felt were its strengths and needs and worked to develop trainings to support those needs</a:t>
            </a:r>
          </a:p>
          <a:p>
            <a:r>
              <a:rPr lang="en-US" dirty="0"/>
              <a:t>Maintained flexibility as conditions and needs changed</a:t>
            </a:r>
          </a:p>
          <a:p>
            <a:pPr>
              <a:buNone/>
            </a:pP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8AB1968-DD00-E34C-8E52-8BF8EF3E7602}"/>
              </a:ext>
            </a:extLst>
          </p:cNvPr>
          <p:cNvSpPr>
            <a:spLocks noGrp="1"/>
          </p:cNvSpPr>
          <p:nvPr>
            <p:ph type="title"/>
          </p:nvPr>
        </p:nvSpPr>
        <p:spPr/>
        <p:txBody>
          <a:bodyPr/>
          <a:lstStyle/>
          <a:p>
            <a:r>
              <a:rPr lang="en-US" dirty="0"/>
              <a:t>IEEEP Action Plan</a:t>
            </a:r>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A6D74C6-7517-7A49-93AB-B522FC70F1AC}"/>
              </a:ext>
            </a:extLst>
          </p:cNvPr>
          <p:cNvSpPr>
            <a:spLocks noGrp="1"/>
          </p:cNvSpPr>
          <p:nvPr>
            <p:ph sz="quarter" idx="1"/>
          </p:nvPr>
        </p:nvSpPr>
        <p:spPr/>
        <p:txBody>
          <a:bodyPr/>
          <a:lstStyle/>
          <a:p>
            <a:r>
              <a:rPr lang="en-US" dirty="0"/>
              <a:t>30-60-90 day action plan</a:t>
            </a:r>
          </a:p>
          <a:p>
            <a:r>
              <a:rPr lang="en-US" dirty="0"/>
              <a:t>4 year action plan</a:t>
            </a:r>
          </a:p>
          <a:p>
            <a:r>
              <a:rPr lang="en-US" dirty="0"/>
              <a:t>Yearly action plans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665338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quarter"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89988BB-519B-CB49-AB7F-BFD7F5FD15ED}"/>
              </a:ext>
            </a:extLst>
          </p:cNvPr>
          <p:cNvSpPr>
            <a:spLocks noGrp="1"/>
          </p:cNvSpPr>
          <p:nvPr>
            <p:ph type="title"/>
          </p:nvPr>
        </p:nvSpPr>
        <p:spPr/>
        <p:txBody>
          <a:bodyPr/>
          <a:lstStyle/>
          <a:p>
            <a:r>
              <a:rPr lang="en-US" dirty="0"/>
              <a:t>Gone Through Any Changes Lately?</a:t>
            </a:r>
          </a:p>
        </p:txBody>
      </p:sp>
      <p:pic>
        <p:nvPicPr>
          <p:cNvPr id="4" name="Gone Through Any Changes Lately_.mp4">
            <a:hlinkClick r:id="" action="ppaction://media"/>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43B3A3-4F22-A543-B1DB-75C1605D6876}"/>
              </a:ext>
            </a:extLst>
          </p:cNvPr>
          <p:cNvPicPr/>
          <p:nvPr>
            <p:ph sz="quarter" idx="1"/>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4"/>
              </p:ext>
            </p:extLst>
          </p:nvPr>
        </p:nvPicPr>
        <p:blipFill>
          <a:blip r:embed="rId5"/>
          <a:stretch>
            <a:fillRect/>
          </a:stretch>
        </p:blipFill>
        <p:spPr>
          <a:xfrm>
            <a:off x="941388" y="1795898"/>
            <a:ext cx="6497637" cy="4873625"/>
          </a:xfr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6114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3BA5A40-1CE1-4244-8C18-DD267D78AC45}"/>
              </a:ext>
            </a:extLst>
          </p:cNvPr>
          <p:cNvSpPr>
            <a:spLocks noGrp="1"/>
          </p:cNvSpPr>
          <p:nvPr>
            <p:ph type="title"/>
          </p:nvPr>
        </p:nvSpPr>
        <p:spPr/>
        <p:txBody>
          <a:bodyPr/>
          <a:lstStyle/>
          <a:p>
            <a:r>
              <a:rPr lang="en-US" dirty="0"/>
              <a:t>Additional Slides…</a:t>
            </a:r>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3234B3C-D2C7-2D4B-9A07-9AFA1D3DFD11}"/>
              </a:ext>
            </a:extLst>
          </p:cNvPr>
          <p:cNvSpPr>
            <a:spLocks noGrp="1"/>
          </p:cNvSpPr>
          <p:nvPr>
            <p:ph sz="quarter" idx="1"/>
          </p:nvPr>
        </p:nvSpPr>
        <p:spPr/>
        <p:txBody>
          <a:bodyPr/>
          <a:lstStyle/>
          <a:p>
            <a:r>
              <a:rPr lang="en-US" dirty="0"/>
              <a:t>The following slides provide information regarding specifics of grant purpose etc.</a:t>
            </a:r>
          </a:p>
          <a:p>
            <a:r>
              <a:rPr lang="en-US" dirty="0"/>
              <a:t>May be good to use with Board of Education Presentation, community agencies, additional funders.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42884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Slides….</a:t>
            </a:r>
            <a:endParaRPr lang="en-US" dirty="0"/>
          </a:p>
        </p:txBody>
      </p:sp>
      <p:sp>
        <p:nvSpPr>
          <p:cNvPr id="3" name="Content Placeholder 2"/>
          <p:cNvSpPr>
            <a:spLocks noGrp="1"/>
          </p:cNvSpPr>
          <p:nvPr>
            <p:ph sz="quarter" idx="1"/>
          </p:nvPr>
        </p:nvSpPr>
        <p:spPr/>
        <p:txBody>
          <a:bodyPr/>
          <a:lstStyle/>
          <a:p>
            <a:r>
              <a:rPr lang="en-US" dirty="0" smtClean="0"/>
              <a:t>The following slide provide information regarding specifics of grant purpose, components of effective inclusion programs, etc.</a:t>
            </a:r>
          </a:p>
          <a:p>
            <a:r>
              <a:rPr lang="en-US" dirty="0" smtClean="0"/>
              <a:t>May be good to use with Board of Education presentation, community agencies, additional funders, staff, etc</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4857" y="274638"/>
            <a:ext cx="8490594" cy="1143000"/>
          </a:xfrm>
        </p:spPr>
        <p:txBody>
          <a:bodyPr>
            <a:normAutofit fontScale="90000"/>
          </a:bodyPr>
          <a:lstStyle/>
          <a:p>
            <a:r>
              <a:rPr lang="en-US" sz="4000" dirty="0"/>
              <a:t>The Inclusive Early Education and Expansion Program (IEEEP) - Goals</a:t>
            </a:r>
          </a:p>
        </p:txBody>
      </p:sp>
      <p:sp>
        <p:nvSpPr>
          <p:cNvPr id="3" name="Content Placeholder 2"/>
          <p:cNvSpPr>
            <a:spLocks noGrp="1"/>
          </p:cNvSpPr>
          <p:nvPr>
            <p:ph sz="quarter" idx="1"/>
          </p:nvPr>
        </p:nvSpPr>
        <p:spPr/>
        <p:txBody>
          <a:bodyPr>
            <a:normAutofit fontScale="92500" lnSpcReduction="10000"/>
          </a:bodyPr>
          <a:lstStyle/>
          <a:p>
            <a:r>
              <a:rPr lang="en-US" dirty="0"/>
              <a:t>“Ensuring children with disabilities, including children with severe disabilities, have greater rates of enrollment in inclusive subsidized ELC programs.</a:t>
            </a:r>
          </a:p>
          <a:p>
            <a:r>
              <a:rPr lang="en-US" dirty="0"/>
              <a:t>Increasing access and building capacity for inclusive ELC subsidized programs for example, by encouraging LEAs to establish partnerships with their local childcare community agencies that have contracts to directly serve subsidized children, including both public and private agencies.</a:t>
            </a:r>
          </a:p>
          <a:p>
            <a:r>
              <a:rPr lang="en-US" dirty="0"/>
              <a:t>Increasing access to inclusive ELC care for children representing a broad range of disabilities and levels of support needs.</a:t>
            </a:r>
          </a:p>
          <a:p>
            <a:r>
              <a:rPr lang="en-US" dirty="0"/>
              <a:t>Providing the individualized and necessary supports to enable children with disabilities to meet high expectations within the ELC settings.”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IEEEP Funds</a:t>
            </a:r>
          </a:p>
        </p:txBody>
      </p:sp>
      <p:sp>
        <p:nvSpPr>
          <p:cNvPr id="3" name="Content Placeholder 2"/>
          <p:cNvSpPr>
            <a:spLocks noGrp="1"/>
          </p:cNvSpPr>
          <p:nvPr>
            <p:ph sz="quarter" idx="1"/>
          </p:nvPr>
        </p:nvSpPr>
        <p:spPr>
          <a:xfrm>
            <a:off x="571500" y="1766838"/>
            <a:ext cx="8001000" cy="4711568"/>
          </a:xfrm>
        </p:spPr>
        <p:txBody>
          <a:bodyPr>
            <a:normAutofit/>
          </a:bodyPr>
          <a:lstStyle/>
          <a:p>
            <a:r>
              <a:rPr lang="en-US" dirty="0"/>
              <a:t>County Offices of Education and LEAs were able to apply for one, two, or three areas:</a:t>
            </a:r>
          </a:p>
          <a:p>
            <a:pPr lvl="1"/>
            <a:r>
              <a:rPr lang="en-US" dirty="0"/>
              <a:t>Facilities</a:t>
            </a:r>
          </a:p>
          <a:p>
            <a:pPr lvl="2"/>
            <a:r>
              <a:rPr lang="en-US" dirty="0"/>
              <a:t>Facility repairs and renovations that will assist children with disabilities, including children with severe disabilities; and/or</a:t>
            </a:r>
          </a:p>
          <a:p>
            <a:pPr lvl="2"/>
            <a:r>
              <a:rPr lang="en-US" dirty="0"/>
              <a:t>New facility construction</a:t>
            </a:r>
          </a:p>
          <a:p>
            <a:pPr lvl="1"/>
            <a:r>
              <a:rPr lang="en-US" dirty="0"/>
              <a:t>Adaptive Equipment</a:t>
            </a:r>
          </a:p>
          <a:p>
            <a:pPr lvl="2"/>
            <a:r>
              <a:rPr lang="en-US" dirty="0"/>
              <a:t>To improve the accessibility in indoor and outdoor environments…in order to increase participation of children with disabilities, including severe disabilities</a:t>
            </a:r>
          </a:p>
          <a:p>
            <a:pPr lvl="1"/>
            <a:r>
              <a:rPr lang="en-US" dirty="0"/>
              <a:t>Professional Development</a:t>
            </a:r>
          </a:p>
          <a:p>
            <a:pPr lvl="2"/>
            <a:r>
              <a:rPr lang="en-US" dirty="0"/>
              <a:t>To ensure that ELC staff are prepared to serve children with a broad range of disabilities, including children with severe disabilities</a:t>
            </a:r>
          </a:p>
          <a:p>
            <a:pPr>
              <a:buNone/>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County Office of Education – IEEEP Grant Focus</a:t>
            </a:r>
          </a:p>
        </p:txBody>
      </p:sp>
      <p:sp>
        <p:nvSpPr>
          <p:cNvPr id="3" name="Content Placeholder 2"/>
          <p:cNvSpPr>
            <a:spLocks noGrp="1"/>
          </p:cNvSpPr>
          <p:nvPr>
            <p:ph sz="quarter" idx="1"/>
          </p:nvPr>
        </p:nvSpPr>
        <p:spPr/>
        <p:txBody>
          <a:bodyPr/>
          <a:lstStyle/>
          <a:p>
            <a:r>
              <a:rPr lang="en-US" dirty="0"/>
              <a:t>The focus of the (Individual) COE’s grant is</a:t>
            </a:r>
          </a:p>
          <a:p>
            <a:pPr lvl="1"/>
            <a:r>
              <a:rPr lang="en-US" dirty="0"/>
              <a:t>Facilities</a:t>
            </a:r>
          </a:p>
          <a:p>
            <a:pPr lvl="2"/>
            <a:r>
              <a:rPr lang="en-US" dirty="0"/>
              <a:t>Facility repairs and renovations that will assist children with disabilities, including children with severe disabilities; and/or</a:t>
            </a:r>
          </a:p>
          <a:p>
            <a:pPr lvl="2"/>
            <a:r>
              <a:rPr lang="en-US" dirty="0"/>
              <a:t>New facility construction</a:t>
            </a:r>
          </a:p>
          <a:p>
            <a:pPr lvl="1"/>
            <a:r>
              <a:rPr lang="en-US" dirty="0"/>
              <a:t>Adaptive Equipment</a:t>
            </a:r>
          </a:p>
          <a:p>
            <a:pPr lvl="2"/>
            <a:r>
              <a:rPr lang="en-US" dirty="0"/>
              <a:t>To improve the accessibility in indoor and outdoor environments…in order to increase participation of children with disabilities, including severe disabilities</a:t>
            </a:r>
          </a:p>
          <a:p>
            <a:pPr lvl="1"/>
            <a:r>
              <a:rPr lang="en-US" dirty="0"/>
              <a:t>Professional Development</a:t>
            </a:r>
          </a:p>
          <a:p>
            <a:pPr lvl="2"/>
            <a:r>
              <a:rPr lang="en-US" dirty="0"/>
              <a:t>To ensure that ELC staff are prepared to serve children with a broad range of disabilities, including children with severe disabilities</a:t>
            </a:r>
          </a:p>
          <a:p>
            <a:pPr lvl="2"/>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(Individual) County Office of Education – IEEEP Grant Collaborative Partners</a:t>
            </a:r>
          </a:p>
        </p:txBody>
      </p:sp>
      <p:sp>
        <p:nvSpPr>
          <p:cNvPr id="3" name="Content Placeholder 2"/>
          <p:cNvSpPr>
            <a:spLocks noGrp="1"/>
          </p:cNvSpPr>
          <p:nvPr>
            <p:ph sz="quarter" idx="1"/>
          </p:nvPr>
        </p:nvSpPr>
        <p:spPr/>
        <p:txBody>
          <a:bodyPr/>
          <a:lstStyle/>
          <a:p>
            <a:r>
              <a:rPr lang="en-US" dirty="0"/>
              <a:t>Our collaborative partners include:</a:t>
            </a:r>
          </a:p>
          <a:p>
            <a:pPr lvl="2"/>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(Individual) County Office of Education – IEEEP Grant Deliverables</a:t>
            </a:r>
          </a:p>
        </p:txBody>
      </p:sp>
      <p:sp>
        <p:nvSpPr>
          <p:cNvPr id="3" name="Content Placeholder 2"/>
          <p:cNvSpPr>
            <a:spLocks noGrp="1"/>
          </p:cNvSpPr>
          <p:nvPr>
            <p:ph sz="quarter" idx="1"/>
          </p:nvPr>
        </p:nvSpPr>
        <p:spPr/>
        <p:txBody>
          <a:bodyPr/>
          <a:lstStyle/>
          <a:p>
            <a:r>
              <a:rPr lang="en-US" dirty="0"/>
              <a:t>Our IEEEP Grant deliverables include:</a:t>
            </a:r>
          </a:p>
          <a:p>
            <a:pPr lvl="2"/>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Identifying what we can each/all bring that will help this initiative succeed</a:t>
            </a:r>
          </a:p>
        </p:txBody>
      </p:sp>
      <p:sp>
        <p:nvSpPr>
          <p:cNvPr id="3" name="Content Placeholder 2"/>
          <p:cNvSpPr>
            <a:spLocks noGrp="1"/>
          </p:cNvSpPr>
          <p:nvPr>
            <p:ph sz="quarter" idx="1"/>
          </p:nvPr>
        </p:nvSpPr>
        <p:spPr/>
        <p:txBody>
          <a:bodyPr/>
          <a:lstStyle/>
          <a:p>
            <a:r>
              <a:rPr lang="en-US" dirty="0"/>
              <a:t>Write down individually what you can bring to this initiative to help it succeed</a:t>
            </a:r>
          </a:p>
          <a:p>
            <a:r>
              <a:rPr lang="en-US" dirty="0"/>
              <a:t>In your small group share and brainstorm what you each individually, and together as a group, can bring that will help this initiative succeed</a:t>
            </a:r>
          </a:p>
          <a:p>
            <a:r>
              <a:rPr lang="en-US" dirty="0"/>
              <a:t>Identify a spokesperson to share your group’s ideas with the larger group</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High-Quality Early Childhood Programs</a:t>
            </a:r>
          </a:p>
        </p:txBody>
      </p:sp>
      <p:sp>
        <p:nvSpPr>
          <p:cNvPr id="3" name="Content Placeholder 2"/>
          <p:cNvSpPr>
            <a:spLocks noGrp="1"/>
          </p:cNvSpPr>
          <p:nvPr>
            <p:ph sz="quarter" idx="1"/>
          </p:nvPr>
        </p:nvSpPr>
        <p:spPr/>
        <p:txBody>
          <a:bodyPr>
            <a:normAutofit lnSpcReduction="10000"/>
          </a:bodyPr>
          <a:lstStyle/>
          <a:p>
            <a:r>
              <a:rPr lang="en-US" dirty="0"/>
              <a:t>Highly trained staff</a:t>
            </a:r>
          </a:p>
          <a:p>
            <a:r>
              <a:rPr lang="en-US" dirty="0"/>
              <a:t>Environment (physical, sensory &amp; emotional)</a:t>
            </a:r>
          </a:p>
          <a:p>
            <a:r>
              <a:rPr lang="en-US" dirty="0"/>
              <a:t>Adult and child interactions</a:t>
            </a:r>
          </a:p>
          <a:p>
            <a:r>
              <a:rPr lang="en-US" dirty="0"/>
              <a:t>Developmentally Appropriate Practice</a:t>
            </a:r>
          </a:p>
          <a:p>
            <a:pPr lvl="2"/>
            <a:r>
              <a:rPr lang="en-US" dirty="0"/>
              <a:t>Age-appropriateness, plus</a:t>
            </a:r>
          </a:p>
          <a:p>
            <a:pPr lvl="2"/>
            <a:r>
              <a:rPr lang="en-US" dirty="0"/>
              <a:t>Individual Appropriateness, within</a:t>
            </a:r>
          </a:p>
          <a:p>
            <a:pPr lvl="2"/>
            <a:r>
              <a:rPr lang="en-US" dirty="0"/>
              <a:t>Social and Cultural Contexts</a:t>
            </a:r>
          </a:p>
          <a:p>
            <a:r>
              <a:rPr lang="en-US" dirty="0"/>
              <a:t>Curriculum</a:t>
            </a:r>
          </a:p>
          <a:p>
            <a:r>
              <a:rPr lang="en-US" dirty="0"/>
              <a:t>Family involvement</a:t>
            </a:r>
          </a:p>
          <a:p>
            <a:r>
              <a:rPr lang="en-US" dirty="0"/>
              <a:t>Multi-tiered Level of support</a:t>
            </a:r>
          </a:p>
          <a:p>
            <a:endParaRPr lang="en-US" dirty="0"/>
          </a:p>
          <a:p>
            <a:pPr>
              <a:buNone/>
            </a:pPr>
            <a:endParaRPr lang="en-US" dirty="0"/>
          </a:p>
          <a:p>
            <a:pPr>
              <a:buNone/>
            </a:pPr>
            <a:r>
              <a:rPr lang="en-US" sz="1514" dirty="0"/>
              <a:t>(Adapted from WestEd Center for Child &amp; Family Studies – Beginning Together)</a:t>
            </a:r>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Outcomes</a:t>
            </a:r>
          </a:p>
        </p:txBody>
      </p:sp>
      <p:sp>
        <p:nvSpPr>
          <p:cNvPr id="3" name="Content Placeholder 2"/>
          <p:cNvSpPr>
            <a:spLocks noGrp="1"/>
          </p:cNvSpPr>
          <p:nvPr>
            <p:ph sz="quarter" idx="1"/>
          </p:nvPr>
        </p:nvSpPr>
        <p:spPr/>
        <p:txBody>
          <a:bodyPr>
            <a:normAutofit/>
          </a:bodyPr>
          <a:lstStyle/>
          <a:p>
            <a:r>
              <a:rPr lang="en-US" dirty="0"/>
              <a:t>To continue to build a working collaborative that will join together to promote early childhood inclusion</a:t>
            </a:r>
          </a:p>
          <a:p>
            <a:r>
              <a:rPr lang="en-US" dirty="0"/>
              <a:t>To manage complex change to build successful inclusion opportunities</a:t>
            </a:r>
          </a:p>
          <a:p>
            <a:r>
              <a:rPr lang="en-US" dirty="0"/>
              <a:t>To gain the necessary knowledge base of the change  process and steps  to insure successful and high quality inclusion placements.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15009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a:t>
            </a:r>
          </a:p>
        </p:txBody>
      </p:sp>
      <p:sp>
        <p:nvSpPr>
          <p:cNvPr id="3" name="Content Placeholder 2"/>
          <p:cNvSpPr>
            <a:spLocks noGrp="1"/>
          </p:cNvSpPr>
          <p:nvPr>
            <p:ph sz="quarter" idx="1"/>
          </p:nvPr>
        </p:nvSpPr>
        <p:spPr/>
        <p:txBody>
          <a:bodyPr/>
          <a:lstStyle/>
          <a:p>
            <a:r>
              <a:rPr lang="en-US" dirty="0"/>
              <a:t>Providing a wide range of activities and environments for every child by </a:t>
            </a:r>
          </a:p>
          <a:p>
            <a:pPr lvl="1"/>
            <a:r>
              <a:rPr lang="en-US" dirty="0"/>
              <a:t>removing physical barriers, and </a:t>
            </a:r>
          </a:p>
          <a:p>
            <a:pPr lvl="1"/>
            <a:r>
              <a:rPr lang="en-US" dirty="0"/>
              <a:t>offering multiple ways to promote learning and development</a:t>
            </a:r>
          </a:p>
          <a:p>
            <a:pPr lvl="1"/>
            <a:r>
              <a:rPr lang="en-US" dirty="0"/>
              <a:t>Use of universal design for learning practices that provide multiple and varied formats for instruction and learning</a:t>
            </a:r>
          </a:p>
          <a:p>
            <a:pPr lvl="1"/>
            <a:r>
              <a:rPr lang="en-US" dirty="0"/>
              <a:t>Use of technology </a:t>
            </a:r>
          </a:p>
          <a:p>
            <a:pPr lvl="1"/>
            <a:endParaRPr lang="en-US" dirty="0"/>
          </a:p>
          <a:p>
            <a:pPr lvl="1"/>
            <a:endParaRPr lang="en-US" dirty="0"/>
          </a:p>
          <a:p>
            <a:pPr lvl="1">
              <a:buNone/>
            </a:pPr>
            <a:endParaRPr lang="en-US" dirty="0"/>
          </a:p>
          <a:p>
            <a:pPr>
              <a:buNone/>
            </a:pPr>
            <a:r>
              <a:rPr lang="en-US" sz="1100" dirty="0"/>
              <a:t>NAEYC/DEC Joint Position Statement on Inclusion 2009</a:t>
            </a:r>
          </a:p>
          <a:p>
            <a:pPr lvl="1"/>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a:t>
            </a:r>
          </a:p>
        </p:txBody>
      </p:sp>
      <p:sp>
        <p:nvSpPr>
          <p:cNvPr id="3" name="Content Placeholder 2"/>
          <p:cNvSpPr>
            <a:spLocks noGrp="1"/>
          </p:cNvSpPr>
          <p:nvPr>
            <p:ph sz="quarter" idx="1"/>
          </p:nvPr>
        </p:nvSpPr>
        <p:spPr/>
        <p:txBody>
          <a:bodyPr>
            <a:normAutofit lnSpcReduction="10000"/>
          </a:bodyPr>
          <a:lstStyle/>
          <a:p>
            <a:r>
              <a:rPr lang="en-US" dirty="0"/>
              <a:t>Use of additional individualize accommodations and supports and a  range of instructional approaches</a:t>
            </a:r>
          </a:p>
          <a:p>
            <a:pPr lvl="1"/>
            <a:r>
              <a:rPr lang="en-US" dirty="0"/>
              <a:t>Promote engagement in play and learning activities</a:t>
            </a:r>
          </a:p>
          <a:p>
            <a:pPr lvl="1"/>
            <a:r>
              <a:rPr lang="en-US" dirty="0"/>
              <a:t>Sense of belonging  for every child </a:t>
            </a:r>
          </a:p>
          <a:p>
            <a:r>
              <a:rPr lang="en-US" dirty="0"/>
              <a:t>Use of tiered models of support</a:t>
            </a:r>
          </a:p>
          <a:p>
            <a:r>
              <a:rPr lang="en-US" dirty="0"/>
              <a:t>Use of research-based teaching strategies</a:t>
            </a:r>
          </a:p>
          <a:p>
            <a:endParaRPr lang="en-US" dirty="0"/>
          </a:p>
          <a:p>
            <a:endParaRPr lang="en-US" dirty="0"/>
          </a:p>
          <a:p>
            <a:pPr>
              <a:buNone/>
            </a:pPr>
            <a:endParaRPr lang="en-US" dirty="0"/>
          </a:p>
          <a:p>
            <a:pPr>
              <a:buNone/>
            </a:pPr>
            <a:endParaRPr lang="en-US" sz="1100" dirty="0"/>
          </a:p>
          <a:p>
            <a:pPr lvl="1">
              <a:buNone/>
            </a:pPr>
            <a:endParaRPr lang="en-US" dirty="0"/>
          </a:p>
          <a:p>
            <a:pPr>
              <a:buNone/>
            </a:pPr>
            <a:r>
              <a:rPr lang="en-US" sz="1100" dirty="0"/>
              <a:t>NAEYC/DEC Joint Position Statement on Inclusion 2009</a:t>
            </a:r>
          </a:p>
          <a:p>
            <a:pPr>
              <a:buNone/>
            </a:pP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Supports</a:t>
            </a:r>
          </a:p>
        </p:txBody>
      </p:sp>
      <p:sp>
        <p:nvSpPr>
          <p:cNvPr id="3" name="Content Placeholder 2"/>
          <p:cNvSpPr>
            <a:spLocks noGrp="1"/>
          </p:cNvSpPr>
          <p:nvPr>
            <p:ph sz="quarter" idx="1"/>
          </p:nvPr>
        </p:nvSpPr>
        <p:spPr/>
        <p:txBody>
          <a:bodyPr>
            <a:normAutofit fontScale="85000" lnSpcReduction="20000"/>
          </a:bodyPr>
          <a:lstStyle/>
          <a:p>
            <a:pPr>
              <a:buNone/>
            </a:pPr>
            <a:r>
              <a:rPr lang="en-US" dirty="0"/>
              <a:t>Broader aspects of the system, such as</a:t>
            </a:r>
          </a:p>
          <a:p>
            <a:r>
              <a:rPr lang="en-US" dirty="0"/>
              <a:t>Staff</a:t>
            </a:r>
          </a:p>
          <a:p>
            <a:pPr lvl="1"/>
            <a:r>
              <a:rPr lang="en-US" dirty="0"/>
              <a:t>Administrative support for inclusion, merging EC and ECSE practices; time for EC/ECSE teaming</a:t>
            </a:r>
          </a:p>
          <a:p>
            <a:pPr lvl="1"/>
            <a:r>
              <a:rPr lang="en-US" dirty="0"/>
              <a:t>Ongoing training/staff development</a:t>
            </a:r>
          </a:p>
          <a:p>
            <a:pPr lvl="1"/>
            <a:r>
              <a:rPr lang="en-US" dirty="0"/>
              <a:t>Research-based service delivery practices</a:t>
            </a:r>
          </a:p>
          <a:p>
            <a:r>
              <a:rPr lang="en-US" dirty="0"/>
              <a:t> Child*</a:t>
            </a:r>
          </a:p>
          <a:p>
            <a:pPr lvl="1"/>
            <a:r>
              <a:rPr lang="en-US" dirty="0"/>
              <a:t>Environmental Supports</a:t>
            </a:r>
          </a:p>
          <a:p>
            <a:pPr lvl="1"/>
            <a:r>
              <a:rPr lang="en-US" dirty="0"/>
              <a:t>Materials Adaptations</a:t>
            </a:r>
          </a:p>
          <a:p>
            <a:pPr lvl="1"/>
            <a:r>
              <a:rPr lang="en-US" dirty="0"/>
              <a:t>Activity Simplification</a:t>
            </a:r>
          </a:p>
          <a:p>
            <a:pPr lvl="1"/>
            <a:r>
              <a:rPr lang="en-US" dirty="0"/>
              <a:t>Child Preferences</a:t>
            </a:r>
          </a:p>
          <a:p>
            <a:pPr lvl="1"/>
            <a:r>
              <a:rPr lang="en-US" dirty="0"/>
              <a:t>Special Equipment</a:t>
            </a:r>
          </a:p>
          <a:p>
            <a:pPr lvl="1"/>
            <a:r>
              <a:rPr lang="en-US" dirty="0"/>
              <a:t>Adult Support</a:t>
            </a:r>
          </a:p>
          <a:p>
            <a:pPr lvl="1"/>
            <a:r>
              <a:rPr lang="en-US" dirty="0"/>
              <a:t>Peer Support</a:t>
            </a:r>
          </a:p>
          <a:p>
            <a:pPr lvl="1"/>
            <a:r>
              <a:rPr lang="en-US" dirty="0"/>
              <a:t>Invisible Support</a:t>
            </a:r>
          </a:p>
          <a:p>
            <a:pPr lvl="1"/>
            <a:endParaRPr lang="en-US" dirty="0"/>
          </a:p>
          <a:p>
            <a:pPr lvl="1">
              <a:buNone/>
            </a:pPr>
            <a:r>
              <a:rPr lang="en-US" sz="1514" dirty="0"/>
              <a:t>(*</a:t>
            </a:r>
            <a:r>
              <a:rPr lang="en-US" sz="1514" i="1" dirty="0"/>
              <a:t>Inclusion Works! </a:t>
            </a:r>
            <a:r>
              <a:rPr lang="en-US" sz="1514" dirty="0"/>
              <a:t>CA Dept of Education, 2009; &amp; </a:t>
            </a:r>
            <a:r>
              <a:rPr lang="en-US" sz="1514" i="1" dirty="0"/>
              <a:t>Building Blocks for Teaching Preschoolers with Special Needs</a:t>
            </a:r>
            <a:r>
              <a:rPr lang="en-US" sz="1514" dirty="0"/>
              <a:t>, Brookes Publishing Co., 2019)</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and Nuts and Bolts</a:t>
            </a:r>
          </a:p>
        </p:txBody>
      </p:sp>
      <p:sp>
        <p:nvSpPr>
          <p:cNvPr id="3" name="Content Placeholder 2"/>
          <p:cNvSpPr>
            <a:spLocks noGrp="1"/>
          </p:cNvSpPr>
          <p:nvPr>
            <p:ph sz="quarter" idx="1"/>
          </p:nvPr>
        </p:nvSpPr>
        <p:spPr/>
        <p:txBody>
          <a:bodyPr/>
          <a:lstStyle/>
          <a:p>
            <a:r>
              <a:rPr lang="en-US" dirty="0"/>
              <a:t>Location of bathrooms</a:t>
            </a:r>
          </a:p>
          <a:p>
            <a:r>
              <a:rPr lang="en-US" dirty="0"/>
              <a:t>Wi-Fi access – [include specific info here]</a:t>
            </a:r>
          </a:p>
          <a:p>
            <a:r>
              <a:rPr lang="en-US" dirty="0"/>
              <a:t>Parking lot (for questions)</a:t>
            </a:r>
          </a:p>
          <a:p>
            <a:pPr lvl="2"/>
            <a:r>
              <a:rPr lang="en-US" dirty="0"/>
              <a:t>Use post-its to write down your question and post them to the “Parking lot,”; we will address these throughout the session</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80469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a:t>
            </a:r>
          </a:p>
        </p:txBody>
      </p:sp>
      <p:sp>
        <p:nvSpPr>
          <p:cNvPr id="3" name="Content Placeholder 2"/>
          <p:cNvSpPr>
            <a:spLocks noGrp="1"/>
          </p:cNvSpPr>
          <p:nvPr>
            <p:ph sz="quarter" idx="1"/>
          </p:nvPr>
        </p:nvSpPr>
        <p:spPr/>
        <p:txBody>
          <a:bodyPr>
            <a:normAutofit/>
          </a:bodyPr>
          <a:lstStyle/>
          <a:p>
            <a:r>
              <a:rPr lang="en-US" dirty="0"/>
              <a:t>We are Safe &amp; Healthy</a:t>
            </a:r>
          </a:p>
          <a:p>
            <a:pPr lvl="1"/>
            <a:r>
              <a:rPr lang="en-US" dirty="0"/>
              <a:t>Make a comfortable space for yourself</a:t>
            </a:r>
          </a:p>
          <a:p>
            <a:pPr lvl="1"/>
            <a:r>
              <a:rPr lang="en-US" dirty="0"/>
              <a:t>Take breaks as needed</a:t>
            </a:r>
          </a:p>
          <a:p>
            <a:pPr lvl="1"/>
            <a:r>
              <a:rPr lang="en-US" dirty="0"/>
              <a:t>Move as you need to</a:t>
            </a:r>
          </a:p>
          <a:p>
            <a:r>
              <a:rPr lang="en-US" dirty="0"/>
              <a:t>We are Respectful, Friendly &amp; Kind</a:t>
            </a:r>
          </a:p>
          <a:p>
            <a:pPr lvl="1"/>
            <a:r>
              <a:rPr lang="en-US" dirty="0"/>
              <a:t>Be an attentive listener; and stay on topic; resist side conversations</a:t>
            </a:r>
          </a:p>
          <a:p>
            <a:pPr lvl="1"/>
            <a:r>
              <a:rPr lang="en-US" dirty="0"/>
              <a:t>Value everyone’s ideas &amp; be supportive</a:t>
            </a:r>
          </a:p>
          <a:p>
            <a:pPr lvl="1"/>
            <a:r>
              <a:rPr lang="en-US" dirty="0"/>
              <a:t>Step-up &amp; step-back</a:t>
            </a:r>
          </a:p>
          <a:p>
            <a:pPr lvl="1"/>
            <a:r>
              <a:rPr lang="en-US" dirty="0"/>
              <a:t>Cell phones off</a:t>
            </a:r>
          </a:p>
          <a:p>
            <a:pPr lvl="1">
              <a:buNone/>
            </a:pPr>
            <a:endParaRPr lang="en-US" dirty="0"/>
          </a:p>
          <a:p>
            <a:pPr>
              <a:buNone/>
            </a:pPr>
            <a:r>
              <a:rPr lang="en-US" sz="1600" dirty="0"/>
              <a:t>(Adapted from WestEd for Child &amp; Family Studies – Beginning Together)</a:t>
            </a:r>
          </a:p>
          <a:p>
            <a:pPr lvl="1"/>
            <a:endParaRPr lang="en-US" dirty="0"/>
          </a:p>
          <a:p>
            <a:pPr lvl="1"/>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4236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AD24043-9540-6C4C-9462-B16ED513EA1D}"/>
              </a:ext>
            </a:extLst>
          </p:cNvPr>
          <p:cNvSpPr>
            <a:spLocks noGrp="1"/>
          </p:cNvSpPr>
          <p:nvPr>
            <p:ph type="title"/>
          </p:nvPr>
        </p:nvSpPr>
        <p:spPr/>
        <p:txBody>
          <a:bodyPr/>
          <a:lstStyle/>
          <a:p>
            <a:r>
              <a:rPr lang="en-US" dirty="0"/>
              <a:t>At our last meeting we….</a:t>
            </a:r>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FC832F0-F677-6C4A-B44D-DAD03E3F2661}"/>
              </a:ext>
            </a:extLst>
          </p:cNvPr>
          <p:cNvSpPr>
            <a:spLocks noGrp="1"/>
          </p:cNvSpPr>
          <p:nvPr>
            <p:ph sz="quarter" idx="1"/>
          </p:nvPr>
        </p:nvSpPr>
        <p:spPr/>
        <p:txBody>
          <a:bodyPr/>
          <a:lstStyle/>
          <a:p>
            <a:r>
              <a:rPr lang="en-US" dirty="0"/>
              <a:t>Reviewed a training that could be adapted by individual COEs for use with community partners, leadership teams, and staff to introduce groups to</a:t>
            </a:r>
          </a:p>
          <a:p>
            <a:pPr lvl="1"/>
            <a:r>
              <a:rPr lang="en-US" dirty="0"/>
              <a:t>What is early childhood inclusion?</a:t>
            </a:r>
          </a:p>
          <a:p>
            <a:pPr lvl="1"/>
            <a:r>
              <a:rPr lang="en-US" dirty="0"/>
              <a:t>Why the push for inclusion?</a:t>
            </a:r>
          </a:p>
          <a:p>
            <a:pPr lvl="1"/>
            <a:r>
              <a:rPr lang="en-US" dirty="0"/>
              <a:t>Benefits of inclusion for children with and without disabilities</a:t>
            </a:r>
          </a:p>
          <a:p>
            <a:pPr lvl="1"/>
            <a:r>
              <a:rPr lang="en-US" dirty="0"/>
              <a:t>The purpose of the IEEEP grant and the focus of your specific grants</a:t>
            </a:r>
          </a:p>
          <a:p>
            <a:pPr lvl="1"/>
            <a:r>
              <a:rPr lang="en-US" dirty="0"/>
              <a:t>Barriers to inclusion</a:t>
            </a:r>
          </a:p>
          <a:p>
            <a:pPr lvl="1"/>
            <a:r>
              <a:rPr lang="en-US" dirty="0"/>
              <a:t>An introduction to managing complex change and strategic planning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6865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Inclusion Are Supported by Research</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Children with disabilities in inclusive settings – including those with significant disabilities</a:t>
            </a:r>
          </a:p>
          <a:p>
            <a:pPr lvl="1"/>
            <a:r>
              <a:rPr lang="en-US" dirty="0" smtClean="0"/>
              <a:t>Benefit from the implementation of evidence-based strategies</a:t>
            </a:r>
          </a:p>
          <a:p>
            <a:pPr lvl="1"/>
            <a:r>
              <a:rPr lang="en-US" dirty="0" smtClean="0"/>
              <a:t>Experience greater cognitive an communication development</a:t>
            </a:r>
          </a:p>
          <a:p>
            <a:pPr lvl="1"/>
            <a:r>
              <a:rPr lang="en-US" dirty="0" smtClean="0"/>
              <a:t>Tend to have similar levels of engagement as their typically developing peers</a:t>
            </a:r>
          </a:p>
          <a:p>
            <a:pPr lvl="1"/>
            <a:r>
              <a:rPr lang="en-US" dirty="0" smtClean="0"/>
              <a:t>Are more likely to practice newly acquired skills</a:t>
            </a:r>
          </a:p>
          <a:p>
            <a:pPr lvl="1"/>
            <a:r>
              <a:rPr lang="en-US" dirty="0" smtClean="0"/>
              <a:t>Tend to be absent fewer days</a:t>
            </a:r>
          </a:p>
          <a:p>
            <a:pPr lvl="1"/>
            <a:r>
              <a:rPr lang="en-US" dirty="0" smtClean="0"/>
              <a:t>Demonstrate stronger social-emotional skills - more social interaction, larger network of friends, more socially competent</a:t>
            </a:r>
          </a:p>
          <a:p>
            <a:pPr lvl="1"/>
            <a:endParaRPr lang="en-US" sz="1400" dirty="0" smtClean="0"/>
          </a:p>
          <a:p>
            <a:pPr>
              <a:buNone/>
            </a:pPr>
            <a:r>
              <a:rPr lang="en-US" sz="1400" dirty="0" smtClean="0"/>
              <a:t>From 2015 Federal Policy Statement on Inclusion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Inclusion Benefits All Children</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Children without disabilities benefit from being in inclusive classrooms</a:t>
            </a:r>
          </a:p>
          <a:p>
            <a:pPr lvl="1"/>
            <a:r>
              <a:rPr lang="en-US" dirty="0" smtClean="0"/>
              <a:t>Show positive developmental, social and attitudinal outcomes</a:t>
            </a:r>
          </a:p>
          <a:p>
            <a:pPr lvl="1"/>
            <a:r>
              <a:rPr lang="en-US" dirty="0" smtClean="0"/>
              <a:t>Capable of demonstrating greater compassion and empathy</a:t>
            </a:r>
          </a:p>
          <a:p>
            <a:pPr lvl="1"/>
            <a:r>
              <a:rPr lang="en-US" dirty="0" smtClean="0"/>
              <a:t>Can have a more positive perception of children with disabilities</a:t>
            </a:r>
          </a:p>
          <a:p>
            <a:pPr lvl="1"/>
            <a:r>
              <a:rPr lang="en-US" dirty="0" smtClean="0"/>
              <a:t>Can develop a better understanding of diversity and disability concepts</a:t>
            </a:r>
          </a:p>
          <a:p>
            <a:pPr lvl="1"/>
            <a:r>
              <a:rPr lang="en-US" dirty="0" smtClean="0"/>
              <a:t>Can benefit from the presence of developmental specialist who can identify and address delays in development that might otherwise have not been identified</a:t>
            </a:r>
            <a:endParaRPr lang="en-US" sz="1200" dirty="0" smtClean="0"/>
          </a:p>
          <a:p>
            <a:pPr lvl="1">
              <a:buNone/>
            </a:pPr>
            <a:r>
              <a:rPr lang="en-US" sz="1200" dirty="0" smtClean="0"/>
              <a:t>From the 2015 Federal Policy Statement on Inclusion</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Oriel.thmx</Template>
  <TotalTime>5217</TotalTime>
  <Words>2851</Words>
  <Application>Microsoft Macintosh PowerPoint</Application>
  <PresentationFormat>On-screen Show (4:3)</PresentationFormat>
  <Paragraphs>312</Paragraphs>
  <Slides>42</Slides>
  <Notes>40</Notes>
  <HiddenSlides>0</HiddenSlides>
  <MMClips>1</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Oriel</vt:lpstr>
      <vt:lpstr>Creating Inclusive Early Childhood Programs that Benefit All Children – Part II Managing Complex Change</vt:lpstr>
      <vt:lpstr>Purpose</vt:lpstr>
      <vt:lpstr>Gone Through Any Changes Lately?</vt:lpstr>
      <vt:lpstr>Outcomes</vt:lpstr>
      <vt:lpstr>Welcome and Nuts and Bolts</vt:lpstr>
      <vt:lpstr>Expectations</vt:lpstr>
      <vt:lpstr>At our last meeting we….</vt:lpstr>
      <vt:lpstr>Benefits of Inclusion Are Supported by Research</vt:lpstr>
      <vt:lpstr>Inclusion Benefits All Children</vt:lpstr>
      <vt:lpstr>Activity on Benefits of Inclusion</vt:lpstr>
      <vt:lpstr>Disabling Segregation Video</vt:lpstr>
      <vt:lpstr>Introductions</vt:lpstr>
      <vt:lpstr>Managing Complex Change</vt:lpstr>
      <vt:lpstr>Developing and Refining of COE Vision</vt:lpstr>
      <vt:lpstr>VISION</vt:lpstr>
      <vt:lpstr>COE Vision</vt:lpstr>
      <vt:lpstr>Skills</vt:lpstr>
      <vt:lpstr>SKILLS</vt:lpstr>
      <vt:lpstr>COE Skills and/or Professional Development Targets</vt:lpstr>
      <vt:lpstr>Incentives</vt:lpstr>
      <vt:lpstr>IEECP Incentives</vt:lpstr>
      <vt:lpstr>IEEEP Incentives</vt:lpstr>
      <vt:lpstr>Resources</vt:lpstr>
      <vt:lpstr>IELCCP Resources</vt:lpstr>
      <vt:lpstr>IEEEP Resources</vt:lpstr>
      <vt:lpstr>Action Plan</vt:lpstr>
      <vt:lpstr>IELCCP Action Plan</vt:lpstr>
      <vt:lpstr>IEEEP Action Plan</vt:lpstr>
      <vt:lpstr>Questions:</vt:lpstr>
      <vt:lpstr>Next Steps:</vt:lpstr>
      <vt:lpstr>Additional Slides…</vt:lpstr>
      <vt:lpstr>Additional Slides….</vt:lpstr>
      <vt:lpstr>The Inclusive Early Education and Expansion Program (IEEEP) - Goals</vt:lpstr>
      <vt:lpstr>Use of IEEEP Funds</vt:lpstr>
      <vt:lpstr>(Individual) County Office of Education – IEEEP Grant Focus</vt:lpstr>
      <vt:lpstr>(Individual) County Office of Education – IEEEP Grant Collaborative Partners</vt:lpstr>
      <vt:lpstr>(Individual) County Office of Education – IEEEP Grant Deliverables</vt:lpstr>
      <vt:lpstr>Identifying what we can each/all bring that will help this initiative succeed</vt:lpstr>
      <vt:lpstr>High-Quality Early Childhood Programs</vt:lpstr>
      <vt:lpstr>Access</vt:lpstr>
      <vt:lpstr>Participation</vt:lpstr>
      <vt:lpstr>Supports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Early Childhood Inclusive Programs that Benefit All Children</dc:title>
  <dc:creator>Kathy</dc:creator>
  <cp:lastModifiedBy>Kathy</cp:lastModifiedBy>
  <cp:revision>55</cp:revision>
  <cp:lastPrinted>2020-06-03T18:29:46Z</cp:lastPrinted>
  <dcterms:created xsi:type="dcterms:W3CDTF">2020-06-28T23:15:00Z</dcterms:created>
  <dcterms:modified xsi:type="dcterms:W3CDTF">2020-06-28T23:55:44Z</dcterms:modified>
</cp:coreProperties>
</file>