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Override PartName="/ppt/notesSlides/notesSlide16.xml" ContentType="application/vnd.openxmlformats-officedocument.presentationml.notes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slideLayouts/slideLayout5.xml" ContentType="application/vnd.openxmlformats-officedocument.presentationml.slideLayout+xml"/>
  <Override PartName="/ppt/notesSlides/notesSlide12.xml" ContentType="application/vnd.openxmlformats-officedocument.presentationml.notesSlide+xml"/>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Override PartName="/ppt/slides/slide22.xml" ContentType="application/vnd.openxmlformats-officedocument.presentationml.slide+xml"/>
  <Override PartName="/ppt/notesSlides/notesSlide24.xml" ContentType="application/vnd.openxmlformats-officedocument.presentationml.notesSlide+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notesSlides/notesSlide20.xml" ContentType="application/vnd.openxmlformats-officedocument.presentationml.notesSlide+xml"/>
  <Override PartName="/ppt/slides/slide15.xml" ContentType="application/vnd.openxmlformats-officedocument.presentationml.slide+xml"/>
  <Override PartName="/ppt/notesSlides/notesSlide1.xml" ContentType="application/vnd.openxmlformats-officedocument.presentationml.notesSlide+xml"/>
  <Override PartName="/ppt/notesSlides/notesSlide17.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7.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notesSlides/notesSlide6.xml" ContentType="application/vnd.openxmlformats-officedocument.presentationml.notesSlide+xml"/>
  <Override PartName="/ppt/notesSlides/notesSlide21.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notesSlides/notesSlide18.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notesSlides/notesSlide7.xml" ContentType="application/vnd.openxmlformats-officedocument.presentationml.notesSlide+xml"/>
  <Override PartName="/ppt/notesSlides/notesSlide22.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notesSlides/notesSlide19.xml" ContentType="application/vnd.openxmlformats-officedocument.presentationml.notes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Override PartName="/ppt/notesSlides/notesSlide2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800" r:id="rId1"/>
  </p:sldMasterIdLst>
  <p:notesMasterIdLst>
    <p:notesMasterId r:id="rId29"/>
  </p:notesMasterIdLst>
  <p:sldIdLst>
    <p:sldId id="256" r:id="rId2"/>
    <p:sldId id="302" r:id="rId3"/>
    <p:sldId id="301" r:id="rId4"/>
    <p:sldId id="257" r:id="rId5"/>
    <p:sldId id="261" r:id="rId6"/>
    <p:sldId id="258" r:id="rId7"/>
    <p:sldId id="259" r:id="rId8"/>
    <p:sldId id="323" r:id="rId9"/>
    <p:sldId id="262" r:id="rId10"/>
    <p:sldId id="299" r:id="rId11"/>
    <p:sldId id="263" r:id="rId12"/>
    <p:sldId id="264" r:id="rId13"/>
    <p:sldId id="305" r:id="rId14"/>
    <p:sldId id="271" r:id="rId15"/>
    <p:sldId id="272" r:id="rId16"/>
    <p:sldId id="281" r:id="rId17"/>
    <p:sldId id="266" r:id="rId18"/>
    <p:sldId id="295" r:id="rId19"/>
    <p:sldId id="296" r:id="rId20"/>
    <p:sldId id="297" r:id="rId21"/>
    <p:sldId id="273" r:id="rId22"/>
    <p:sldId id="274" r:id="rId23"/>
    <p:sldId id="309" r:id="rId24"/>
    <p:sldId id="300" r:id="rId25"/>
    <p:sldId id="324" r:id="rId26"/>
    <p:sldId id="311" r:id="rId27"/>
    <p:sldId id="325"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mc="http://schemas.openxmlformats.org/markup-compatibility/2006" xmlns:mv="urn:schemas-microsoft-com:mac:vml" xmlns:p15="http://schemas.microsoft.com/office/powerpoint/2012/main" xmlns:p="http://schemas.openxmlformats.org/presentationml/2006/main" xmlns:r="http://schemas.openxmlformats.org/officeDocument/2006/relationships" xmlns:a="http://schemas.openxmlformats.org/drawingml/2006/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0"/>
    </p:ext>
    <p:ext uri="{FD5EFAAD-0ECE-453E-9831-46B23BE46B34}">
      <p15:chartTrackingRefBased xmlns:mc="http://schemas.openxmlformats.org/markup-compatibility/2006" xmlns:mv="urn:schemas-microsoft-com:mac:vml" xmlns:p15="http://schemas.microsoft.com/office/powerpoint/2012/main" xmlns:p="http://schemas.openxmlformats.org/presentationml/2006/main" xmlns:r="http://schemas.openxmlformats.org/officeDocument/2006/relationships" xmlns:a="http://schemas.openxmlformats.org/drawingml/2006/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5854" autoAdjust="0"/>
    <p:restoredTop sz="86418" autoAdjust="0"/>
  </p:normalViewPr>
  <p:slideViewPr>
    <p:cSldViewPr snapToGrid="0" snapToObjects="1">
      <p:cViewPr varScale="1">
        <p:scale>
          <a:sx n="83" d="100"/>
          <a:sy n="83" d="100"/>
        </p:scale>
        <p:origin x="-1728"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505797-86A1-7F4A-A55E-1F80407B75F1}" type="datetimeFigureOut">
              <a:rPr lang="en-US" smtClean="0"/>
              <a:pPr/>
              <a:t>6/28/20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0FAB33-9CF1-C74E-8BFC-1A9CD1BF18F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0FAB33-9CF1-C74E-8BFC-1A9CD1BF18F8}" type="slidenum">
              <a:rPr lang="en-US" smtClean="0"/>
              <a:pPr/>
              <a:t>1</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16489575"/>
      </p:ext>
    </p:extLst>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This statement is rather long, so we won’t read the whole thing ;Provide</a:t>
            </a:r>
            <a:r>
              <a:rPr lang="en-US" baseline="0"/>
              <a:t> a Handout of the 2015 Joint Statement and point out that this is significant because up to this was the first time the federal departments came together to share a vision for inclusion</a:t>
            </a:r>
            <a:endParaRPr lang="en-US"/>
          </a:p>
        </p:txBody>
      </p:sp>
      <p:sp>
        <p:nvSpPr>
          <p:cNvPr id="4" name="Slide Number Placeholder 3"/>
          <p:cNvSpPr>
            <a:spLocks noGrp="1"/>
          </p:cNvSpPr>
          <p:nvPr>
            <p:ph type="sldNum" sz="quarter" idx="10"/>
          </p:nvPr>
        </p:nvSpPr>
        <p:spPr/>
        <p:txBody>
          <a:bodyPr/>
          <a:lstStyle/>
          <a:p>
            <a:fld id="{530FAB33-9CF1-C74E-8BFC-1A9CD1BF18F8}"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Recommend a change of presenters within the process</a:t>
            </a:r>
          </a:p>
        </p:txBody>
      </p:sp>
      <p:sp>
        <p:nvSpPr>
          <p:cNvPr id="4" name="Slide Number Placeholder 3"/>
          <p:cNvSpPr>
            <a:spLocks noGrp="1"/>
          </p:cNvSpPr>
          <p:nvPr>
            <p:ph type="sldNum" sz="quarter" idx="10"/>
          </p:nvPr>
        </p:nvSpPr>
        <p:spPr/>
        <p:txBody>
          <a:bodyPr/>
          <a:lstStyle/>
          <a:p>
            <a:fld id="{530FAB33-9CF1-C74E-8BFC-1A9CD1BF18F8}"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Don’t go into specifics of the laws</a:t>
            </a:r>
            <a:r>
              <a:rPr lang="en-US" baseline="0"/>
              <a:t> at this time; refer the to the handout which talks about the laws</a:t>
            </a:r>
          </a:p>
          <a:p>
            <a:endParaRPr lang="en-US" baseline="0"/>
          </a:p>
          <a:p>
            <a:r>
              <a:rPr lang="en-US" baseline="0"/>
              <a:t>.</a:t>
            </a:r>
            <a:endParaRPr lang="en-US"/>
          </a:p>
        </p:txBody>
      </p:sp>
      <p:sp>
        <p:nvSpPr>
          <p:cNvPr id="4" name="Slide Number Placeholder 3"/>
          <p:cNvSpPr>
            <a:spLocks noGrp="1"/>
          </p:cNvSpPr>
          <p:nvPr>
            <p:ph type="sldNum" sz="quarter" idx="10"/>
          </p:nvPr>
        </p:nvSpPr>
        <p:spPr/>
        <p:txBody>
          <a:bodyPr/>
          <a:lstStyle/>
          <a:p>
            <a:fld id="{530FAB33-9CF1-C74E-8BFC-1A9CD1BF18F8}"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Children don’t need to get ready or</a:t>
            </a:r>
            <a:r>
              <a:rPr lang="en-US" baseline="0" dirty="0" smtClean="0"/>
              <a:t> achieve certain skills in order to attend preschool; all children are invited to come – we get ready for them!</a:t>
            </a:r>
            <a:endParaRPr lang="en-US" dirty="0"/>
          </a:p>
        </p:txBody>
      </p:sp>
      <p:sp>
        <p:nvSpPr>
          <p:cNvPr id="4" name="Slide Number Placeholder 3"/>
          <p:cNvSpPr>
            <a:spLocks noGrp="1"/>
          </p:cNvSpPr>
          <p:nvPr>
            <p:ph type="sldNum" sz="quarter" idx="5"/>
          </p:nvPr>
        </p:nvSpPr>
        <p:spPr/>
        <p:txBody>
          <a:bodyPr/>
          <a:lstStyle/>
          <a:p>
            <a:fld id="{530FAB33-9CF1-C74E-8BFC-1A9CD1BF18F8}" type="slidenum">
              <a:rPr lang="en-US" smtClean="0"/>
              <a:pPr/>
              <a:t>14</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744005103"/>
      </p:ext>
    </p:extLst>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Have each participant read one benefit</a:t>
            </a:r>
            <a:endParaRPr lang="en-US" dirty="0"/>
          </a:p>
        </p:txBody>
      </p:sp>
      <p:sp>
        <p:nvSpPr>
          <p:cNvPr id="4" name="Slide Number Placeholder 3"/>
          <p:cNvSpPr>
            <a:spLocks noGrp="1"/>
          </p:cNvSpPr>
          <p:nvPr>
            <p:ph type="sldNum" sz="quarter" idx="5"/>
          </p:nvPr>
        </p:nvSpPr>
        <p:spPr/>
        <p:txBody>
          <a:bodyPr/>
          <a:lstStyle/>
          <a:p>
            <a:fld id="{530FAB33-9CF1-C74E-8BFC-1A9CD1BF18F8}" type="slidenum">
              <a:rPr lang="en-US" smtClean="0"/>
              <a:pPr/>
              <a:t>15</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912326402"/>
      </p:ext>
    </p:extLst>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each participant read one benefit</a:t>
            </a:r>
            <a:endParaRPr lang="en-US" dirty="0"/>
          </a:p>
        </p:txBody>
      </p:sp>
      <p:sp>
        <p:nvSpPr>
          <p:cNvPr id="4" name="Slide Number Placeholder 3"/>
          <p:cNvSpPr>
            <a:spLocks noGrp="1"/>
          </p:cNvSpPr>
          <p:nvPr>
            <p:ph type="sldNum" sz="quarter" idx="5"/>
          </p:nvPr>
        </p:nvSpPr>
        <p:spPr/>
        <p:txBody>
          <a:bodyPr/>
          <a:lstStyle/>
          <a:p>
            <a:fld id="{530FAB33-9CF1-C74E-8BFC-1A9CD1BF18F8}" type="slidenum">
              <a:rPr lang="en-US" smtClean="0"/>
              <a:pPr/>
              <a:t>16</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200641272"/>
      </p:ext>
    </p:extLst>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County needs to individualize this information to present to their collaborative/consortium</a:t>
            </a:r>
          </a:p>
        </p:txBody>
      </p:sp>
      <p:sp>
        <p:nvSpPr>
          <p:cNvPr id="4" name="Slide Number Placeholder 3"/>
          <p:cNvSpPr>
            <a:spLocks noGrp="1"/>
          </p:cNvSpPr>
          <p:nvPr>
            <p:ph type="sldNum" sz="quarter" idx="5"/>
          </p:nvPr>
        </p:nvSpPr>
        <p:spPr/>
        <p:txBody>
          <a:bodyPr/>
          <a:lstStyle/>
          <a:p>
            <a:fld id="{530FAB33-9CF1-C74E-8BFC-1A9CD1BF18F8}" type="slidenum">
              <a:rPr lang="en-US" smtClean="0"/>
              <a:pPr/>
              <a:t>18</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597494609"/>
      </p:ext>
    </p:extLst>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 5-8 minutes for discussion.  Ask each group to be prepared to bring one barrier to discuss their thoughts on choosing this barrier.  Record on chart paper or on the next slide.</a:t>
            </a:r>
          </a:p>
          <a:p>
            <a:endParaRPr lang="en-US" dirty="0"/>
          </a:p>
          <a:p>
            <a:r>
              <a:rPr lang="en-US" dirty="0"/>
              <a:t>ZOOM will need to break up into small groups.</a:t>
            </a:r>
          </a:p>
        </p:txBody>
      </p:sp>
      <p:sp>
        <p:nvSpPr>
          <p:cNvPr id="4" name="Slide Number Placeholder 3"/>
          <p:cNvSpPr>
            <a:spLocks noGrp="1"/>
          </p:cNvSpPr>
          <p:nvPr>
            <p:ph type="sldNum" sz="quarter" idx="5"/>
          </p:nvPr>
        </p:nvSpPr>
        <p:spPr/>
        <p:txBody>
          <a:bodyPr/>
          <a:lstStyle/>
          <a:p>
            <a:fld id="{530FAB33-9CF1-C74E-8BFC-1A9CD1BF18F8}" type="slidenum">
              <a:rPr lang="en-US" smtClean="0"/>
              <a:pPr/>
              <a:t>19</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839433535"/>
      </p:ext>
    </p:extLst>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Type your</a:t>
            </a:r>
            <a:r>
              <a:rPr lang="en-US" baseline="0"/>
              <a:t> county’s barriers to inclusion here as they are discussed, or have a flip chart where you can write them for all to see</a:t>
            </a:r>
            <a:endParaRPr lang="en-US"/>
          </a:p>
        </p:txBody>
      </p:sp>
      <p:sp>
        <p:nvSpPr>
          <p:cNvPr id="4" name="Slide Number Placeholder 3"/>
          <p:cNvSpPr>
            <a:spLocks noGrp="1"/>
          </p:cNvSpPr>
          <p:nvPr>
            <p:ph type="sldNum" sz="quarter" idx="10"/>
          </p:nvPr>
        </p:nvSpPr>
        <p:spPr/>
        <p:txBody>
          <a:bodyPr/>
          <a:lstStyle/>
          <a:p>
            <a:fld id="{530FAB33-9CF1-C74E-8BFC-1A9CD1BF18F8}" type="slidenum">
              <a:rPr lang="en-US" smtClean="0"/>
              <a:pPr/>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Let’s see how the barriers to inclusion for our county compare to the national list </a:t>
            </a:r>
          </a:p>
          <a:p>
            <a:r>
              <a:rPr lang="en-US" dirty="0"/>
              <a:t>SPED is not placement it is a services within preschool settings; Federal law-IEP teams must first  consider services, adaptations and supports are needed for a child to be a preschool environment.</a:t>
            </a:r>
          </a:p>
          <a:p>
            <a:endParaRPr lang="en-US" dirty="0"/>
          </a:p>
        </p:txBody>
      </p:sp>
      <p:sp>
        <p:nvSpPr>
          <p:cNvPr id="4" name="Slide Number Placeholder 3"/>
          <p:cNvSpPr>
            <a:spLocks noGrp="1"/>
          </p:cNvSpPr>
          <p:nvPr>
            <p:ph type="sldNum" sz="quarter" idx="10"/>
          </p:nvPr>
        </p:nvSpPr>
        <p:spPr/>
        <p:txBody>
          <a:bodyPr/>
          <a:lstStyle/>
          <a:p>
            <a:fld id="{530FAB33-9CF1-C74E-8BFC-1A9CD1BF18F8}" type="slidenum">
              <a:rPr lang="en-US" smtClean="0"/>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Delete this slide if doing a Zoom conference and just</a:t>
            </a:r>
            <a:r>
              <a:rPr lang="en-US" baseline="0"/>
              <a:t> have a Welcome slide or no slide at all; instruct participants to use the “Chat” feature to ask questions</a:t>
            </a:r>
          </a:p>
          <a:p>
            <a:r>
              <a:rPr lang="en-US" baseline="0"/>
              <a:t>If using this slide - i</a:t>
            </a:r>
            <a:r>
              <a:rPr lang="en-US"/>
              <a:t>nsert</a:t>
            </a:r>
            <a:r>
              <a:rPr lang="en-US" baseline="0"/>
              <a:t> </a:t>
            </a:r>
            <a:r>
              <a:rPr lang="en-US" baseline="0" err="1"/>
              <a:t>wifi</a:t>
            </a:r>
            <a:r>
              <a:rPr lang="en-US" baseline="0"/>
              <a:t> network and password into the slide; Provide participants with Post-It notes to write down questions and things they would like addressed, and designate a place for them to post them; address these throughout the session or at the end of the session</a:t>
            </a:r>
          </a:p>
          <a:p>
            <a:endParaRPr lang="en-US"/>
          </a:p>
        </p:txBody>
      </p:sp>
      <p:sp>
        <p:nvSpPr>
          <p:cNvPr id="4" name="Slide Number Placeholder 3"/>
          <p:cNvSpPr>
            <a:spLocks noGrp="1"/>
          </p:cNvSpPr>
          <p:nvPr>
            <p:ph type="sldNum" sz="quarter" idx="10"/>
          </p:nvPr>
        </p:nvSpPr>
        <p:spPr/>
        <p:txBody>
          <a:bodyPr/>
          <a:lstStyle/>
          <a:p>
            <a:fld id="{530FAB33-9CF1-C74E-8BFC-1A9CD1BF18F8}"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Shift to other presenter</a:t>
            </a:r>
          </a:p>
          <a:p>
            <a:r>
              <a:rPr lang="en-US" dirty="0"/>
              <a:t>To implement this grant requires a reflective change process which will occur over the next 4 years.</a:t>
            </a:r>
          </a:p>
          <a:p>
            <a:r>
              <a:rPr lang="en-US" dirty="0"/>
              <a:t>Talk</a:t>
            </a:r>
            <a:r>
              <a:rPr lang="en-US" baseline="0" dirty="0"/>
              <a:t> about the process of systemic change and how all the components need to be addressed in order for it to be successful and sustainable; the process is ongoing and takes years to “cement” the change in place; even then energy must be put into your focus for it to be maintain and improved </a:t>
            </a:r>
            <a:endParaRPr lang="en-US" dirty="0"/>
          </a:p>
        </p:txBody>
      </p:sp>
      <p:sp>
        <p:nvSpPr>
          <p:cNvPr id="4" name="Slide Number Placeholder 3"/>
          <p:cNvSpPr>
            <a:spLocks noGrp="1"/>
          </p:cNvSpPr>
          <p:nvPr>
            <p:ph type="sldNum" sz="quarter" idx="10"/>
          </p:nvPr>
        </p:nvSpPr>
        <p:spPr/>
        <p:txBody>
          <a:bodyPr/>
          <a:lstStyle/>
          <a:p>
            <a:fld id="{530FAB33-9CF1-C74E-8BFC-1A9CD1BF18F8}" type="slidenum">
              <a:rPr lang="en-US" smtClean="0"/>
              <a:pPr/>
              <a:t>22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Effective systems change occurs over time; the strategic change process needs to be fleshed out fully</a:t>
            </a:r>
            <a:r>
              <a:rPr lang="en-US" baseline="0" dirty="0" smtClean="0"/>
              <a:t> at the beginning for successful, lasting change to occur (or be prepared for false starts, frustration, resistance, anxiety, and/or confusion</a:t>
            </a:r>
            <a:endParaRPr lang="en-US" dirty="0"/>
          </a:p>
        </p:txBody>
      </p:sp>
      <p:sp>
        <p:nvSpPr>
          <p:cNvPr id="4" name="Slide Number Placeholder 3"/>
          <p:cNvSpPr>
            <a:spLocks noGrp="1"/>
          </p:cNvSpPr>
          <p:nvPr>
            <p:ph type="sldNum" sz="quarter" idx="5"/>
          </p:nvPr>
        </p:nvSpPr>
        <p:spPr/>
        <p:txBody>
          <a:bodyPr/>
          <a:lstStyle/>
          <a:p>
            <a:fld id="{530FAB33-9CF1-C74E-8BFC-1A9CD1BF18F8}" type="slidenum">
              <a:rPr lang="en-US" smtClean="0"/>
              <a:pPr/>
              <a:t>23</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898403220"/>
      </p:ext>
    </p:extLst>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Kathy will write in probing questions to be used in the</a:t>
            </a:r>
            <a:r>
              <a:rPr lang="en-US" dirty="0" smtClean="0"/>
              <a:t> explanation</a:t>
            </a:r>
            <a:endParaRPr lang="en-US" dirty="0"/>
          </a:p>
        </p:txBody>
      </p:sp>
      <p:sp>
        <p:nvSpPr>
          <p:cNvPr id="4" name="Slide Number Placeholder 3"/>
          <p:cNvSpPr>
            <a:spLocks noGrp="1"/>
          </p:cNvSpPr>
          <p:nvPr>
            <p:ph type="sldNum" sz="quarter" idx="5"/>
          </p:nvPr>
        </p:nvSpPr>
        <p:spPr/>
        <p:txBody>
          <a:bodyPr/>
          <a:lstStyle/>
          <a:p>
            <a:fld id="{530FAB33-9CF1-C74E-8BFC-1A9CD1BF18F8}" type="slidenum">
              <a:rPr lang="en-US" smtClean="0"/>
              <a:pPr/>
              <a:t>24</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960964042"/>
      </p:ext>
    </p:extLst>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if anyone wants to share their action plans</a:t>
            </a:r>
          </a:p>
        </p:txBody>
      </p:sp>
      <p:sp>
        <p:nvSpPr>
          <p:cNvPr id="4" name="Slide Number Placeholder 3"/>
          <p:cNvSpPr>
            <a:spLocks noGrp="1"/>
          </p:cNvSpPr>
          <p:nvPr>
            <p:ph type="sldNum" sz="quarter" idx="5"/>
          </p:nvPr>
        </p:nvSpPr>
        <p:spPr/>
        <p:txBody>
          <a:bodyPr/>
          <a:lstStyle/>
          <a:p>
            <a:fld id="{530FAB33-9CF1-C74E-8BFC-1A9CD1BF18F8}" type="slidenum">
              <a:rPr lang="en-US" smtClean="0"/>
              <a:pPr/>
              <a:t>25</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45531265"/>
      </p:ext>
    </p:extLst>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this group will not be actively meeting month to month but rather quarterly </a:t>
            </a:r>
          </a:p>
          <a:p>
            <a:r>
              <a:rPr lang="en-US" dirty="0"/>
              <a:t>May use it with leadership team, providers to take to next level.</a:t>
            </a:r>
          </a:p>
        </p:txBody>
      </p:sp>
      <p:sp>
        <p:nvSpPr>
          <p:cNvPr id="4" name="Slide Number Placeholder 3"/>
          <p:cNvSpPr>
            <a:spLocks noGrp="1"/>
          </p:cNvSpPr>
          <p:nvPr>
            <p:ph type="sldNum" sz="quarter" idx="5"/>
          </p:nvPr>
        </p:nvSpPr>
        <p:spPr/>
        <p:txBody>
          <a:bodyPr/>
          <a:lstStyle/>
          <a:p>
            <a:fld id="{530FAB33-9CF1-C74E-8BFC-1A9CD1BF18F8}" type="slidenum">
              <a:rPr lang="en-US" smtClean="0"/>
              <a:pPr/>
              <a:t>26</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467666317"/>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We</a:t>
            </a:r>
            <a:r>
              <a:rPr lang="en-US" baseline="0"/>
              <a:t> want to start right off today with a video from Head Start’s Special Question project about preschool inclusion; click on the lower left corner  and then click on the play button – it take a little bit to start</a:t>
            </a:r>
            <a:endParaRPr lang="en-US"/>
          </a:p>
        </p:txBody>
      </p:sp>
      <p:sp>
        <p:nvSpPr>
          <p:cNvPr id="4" name="Slide Number Placeholder 3"/>
          <p:cNvSpPr>
            <a:spLocks noGrp="1"/>
          </p:cNvSpPr>
          <p:nvPr>
            <p:ph type="sldNum" sz="quarter" idx="10"/>
          </p:nvPr>
        </p:nvSpPr>
        <p:spPr/>
        <p:txBody>
          <a:bodyPr/>
          <a:lstStyle/>
          <a:p>
            <a:fld id="{530FAB33-9CF1-C74E-8BFC-1A9CD1BF18F8}"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Record on a chart paper what stood out</a:t>
            </a:r>
            <a:r>
              <a:rPr lang="en-US" baseline="0"/>
              <a:t> in the video as people comment</a:t>
            </a:r>
            <a:endParaRPr lang="en-US"/>
          </a:p>
        </p:txBody>
      </p:sp>
      <p:sp>
        <p:nvSpPr>
          <p:cNvPr id="4" name="Slide Number Placeholder 3"/>
          <p:cNvSpPr>
            <a:spLocks noGrp="1"/>
          </p:cNvSpPr>
          <p:nvPr>
            <p:ph type="sldNum" sz="quarter" idx="10"/>
          </p:nvPr>
        </p:nvSpPr>
        <p:spPr/>
        <p:txBody>
          <a:bodyPr/>
          <a:lstStyle/>
          <a:p>
            <a:fld id="{530FAB33-9CF1-C74E-8BFC-1A9CD1BF18F8}"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You can revise</a:t>
            </a:r>
            <a:r>
              <a:rPr lang="en-US" baseline="0"/>
              <a:t> or delete</a:t>
            </a:r>
            <a:r>
              <a:rPr lang="en-US"/>
              <a:t> this slide</a:t>
            </a:r>
            <a:r>
              <a:rPr lang="en-US" baseline="0"/>
              <a:t> if you are doing a Zoom meeting;  </a:t>
            </a:r>
            <a:r>
              <a:rPr lang="en-US"/>
              <a:t>Step-up</a:t>
            </a:r>
            <a:r>
              <a:rPr lang="en-US" baseline="0"/>
              <a:t> and Step-back means that we encourage everyone to share their perspective; and if you are one who shares easily, be sure that you are giving others a chance to share</a:t>
            </a:r>
            <a:endParaRPr lang="en-US"/>
          </a:p>
        </p:txBody>
      </p:sp>
      <p:sp>
        <p:nvSpPr>
          <p:cNvPr id="4" name="Slide Number Placeholder 3"/>
          <p:cNvSpPr>
            <a:spLocks noGrp="1"/>
          </p:cNvSpPr>
          <p:nvPr>
            <p:ph type="sldNum" sz="quarter" idx="10"/>
          </p:nvPr>
        </p:nvSpPr>
        <p:spPr/>
        <p:txBody>
          <a:bodyPr/>
          <a:lstStyle/>
          <a:p>
            <a:fld id="{530FAB33-9CF1-C74E-8BFC-1A9CD1BF18F8}"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Important to start on the same playing field.</a:t>
            </a:r>
          </a:p>
          <a:p>
            <a:r>
              <a:rPr lang="en-US" dirty="0"/>
              <a:t>People are attending to all different levels of knowledge and experience.</a:t>
            </a:r>
          </a:p>
        </p:txBody>
      </p:sp>
      <p:sp>
        <p:nvSpPr>
          <p:cNvPr id="4" name="Slide Number Placeholder 3"/>
          <p:cNvSpPr>
            <a:spLocks noGrp="1"/>
          </p:cNvSpPr>
          <p:nvPr>
            <p:ph type="sldNum" sz="quarter" idx="5"/>
          </p:nvPr>
        </p:nvSpPr>
        <p:spPr/>
        <p:txBody>
          <a:bodyPr/>
          <a:lstStyle/>
          <a:p>
            <a:fld id="{530FAB33-9CF1-C74E-8BFC-1A9CD1BF18F8}" type="slidenum">
              <a:rPr lang="en-US" smtClean="0"/>
              <a:pPr/>
              <a:t>6</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729496904"/>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0FAB33-9CF1-C74E-8BFC-1A9CD1BF18F8}" type="slidenum">
              <a:rPr lang="en-US" smtClean="0"/>
              <a:pPr/>
              <a:t>7</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054806547"/>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Individual counties will need to insert their vision which is stated in their grant application</a:t>
            </a:r>
          </a:p>
        </p:txBody>
      </p:sp>
      <p:sp>
        <p:nvSpPr>
          <p:cNvPr id="4" name="Slide Number Placeholder 3"/>
          <p:cNvSpPr>
            <a:spLocks noGrp="1"/>
          </p:cNvSpPr>
          <p:nvPr>
            <p:ph type="sldNum" sz="quarter" idx="5"/>
          </p:nvPr>
        </p:nvSpPr>
        <p:spPr/>
        <p:txBody>
          <a:bodyPr/>
          <a:lstStyle/>
          <a:p>
            <a:fld id="{530FAB33-9CF1-C74E-8BFC-1A9CD1BF18F8}" type="slidenum">
              <a:rPr lang="en-US" smtClean="0"/>
              <a:pPr/>
              <a:t>8</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719709013"/>
      </p:ext>
    </p:extLst>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Ask  for</a:t>
            </a:r>
            <a:r>
              <a:rPr lang="en-US" baseline="0"/>
              <a:t> a </a:t>
            </a:r>
            <a:r>
              <a:rPr lang="en-US"/>
              <a:t>participant to read this statement out</a:t>
            </a:r>
            <a:r>
              <a:rPr lang="en-US" baseline="0"/>
              <a:t> loud;  if no one volunteers asks someone specific;   </a:t>
            </a:r>
            <a:r>
              <a:rPr lang="en-US"/>
              <a:t>Point out that this statement written in 2009</a:t>
            </a:r>
            <a:r>
              <a:rPr lang="en-US" baseline="0"/>
              <a:t> comes from Early Childhood (National Association for the Education of Young Children)  and Early Childhood Special Education (Division of Early Childhood – a subdivision of the Council for Exceptional Children, or CEC)</a:t>
            </a:r>
            <a:endParaRPr lang="en-US"/>
          </a:p>
        </p:txBody>
      </p:sp>
      <p:sp>
        <p:nvSpPr>
          <p:cNvPr id="4" name="Slide Number Placeholder 3"/>
          <p:cNvSpPr>
            <a:spLocks noGrp="1"/>
          </p:cNvSpPr>
          <p:nvPr>
            <p:ph type="sldNum" sz="quarter" idx="10"/>
          </p:nvPr>
        </p:nvSpPr>
        <p:spPr/>
        <p:txBody>
          <a:bodyPr/>
          <a:lstStyle/>
          <a:p>
            <a:fld id="{530FAB33-9CF1-C74E-8BFC-1A9CD1BF18F8}"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7764621" y="1174097"/>
            <a:ext cx="2286000" cy="381000"/>
          </a:xfrm>
        </p:spPr>
        <p:txBody>
          <a:bodyPr/>
          <a:lstStyle/>
          <a:p>
            <a:fld id="{2E7B54BE-F2F2-154D-9E0F-6970260C48A0}" type="datetimeFigureOut">
              <a:rPr lang="en-US" smtClean="0"/>
              <a:pPr/>
              <a:t>6/28/20</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bwMode="auto">
          <a:xfrm>
            <a:off x="1325544" y="4928702"/>
            <a:ext cx="609600" cy="517524"/>
          </a:xfrm>
        </p:spPr>
        <p:txBody>
          <a:bodyPr/>
          <a:lstStyle/>
          <a:p>
            <a:fld id="{AE140B06-10ED-084C-A3E6-8CD5549363C7}"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E7B54BE-F2F2-154D-9E0F-6970260C48A0}" type="datetimeFigureOut">
              <a:rPr lang="en-US" smtClean="0"/>
              <a:pPr/>
              <a:t>6/28/20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9C8C65-1775-3F43-B141-4E3593F730C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E7B54BE-F2F2-154D-9E0F-6970260C48A0}" type="datetimeFigureOut">
              <a:rPr lang="en-US" smtClean="0"/>
              <a:pPr/>
              <a:t>6/28/20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9C8C65-1775-3F43-B141-4E3593F730C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fld id="{2E7B54BE-F2F2-154D-9E0F-6970260C48A0}" type="datetimeFigureOut">
              <a:rPr lang="en-US" smtClean="0"/>
              <a:pPr/>
              <a:t>6/28/20</a:t>
            </a:fld>
            <a:endParaRPr lang="en-US"/>
          </a:p>
        </p:txBody>
      </p:sp>
      <p:sp>
        <p:nvSpPr>
          <p:cNvPr id="9" name="Slide Number Placeholder 8"/>
          <p:cNvSpPr>
            <a:spLocks noGrp="1"/>
          </p:cNvSpPr>
          <p:nvPr>
            <p:ph type="sldNum" sz="quarter" idx="15"/>
          </p:nvPr>
        </p:nvSpPr>
        <p:spPr/>
        <p:txBody>
          <a:bodyPr rtlCol="0"/>
          <a:lstStyle/>
          <a:p>
            <a:fld id="{EE9C8C65-1775-3F43-B141-4E3593F730C7}"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2E7B54BE-F2F2-154D-9E0F-6970260C48A0}" type="datetimeFigureOut">
              <a:rPr lang="en-US" smtClean="0"/>
              <a:pPr/>
              <a:t>6/28/20</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EE9C8C65-1775-3F43-B141-4E3593F730C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2E7B54BE-F2F2-154D-9E0F-6970260C48A0}" type="datetimeFigureOut">
              <a:rPr lang="en-US" smtClean="0"/>
              <a:pPr/>
              <a:t>6/28/20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9C8C65-1775-3F43-B141-4E3593F730C7}"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fld id="{2E7B54BE-F2F2-154D-9E0F-6970260C48A0}" type="datetimeFigureOut">
              <a:rPr lang="en-US" smtClean="0"/>
              <a:pPr/>
              <a:t>6/28/20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9C8C65-1775-3F43-B141-4E3593F730C7}"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fld id="{2E7B54BE-F2F2-154D-9E0F-6970260C48A0}" type="datetimeFigureOut">
              <a:rPr lang="en-US" smtClean="0"/>
              <a:pPr/>
              <a:t>6/28/20</a:t>
            </a:fld>
            <a:endParaRPr lang="en-US"/>
          </a:p>
        </p:txBody>
      </p:sp>
      <p:sp>
        <p:nvSpPr>
          <p:cNvPr id="7" name="Slide Number Placeholder 6"/>
          <p:cNvSpPr>
            <a:spLocks noGrp="1"/>
          </p:cNvSpPr>
          <p:nvPr>
            <p:ph type="sldNum" sz="quarter" idx="11"/>
          </p:nvPr>
        </p:nvSpPr>
        <p:spPr/>
        <p:txBody>
          <a:bodyPr rtlCol="0"/>
          <a:lstStyle/>
          <a:p>
            <a:fld id="{EE9C8C65-1775-3F43-B141-4E3593F730C7}"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7B54BE-F2F2-154D-9E0F-6970260C48A0}" type="datetimeFigureOut">
              <a:rPr lang="en-US" smtClean="0"/>
              <a:pPr/>
              <a:t>6/28/20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9C8C65-1775-3F43-B141-4E3593F730C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fld id="{2E7B54BE-F2F2-154D-9E0F-6970260C48A0}" type="datetimeFigureOut">
              <a:rPr lang="en-US" smtClean="0"/>
              <a:pPr/>
              <a:t>6/28/20</a:t>
            </a:fld>
            <a:endParaRPr lang="en-US"/>
          </a:p>
        </p:txBody>
      </p:sp>
      <p:sp>
        <p:nvSpPr>
          <p:cNvPr id="22" name="Slide Number Placeholder 21"/>
          <p:cNvSpPr>
            <a:spLocks noGrp="1"/>
          </p:cNvSpPr>
          <p:nvPr>
            <p:ph type="sldNum" sz="quarter" idx="15"/>
          </p:nvPr>
        </p:nvSpPr>
        <p:spPr/>
        <p:txBody>
          <a:bodyPr rtlCol="0"/>
          <a:lstStyle/>
          <a:p>
            <a:fld id="{EE9C8C65-1775-3F43-B141-4E3593F730C7}"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a:t>Click icon to add picture</a:t>
            </a:r>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Date Placeholder 16"/>
          <p:cNvSpPr>
            <a:spLocks noGrp="1"/>
          </p:cNvSpPr>
          <p:nvPr>
            <p:ph type="dt" sz="half" idx="10"/>
          </p:nvPr>
        </p:nvSpPr>
        <p:spPr/>
        <p:txBody>
          <a:bodyPr rtlCol="0"/>
          <a:lstStyle/>
          <a:p>
            <a:fld id="{2E7B54BE-F2F2-154D-9E0F-6970260C48A0}" type="datetimeFigureOut">
              <a:rPr lang="en-US" smtClean="0"/>
              <a:pPr/>
              <a:t>6/28/20</a:t>
            </a:fld>
            <a:endParaRPr lang="en-US"/>
          </a:p>
        </p:txBody>
      </p:sp>
      <p:sp>
        <p:nvSpPr>
          <p:cNvPr id="18" name="Slide Number Placeholder 17"/>
          <p:cNvSpPr>
            <a:spLocks noGrp="1"/>
          </p:cNvSpPr>
          <p:nvPr>
            <p:ph type="sldNum" sz="quarter" idx="11"/>
          </p:nvPr>
        </p:nvSpPr>
        <p:spPr/>
        <p:txBody>
          <a:bodyPr rtlCol="0"/>
          <a:lstStyle/>
          <a:p>
            <a:fld id="{EE9C8C65-1775-3F43-B141-4E3593F730C7}"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2E7B54BE-F2F2-154D-9E0F-6970260C48A0}" type="datetimeFigureOut">
              <a:rPr lang="en-US" smtClean="0"/>
              <a:pPr/>
              <a:t>6/28/20</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EE9C8C65-1775-3F43-B141-4E3593F730C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4" Type="http://schemas.microsoft.com/office/2007/relationships/media" Target="file:////Users/andiknowlton/Downloads/001352SpecialQuestMakingIt%20(1).mp4" TargetMode="External"/><Relationship Id="rId5" Type="http://schemas.openxmlformats.org/officeDocument/2006/relationships/image" Target="../media/image2.png"/><Relationship Id="rId1" Type="http://schemas.openxmlformats.org/officeDocument/2006/relationships/video" Target="file://localhost/Users/kathleenconover/Downloads/001352SpecialQuestMakingIt%20(1).mp4" TargetMode="Externa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Creating Inclusive Early Childhood </a:t>
            </a:r>
            <a:r>
              <a:rPr lang="en-US" dirty="0" smtClean="0"/>
              <a:t>Programs That Benefit All Children – </a:t>
            </a:r>
            <a:br>
              <a:rPr lang="en-US" dirty="0" smtClean="0"/>
            </a:br>
            <a:r>
              <a:rPr lang="en-US" dirty="0" smtClean="0"/>
              <a:t>Part</a:t>
            </a:r>
            <a:r>
              <a:rPr lang="en-US" dirty="0" smtClean="0"/>
              <a:t> I:  Introducing </a:t>
            </a:r>
            <a:r>
              <a:rPr lang="en-US" dirty="0" smtClean="0"/>
              <a:t>Your Childhood Inclusion Initiative</a:t>
            </a:r>
            <a:endParaRPr lang="en-US" strike="sngStrike" dirty="0"/>
          </a:p>
        </p:txBody>
      </p:sp>
      <p:sp>
        <p:nvSpPr>
          <p:cNvPr id="3" name="Subtitle 2"/>
          <p:cNvSpPr>
            <a:spLocks noGrp="1"/>
          </p:cNvSpPr>
          <p:nvPr>
            <p:ph type="subTitle" idx="1"/>
          </p:nvPr>
        </p:nvSpPr>
        <p:spPr/>
        <p:txBody>
          <a:bodyPr>
            <a:normAutofit/>
          </a:bodyPr>
          <a:lstStyle/>
          <a:p>
            <a:r>
              <a:rPr lang="en-US" dirty="0"/>
              <a:t>Building Community Collaboratives In Order to Fulfill the Promise of the State of California’s Inclusive Early Education and Expansion </a:t>
            </a:r>
            <a:r>
              <a:rPr lang="en-US" dirty="0" smtClean="0"/>
              <a:t>Program (IEEEP)</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7"/>
            <a:ext cx="8001000" cy="1124109"/>
          </a:xfrm>
        </p:spPr>
        <p:txBody>
          <a:bodyPr>
            <a:normAutofit fontScale="90000"/>
          </a:bodyPr>
          <a:lstStyle/>
          <a:p>
            <a:r>
              <a:rPr lang="en-US" sz="4000"/>
              <a:t>What is Early Childhood Inclusion?</a:t>
            </a:r>
            <a:r>
              <a:rPr lang="en-US" sz="1400"/>
              <a:t> </a:t>
            </a:r>
            <a:r>
              <a:rPr lang="en-US" sz="4000"/>
              <a:t/>
            </a:r>
            <a:br>
              <a:rPr lang="en-US" sz="4000"/>
            </a:br>
            <a:r>
              <a:rPr lang="en-US" sz="2000"/>
              <a:t>US Dept of Health &amp; Human Services, US Dept of Education 2015</a:t>
            </a:r>
          </a:p>
        </p:txBody>
      </p:sp>
      <p:sp>
        <p:nvSpPr>
          <p:cNvPr id="3" name="Content Placeholder 2"/>
          <p:cNvSpPr>
            <a:spLocks noGrp="1"/>
          </p:cNvSpPr>
          <p:nvPr>
            <p:ph sz="quarter" idx="1"/>
          </p:nvPr>
        </p:nvSpPr>
        <p:spPr>
          <a:xfrm>
            <a:off x="571500" y="1674815"/>
            <a:ext cx="8001000" cy="4693163"/>
          </a:xfrm>
        </p:spPr>
        <p:txBody>
          <a:bodyPr>
            <a:normAutofit/>
          </a:bodyPr>
          <a:lstStyle/>
          <a:p>
            <a:r>
              <a:rPr lang="en-US"/>
              <a:t>US Dept of Health and Human Services, and the US Department of Education issued a joint statement in 2015 (See handout)</a:t>
            </a:r>
          </a:p>
          <a:p>
            <a:r>
              <a:rPr lang="en-US"/>
              <a:t>Up to this point there was no national statement or guidance regarding inclusion; this statement was significant because federal departments came together to develop and share this vision </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44"/>
              <a:t>In</a:t>
            </a:r>
            <a:r>
              <a:rPr lang="en-US" sz="4400"/>
              <a:t>clusion is a National and State Focus</a:t>
            </a:r>
          </a:p>
        </p:txBody>
      </p:sp>
      <p:sp>
        <p:nvSpPr>
          <p:cNvPr id="3" name="Content Placeholder 2"/>
          <p:cNvSpPr>
            <a:spLocks noGrp="1"/>
          </p:cNvSpPr>
          <p:nvPr>
            <p:ph sz="quarter" idx="1"/>
          </p:nvPr>
        </p:nvSpPr>
        <p:spPr>
          <a:xfrm>
            <a:off x="571500" y="1674815"/>
            <a:ext cx="8001000" cy="4711567"/>
          </a:xfrm>
        </p:spPr>
        <p:txBody>
          <a:bodyPr>
            <a:normAutofit fontScale="92500" lnSpcReduction="10000"/>
          </a:bodyPr>
          <a:lstStyle/>
          <a:p>
            <a:r>
              <a:rPr lang="en-US"/>
              <a:t>States across the country continue to struggle with delivery of preschool services in “regular” settings</a:t>
            </a:r>
          </a:p>
          <a:p>
            <a:r>
              <a:rPr lang="en-US"/>
              <a:t>Preschool programs  include a majority of children who are typically developing.  They may include, but is not limited to, the following:</a:t>
            </a:r>
          </a:p>
          <a:p>
            <a:pPr lvl="1"/>
            <a:r>
              <a:rPr lang="en-US"/>
              <a:t>Head Start (federally funded program)</a:t>
            </a:r>
          </a:p>
          <a:p>
            <a:pPr lvl="1"/>
            <a:r>
              <a:rPr lang="en-US"/>
              <a:t>CA State Preschool Programs (funded by CDE)</a:t>
            </a:r>
          </a:p>
          <a:p>
            <a:pPr lvl="1"/>
            <a:r>
              <a:rPr lang="en-US"/>
              <a:t>Preschool classes offered to an eligible pre-kindergarten population by the public school system</a:t>
            </a:r>
          </a:p>
          <a:p>
            <a:pPr lvl="1"/>
            <a:r>
              <a:rPr lang="en-US"/>
              <a:t>Private preschools</a:t>
            </a:r>
          </a:p>
          <a:p>
            <a:pPr lvl="1"/>
            <a:r>
              <a:rPr lang="en-US"/>
              <a:t>Group child development centers or childcare</a:t>
            </a:r>
          </a:p>
          <a:p>
            <a:pPr lvl="1"/>
            <a:endParaRPr lang="en-US"/>
          </a:p>
          <a:p>
            <a:pPr lvl="1"/>
            <a:endParaRPr lang="en-US"/>
          </a:p>
          <a:p>
            <a:pPr>
              <a:buNone/>
            </a:pPr>
            <a:r>
              <a:rPr lang="en-US" sz="1514"/>
              <a:t>(adapted from </a:t>
            </a:r>
            <a:r>
              <a:rPr lang="en-US" sz="1514" err="1"/>
              <a:t>WestEd</a:t>
            </a:r>
            <a:r>
              <a:rPr lang="en-US" sz="1514"/>
              <a:t> Center for Child &amp; Family Studies – Beginning Together)</a:t>
            </a:r>
          </a:p>
          <a:p>
            <a:pPr lvl="1">
              <a:buNone/>
            </a:pP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Why the push for early childhood inclusion?</a:t>
            </a:r>
          </a:p>
        </p:txBody>
      </p:sp>
      <p:sp>
        <p:nvSpPr>
          <p:cNvPr id="3" name="Content Placeholder 2"/>
          <p:cNvSpPr>
            <a:spLocks noGrp="1"/>
          </p:cNvSpPr>
          <p:nvPr>
            <p:ph sz="quarter" idx="1"/>
          </p:nvPr>
        </p:nvSpPr>
        <p:spPr/>
        <p:txBody>
          <a:bodyPr/>
          <a:lstStyle/>
          <a:p>
            <a:r>
              <a:rPr lang="en-US"/>
              <a:t>It’s the law</a:t>
            </a:r>
          </a:p>
          <a:p>
            <a:r>
              <a:rPr lang="en-US"/>
              <a:t>It’s about belonging</a:t>
            </a:r>
          </a:p>
          <a:p>
            <a:r>
              <a:rPr lang="en-US"/>
              <a:t>Its benefits are supported by research</a:t>
            </a:r>
          </a:p>
          <a:p>
            <a:r>
              <a:rPr lang="en-US"/>
              <a:t>It benefits all </a:t>
            </a:r>
          </a:p>
          <a:p>
            <a:endParaRPr lang="en-US" sz="3200"/>
          </a:p>
          <a:p>
            <a:pPr lvl="7"/>
            <a:r>
              <a:rPr lang="en-US" sz="2400" b="1">
                <a:latin typeface="Avenir Next Heavy" panose="020B0503020202020204" pitchFamily="34" charset="0"/>
              </a:rPr>
              <a:t>We all do better </a:t>
            </a:r>
          </a:p>
          <a:p>
            <a:pPr algn="ctr">
              <a:buNone/>
            </a:pPr>
            <a:r>
              <a:rPr lang="en-US" b="1">
                <a:latin typeface="Avenir Next Heavy" panose="020B0503020202020204" pitchFamily="34" charset="0"/>
              </a:rPr>
              <a:t>when </a:t>
            </a:r>
          </a:p>
          <a:p>
            <a:pPr algn="ctr">
              <a:buNone/>
            </a:pPr>
            <a:r>
              <a:rPr lang="en-US" b="1">
                <a:latin typeface="Avenir Next Heavy" panose="020B0503020202020204" pitchFamily="34" charset="0"/>
              </a:rPr>
              <a:t>all  are included.</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It’s the Law</a:t>
            </a:r>
          </a:p>
        </p:txBody>
      </p:sp>
      <p:sp>
        <p:nvSpPr>
          <p:cNvPr id="3" name="Content Placeholder 2"/>
          <p:cNvSpPr>
            <a:spLocks noGrp="1"/>
          </p:cNvSpPr>
          <p:nvPr>
            <p:ph sz="quarter" idx="1"/>
          </p:nvPr>
        </p:nvSpPr>
        <p:spPr/>
        <p:txBody>
          <a:bodyPr/>
          <a:lstStyle/>
          <a:p>
            <a:r>
              <a:rPr lang="en-US"/>
              <a:t>Part B&amp;C of the Individuals with Disabilities Act (IDEA)</a:t>
            </a:r>
          </a:p>
          <a:p>
            <a:r>
              <a:rPr lang="en-US"/>
              <a:t>Americans with Disabilities Act (ADA)</a:t>
            </a:r>
          </a:p>
          <a:p>
            <a:r>
              <a:rPr lang="en-US"/>
              <a:t>Section 504 of the Rehabilitation Act of 1973</a:t>
            </a:r>
          </a:p>
          <a:p>
            <a:r>
              <a:rPr lang="en-US"/>
              <a:t>California laws and regulations</a:t>
            </a:r>
          </a:p>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It’s About Belonging</a:t>
            </a:r>
          </a:p>
        </p:txBody>
      </p:sp>
      <p:sp>
        <p:nvSpPr>
          <p:cNvPr id="3" name="Content Placeholder 2"/>
          <p:cNvSpPr>
            <a:spLocks noGrp="1"/>
          </p:cNvSpPr>
          <p:nvPr>
            <p:ph sz="quarter" idx="1"/>
          </p:nvPr>
        </p:nvSpPr>
        <p:spPr/>
        <p:txBody>
          <a:bodyPr>
            <a:normAutofit lnSpcReduction="10000"/>
          </a:bodyPr>
          <a:lstStyle/>
          <a:p>
            <a:r>
              <a:rPr lang="en-US" i="1"/>
              <a:t>“When inclusion…is fully embraced, we abandon the idea that children have to become ‘normal’ in order to contribute to the world. Instead, we search for and nourish the gifts that are inherent in all people. We begin to look beyond typical ways of becoming valued members of the community, and, in doing so, begin to realize the achievable goal of providing all children with an authentic sense of belonging.”  </a:t>
            </a:r>
            <a:r>
              <a:rPr lang="en-US"/>
              <a:t>Norman </a:t>
            </a:r>
            <a:r>
              <a:rPr lang="en-US" err="1"/>
              <a:t>Kunc</a:t>
            </a:r>
            <a:endParaRPr lang="en-US"/>
          </a:p>
          <a:p>
            <a:r>
              <a:rPr lang="en-US"/>
              <a:t>Families want a sense that they belong to their communities</a:t>
            </a:r>
          </a:p>
          <a:p>
            <a:r>
              <a:rPr lang="en-US"/>
              <a:t>Children need to belong in order to learn and grow</a:t>
            </a:r>
          </a:p>
          <a:p>
            <a:pPr>
              <a:buNone/>
            </a:pPr>
            <a:r>
              <a:rPr lang="en-US" sz="1000"/>
              <a:t>From </a:t>
            </a:r>
            <a:r>
              <a:rPr lang="en-US" sz="1000" err="1"/>
              <a:t>Wested</a:t>
            </a:r>
            <a:r>
              <a:rPr lang="en-US" sz="1000"/>
              <a:t> Center for Child &amp; Family Studies “Beginning Together”</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Benefits Supported By Research</a:t>
            </a:r>
          </a:p>
        </p:txBody>
      </p:sp>
      <p:sp>
        <p:nvSpPr>
          <p:cNvPr id="3" name="Content Placeholder 2"/>
          <p:cNvSpPr>
            <a:spLocks noGrp="1"/>
          </p:cNvSpPr>
          <p:nvPr>
            <p:ph sz="quarter" idx="1"/>
          </p:nvPr>
        </p:nvSpPr>
        <p:spPr>
          <a:xfrm>
            <a:off x="457200" y="1417637"/>
            <a:ext cx="7467600" cy="5264339"/>
          </a:xfrm>
        </p:spPr>
        <p:txBody>
          <a:bodyPr>
            <a:normAutofit/>
          </a:bodyPr>
          <a:lstStyle/>
          <a:p>
            <a:r>
              <a:rPr lang="en-US"/>
              <a:t>Children with disabilities in inclusive settings – including those with significant disabilities</a:t>
            </a:r>
          </a:p>
          <a:p>
            <a:pPr lvl="1"/>
            <a:r>
              <a:rPr lang="en-US"/>
              <a:t>Benefit from the implementation of evidence-based strategies </a:t>
            </a:r>
          </a:p>
          <a:p>
            <a:pPr lvl="1"/>
            <a:r>
              <a:rPr lang="en-US"/>
              <a:t>Experience greater cognitive and communication development </a:t>
            </a:r>
          </a:p>
          <a:p>
            <a:pPr lvl="1"/>
            <a:r>
              <a:rPr lang="en-US"/>
              <a:t>Tend to have similar levels of engagement as their typically developing peers </a:t>
            </a:r>
          </a:p>
          <a:p>
            <a:pPr lvl="1"/>
            <a:r>
              <a:rPr lang="en-US"/>
              <a:t>Are more likely to practice newly acquired skills</a:t>
            </a:r>
          </a:p>
          <a:p>
            <a:pPr lvl="1"/>
            <a:r>
              <a:rPr lang="en-US"/>
              <a:t>Tend to be absent fewer days</a:t>
            </a:r>
          </a:p>
          <a:p>
            <a:pPr lvl="1"/>
            <a:r>
              <a:rPr lang="en-US"/>
              <a:t>Demonstrate stronger social-emotional skills- more social interaction, larger network of friends, more socially competent</a:t>
            </a:r>
          </a:p>
          <a:p>
            <a:pPr>
              <a:buNone/>
            </a:pPr>
            <a:endParaRPr lang="en-US" sz="1100"/>
          </a:p>
          <a:p>
            <a:pPr>
              <a:buNone/>
            </a:pPr>
            <a:r>
              <a:rPr lang="en-US" sz="1100"/>
              <a:t>From 2015 Federal Policy Statement on Inclusion</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It Benefits All Children</a:t>
            </a:r>
          </a:p>
        </p:txBody>
      </p:sp>
      <p:sp>
        <p:nvSpPr>
          <p:cNvPr id="3" name="Content Placeholder 2"/>
          <p:cNvSpPr>
            <a:spLocks noGrp="1"/>
          </p:cNvSpPr>
          <p:nvPr>
            <p:ph sz="quarter" idx="1"/>
          </p:nvPr>
        </p:nvSpPr>
        <p:spPr/>
        <p:txBody>
          <a:bodyPr>
            <a:normAutofit lnSpcReduction="10000"/>
          </a:bodyPr>
          <a:lstStyle/>
          <a:p>
            <a:r>
              <a:rPr lang="en-US"/>
              <a:t>Children without disabilities benefit from being in inclusive classrooms</a:t>
            </a:r>
          </a:p>
          <a:p>
            <a:pPr lvl="1"/>
            <a:r>
              <a:rPr lang="en-US"/>
              <a:t>Show positive developmental, social and attitudinal outcomes</a:t>
            </a:r>
          </a:p>
          <a:p>
            <a:pPr lvl="1"/>
            <a:r>
              <a:rPr lang="en-US"/>
              <a:t>Capable of demonstrating greater compassion and empathy</a:t>
            </a:r>
          </a:p>
          <a:p>
            <a:pPr lvl="1"/>
            <a:r>
              <a:rPr lang="en-US"/>
              <a:t>Can have a more positive perception of children with disabilities</a:t>
            </a:r>
          </a:p>
          <a:p>
            <a:pPr lvl="1"/>
            <a:r>
              <a:rPr lang="en-US"/>
              <a:t>Can develop a better understanding of diversity and disability concepts</a:t>
            </a:r>
          </a:p>
          <a:p>
            <a:pPr lvl="1"/>
            <a:r>
              <a:rPr lang="en-US"/>
              <a:t>Can benefit from the presence of developmental specialist who can identify and address delays in development that might otherwise have not been identified</a:t>
            </a:r>
          </a:p>
          <a:p>
            <a:pPr lvl="1">
              <a:buNone/>
            </a:pPr>
            <a:r>
              <a:rPr lang="en-US" sz="1100"/>
              <a:t>From the 2015 Federal Policy Statement on Inclusion </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987"/>
            <a:ext cx="7467600" cy="1491591"/>
          </a:xfrm>
        </p:spPr>
        <p:txBody>
          <a:bodyPr>
            <a:noAutofit/>
          </a:bodyPr>
          <a:lstStyle/>
          <a:p>
            <a:r>
              <a:rPr lang="en-US" sz="3600"/>
              <a:t>The Inclusive Early Education and Expansion Program – Purpose</a:t>
            </a:r>
          </a:p>
        </p:txBody>
      </p:sp>
      <p:sp>
        <p:nvSpPr>
          <p:cNvPr id="3" name="Content Placeholder 2"/>
          <p:cNvSpPr>
            <a:spLocks noGrp="1"/>
          </p:cNvSpPr>
          <p:nvPr>
            <p:ph sz="quarter" idx="1"/>
          </p:nvPr>
        </p:nvSpPr>
        <p:spPr>
          <a:xfrm>
            <a:off x="457200" y="1984248"/>
            <a:ext cx="7467600" cy="4873752"/>
          </a:xfrm>
        </p:spPr>
        <p:txBody>
          <a:bodyPr/>
          <a:lstStyle/>
          <a:p>
            <a:r>
              <a:rPr lang="en-US"/>
              <a:t>“The IEEEP is established for the purpose of increasing access to inclusive ELC programs, particularly in low-income and high-need communities, for children with disabilities, including children with severe disabilities.  Key to successful inclusion of children with disabilities is a strong partnership among local educational agencies, subsidized ELC child care and preschool programs (both public and private), and local special education partners, particularly those with expertise in inclusive early learning and care environments.”</a:t>
            </a: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21EF4634-F4CE-3647-B42B-6F6A98694A2C}"/>
              </a:ext>
            </a:extLst>
          </p:cNvPr>
          <p:cNvSpPr>
            <a:spLocks noGrp="1"/>
          </p:cNvSpPr>
          <p:nvPr>
            <p:ph type="title"/>
          </p:nvPr>
        </p:nvSpPr>
        <p:spPr/>
        <p:txBody>
          <a:bodyPr/>
          <a:lstStyle/>
          <a:p>
            <a:r>
              <a:rPr lang="en-US"/>
              <a:t>Highlights of County Grant and Funding</a:t>
            </a:r>
          </a:p>
        </p:txBody>
      </p:sp>
      <p:sp>
        <p:nvSpPr>
          <p:cNvPr id="3" name="Content Placeholder 2">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F3BCA7E9-D5BD-1440-AF41-B8B934837517}"/>
              </a:ext>
            </a:extLst>
          </p:cNvPr>
          <p:cNvSpPr>
            <a:spLocks noGrp="1"/>
          </p:cNvSpPr>
          <p:nvPr>
            <p:ph sz="quarter" idx="1"/>
          </p:nvPr>
        </p:nvSpPr>
        <p:spPr/>
        <p:txBody>
          <a:bodyPr/>
          <a:lstStyle/>
          <a:p>
            <a:r>
              <a:rPr lang="en-US"/>
              <a:t>Presentation and Discussion regarding the local county  IEEEP grant plan, funding, and partnership</a:t>
            </a:r>
          </a:p>
          <a:p>
            <a:r>
              <a:rPr lang="en-US"/>
              <a:t>Possibly a small handout developed by inclusion coordinator.</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805944155"/>
      </p:ext>
    </p:extLst>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78B41675-9138-1C41-A803-46BAB26636C9}"/>
              </a:ext>
            </a:extLst>
          </p:cNvPr>
          <p:cNvSpPr>
            <a:spLocks noGrp="1"/>
          </p:cNvSpPr>
          <p:nvPr>
            <p:ph type="title"/>
          </p:nvPr>
        </p:nvSpPr>
        <p:spPr/>
        <p:txBody>
          <a:bodyPr/>
          <a:lstStyle/>
          <a:p>
            <a:r>
              <a:rPr lang="en-US"/>
              <a:t>County experience</a:t>
            </a:r>
          </a:p>
        </p:txBody>
      </p:sp>
      <p:sp>
        <p:nvSpPr>
          <p:cNvPr id="3" name="Content Placeholder 2">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D2D2B715-A214-0F44-9854-F247B53CEB06}"/>
              </a:ext>
            </a:extLst>
          </p:cNvPr>
          <p:cNvSpPr>
            <a:spLocks noGrp="1"/>
          </p:cNvSpPr>
          <p:nvPr>
            <p:ph sz="quarter" idx="1"/>
          </p:nvPr>
        </p:nvSpPr>
        <p:spPr/>
        <p:txBody>
          <a:bodyPr/>
          <a:lstStyle/>
          <a:p>
            <a:r>
              <a:rPr lang="en-US" dirty="0"/>
              <a:t>Talk with your partner and develop a list</a:t>
            </a:r>
            <a:endParaRPr lang="en-US" dirty="0" smtClean="0"/>
          </a:p>
          <a:p>
            <a:pPr marL="0" indent="0">
              <a:buNone/>
            </a:pPr>
            <a:r>
              <a:rPr lang="en-US" dirty="0" smtClean="0"/>
              <a:t>Of three </a:t>
            </a:r>
            <a:r>
              <a:rPr lang="en-US" dirty="0"/>
              <a:t>potential  barriers to inclusion  within the community/agency you are </a:t>
            </a:r>
            <a:r>
              <a:rPr lang="en-US" dirty="0" smtClean="0"/>
              <a:t>representing</a:t>
            </a:r>
          </a:p>
          <a:p>
            <a:pPr marL="0" indent="0"/>
            <a:r>
              <a:rPr lang="en-US" dirty="0" smtClean="0"/>
              <a:t>Choose one barrier to share with larger group</a:t>
            </a:r>
          </a:p>
          <a:p>
            <a:pPr marL="0" indent="0">
              <a:buNone/>
            </a:pP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246812657"/>
      </p:ext>
    </p:extLst>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Welcome and Nuts and Bolts</a:t>
            </a:r>
          </a:p>
        </p:txBody>
      </p:sp>
      <p:sp>
        <p:nvSpPr>
          <p:cNvPr id="3" name="Content Placeholder 2"/>
          <p:cNvSpPr>
            <a:spLocks noGrp="1"/>
          </p:cNvSpPr>
          <p:nvPr>
            <p:ph sz="quarter" idx="1"/>
          </p:nvPr>
        </p:nvSpPr>
        <p:spPr/>
        <p:txBody>
          <a:bodyPr/>
          <a:lstStyle/>
          <a:p>
            <a:r>
              <a:rPr lang="en-US" dirty="0"/>
              <a:t>Location of bathrooms</a:t>
            </a:r>
          </a:p>
          <a:p>
            <a:r>
              <a:rPr lang="en-US" dirty="0" err="1"/>
              <a:t>Wifi</a:t>
            </a:r>
            <a:r>
              <a:rPr lang="en-US"/>
              <a:t> access – [include specific info here]</a:t>
            </a:r>
          </a:p>
          <a:p>
            <a:r>
              <a:rPr lang="en-US"/>
              <a:t>Parking lot (for questions)</a:t>
            </a:r>
          </a:p>
          <a:p>
            <a:pPr lvl="2"/>
            <a:r>
              <a:rPr lang="en-US"/>
              <a:t>Use post-its to write down your question and post them to the “Parking lot,”; we will address these throughout the session</a:t>
            </a:r>
          </a:p>
          <a:p>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C1F4DF33-211E-AF4C-A797-93953E260127}"/>
              </a:ext>
            </a:extLst>
          </p:cNvPr>
          <p:cNvSpPr>
            <a:spLocks noGrp="1"/>
          </p:cNvSpPr>
          <p:nvPr>
            <p:ph type="title"/>
          </p:nvPr>
        </p:nvSpPr>
        <p:spPr/>
        <p:txBody>
          <a:bodyPr/>
          <a:lstStyle/>
          <a:p>
            <a:r>
              <a:rPr lang="en-US"/>
              <a:t>Our county’s Barriers to inclusion </a:t>
            </a:r>
          </a:p>
        </p:txBody>
      </p:sp>
      <p:sp>
        <p:nvSpPr>
          <p:cNvPr id="3" name="Content Placeholder 2">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BA640279-5274-AE4E-9866-2389D18C0541}"/>
              </a:ext>
            </a:extLst>
          </p:cNvPr>
          <p:cNvSpPr>
            <a:spLocks noGrp="1"/>
          </p:cNvSpPr>
          <p:nvPr>
            <p:ph sz="quarter" idx="1"/>
          </p:nvPr>
        </p:nvSpPr>
        <p:spPr/>
        <p:txBody>
          <a:bodyPr/>
          <a:lstStyle/>
          <a:p>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415624797"/>
      </p:ext>
    </p:extLst>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
            </a:r>
            <a:br>
              <a:rPr lang="en-US"/>
            </a:br>
            <a:r>
              <a:rPr lang="en-US"/>
              <a:t/>
            </a:r>
            <a:br>
              <a:rPr lang="en-US"/>
            </a:br>
            <a:r>
              <a:rPr lang="en-US"/>
              <a:t/>
            </a:r>
            <a:br>
              <a:rPr lang="en-US"/>
            </a:br>
            <a:r>
              <a:rPr lang="en-US"/>
              <a:t/>
            </a:r>
            <a:br>
              <a:rPr lang="en-US"/>
            </a:br>
            <a:r>
              <a:rPr lang="en-US"/>
              <a:t/>
            </a:r>
            <a:br>
              <a:rPr lang="en-US"/>
            </a:br>
            <a:r>
              <a:rPr lang="en-US"/>
              <a:t/>
            </a:r>
            <a:br>
              <a:rPr lang="en-US"/>
            </a:br>
            <a:r>
              <a:rPr lang="en-US"/>
              <a:t/>
            </a:r>
            <a:br>
              <a:rPr lang="en-US"/>
            </a:br>
            <a:r>
              <a:rPr lang="en-US"/>
              <a:t/>
            </a:r>
            <a:br>
              <a:rPr lang="en-US"/>
            </a:br>
            <a:r>
              <a:rPr lang="en-US"/>
              <a:t/>
            </a:r>
            <a:br>
              <a:rPr lang="en-US"/>
            </a:br>
            <a:r>
              <a:rPr lang="en-US"/>
              <a:t>Statewide and Local Barriers to Inclusion</a:t>
            </a:r>
            <a:br>
              <a:rPr lang="en-US"/>
            </a:br>
            <a:r>
              <a:rPr lang="en-US" sz="1200"/>
              <a:t>Policy Statement on Inclusion of Children with Disabilities in Early Childhood Programs, 2015</a:t>
            </a:r>
            <a:endParaRPr lang="en-US" strike="sngStrike"/>
          </a:p>
        </p:txBody>
      </p:sp>
      <p:sp>
        <p:nvSpPr>
          <p:cNvPr id="3" name="Content Placeholder 2"/>
          <p:cNvSpPr>
            <a:spLocks noGrp="1"/>
          </p:cNvSpPr>
          <p:nvPr>
            <p:ph sz="quarter" idx="1"/>
          </p:nvPr>
        </p:nvSpPr>
        <p:spPr/>
        <p:txBody>
          <a:bodyPr/>
          <a:lstStyle/>
          <a:p>
            <a:r>
              <a:rPr lang="en-US" dirty="0"/>
              <a:t>Attitudes and Beliefs</a:t>
            </a:r>
          </a:p>
          <a:p>
            <a:r>
              <a:rPr lang="en-US" dirty="0"/>
              <a:t>IDEA Interpretation &amp; Perceived Barriers</a:t>
            </a:r>
          </a:p>
          <a:p>
            <a:r>
              <a:rPr lang="en-US" dirty="0"/>
              <a:t>Lack of Staffing, Training, and Expertise of the Early Childhood Workforce</a:t>
            </a:r>
          </a:p>
          <a:p>
            <a:r>
              <a:rPr lang="en-US" dirty="0"/>
              <a:t>Lack of Comprehensive Services</a:t>
            </a:r>
          </a:p>
          <a:p>
            <a:r>
              <a:rPr lang="en-US" dirty="0"/>
              <a:t>Limited Time and Commitment to Build High Quality Inclusion Opportunities through  Partnerships and Comprehensive Planning</a:t>
            </a: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Managing Complex Change</a:t>
            </a:r>
          </a:p>
        </p:txBody>
      </p:sp>
      <p:pic>
        <p:nvPicPr>
          <p:cNvPr id="5" name="Content Placeholder 4" descr="Screen Shot 2019-11-04 at 10.43.07 AM.png"/>
          <p:cNvPicPr>
            <a:picLocks noGrp="1" noChangeAspect="1"/>
          </p:cNvPicPr>
          <p:nvPr>
            <p:ph sz="quarter" idx="1"/>
          </p:nvPr>
        </p:nvPicPr>
        <p:blipFill>
          <a:blip r:embed="rId3"/>
          <a:srcRect t="-7628" b="-7628"/>
          <a:stretch>
            <a:fillRect/>
          </a:stretch>
        </p:blipFill>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Steps </a:t>
            </a:r>
            <a:r>
              <a:rPr lang="en-US"/>
              <a:t>for </a:t>
            </a:r>
            <a:r>
              <a:rPr lang="en-US" smtClean="0"/>
              <a:t>Collaborative and/</a:t>
            </a:r>
            <a:r>
              <a:rPr lang="en-US" dirty="0"/>
              <a:t>or </a:t>
            </a:r>
            <a:r>
              <a:rPr lang="en-US" sz="2400" dirty="0"/>
              <a:t>ADMINISTRATIVE </a:t>
            </a:r>
            <a:r>
              <a:rPr lang="en-US" dirty="0"/>
              <a:t>planning team</a:t>
            </a:r>
          </a:p>
        </p:txBody>
      </p:sp>
      <p:sp>
        <p:nvSpPr>
          <p:cNvPr id="3" name="Content Placeholder 2"/>
          <p:cNvSpPr>
            <a:spLocks noGrp="1"/>
          </p:cNvSpPr>
          <p:nvPr>
            <p:ph sz="quarter" idx="1"/>
          </p:nvPr>
        </p:nvSpPr>
        <p:spPr/>
        <p:txBody>
          <a:bodyPr/>
          <a:lstStyle/>
          <a:p>
            <a:r>
              <a:rPr lang="en-US" dirty="0"/>
              <a:t>Develop a plan which ensures all system change components are addressed and implemented to assure  successful transition of inclusion for all children. </a:t>
            </a:r>
          </a:p>
          <a:p>
            <a:r>
              <a:rPr lang="en-US" dirty="0"/>
              <a:t>Identify what else is necessary to make early childhood inclusion work</a:t>
            </a:r>
          </a:p>
          <a:p>
            <a:endParaRPr lang="en-US" dirty="0"/>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Action Plan Individual and Agency</a:t>
            </a:r>
          </a:p>
        </p:txBody>
      </p:sp>
      <p:sp>
        <p:nvSpPr>
          <p:cNvPr id="3" name="Content Placeholder 2"/>
          <p:cNvSpPr>
            <a:spLocks noGrp="1"/>
          </p:cNvSpPr>
          <p:nvPr>
            <p:ph sz="quarter" idx="1"/>
          </p:nvPr>
        </p:nvSpPr>
        <p:spPr/>
        <p:txBody>
          <a:bodyPr/>
          <a:lstStyle/>
          <a:p>
            <a:r>
              <a:rPr lang="en-US" dirty="0"/>
              <a:t>Write down individually what you agency can contribute to this initiative to help it succeed</a:t>
            </a:r>
          </a:p>
          <a:p>
            <a:r>
              <a:rPr lang="en-US" dirty="0"/>
              <a:t>In your small group share and brainstorm what you each individually, and together as a group, can bring that will help this initiative succeed</a:t>
            </a:r>
          </a:p>
          <a:p>
            <a:r>
              <a:rPr lang="en-US" dirty="0"/>
              <a:t>Identify a spokesperson to share your group’s ideas with the larger group</a:t>
            </a: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3B885371-0AAA-D644-B6AE-757B7AE8875B}"/>
              </a:ext>
            </a:extLst>
          </p:cNvPr>
          <p:cNvSpPr>
            <a:spLocks noGrp="1"/>
          </p:cNvSpPr>
          <p:nvPr>
            <p:ph type="title"/>
          </p:nvPr>
        </p:nvSpPr>
        <p:spPr/>
        <p:txBody>
          <a:bodyPr/>
          <a:lstStyle/>
          <a:p>
            <a:r>
              <a:rPr lang="en-US" dirty="0"/>
              <a:t>Questions to consider….</a:t>
            </a:r>
          </a:p>
        </p:txBody>
      </p:sp>
      <p:sp>
        <p:nvSpPr>
          <p:cNvPr id="3" name="Content Placeholder 2">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393AAC2D-0970-0A48-A4BB-CE54FA425EF1}"/>
              </a:ext>
            </a:extLst>
          </p:cNvPr>
          <p:cNvSpPr>
            <a:spLocks noGrp="1"/>
          </p:cNvSpPr>
          <p:nvPr>
            <p:ph sz="quarter" idx="1"/>
          </p:nvPr>
        </p:nvSpPr>
        <p:spPr/>
        <p:txBody>
          <a:bodyPr/>
          <a:lstStyle/>
          <a:p>
            <a:r>
              <a:rPr lang="en-US" dirty="0"/>
              <a:t>Who in your agency needs to know and understand this information?</a:t>
            </a:r>
          </a:p>
          <a:p>
            <a:r>
              <a:rPr lang="en-US" dirty="0"/>
              <a:t>How will you share the information with them?</a:t>
            </a:r>
          </a:p>
          <a:p>
            <a:r>
              <a:rPr lang="en-US" dirty="0"/>
              <a:t>What are the supports that your agency needs to move forward?</a:t>
            </a:r>
          </a:p>
          <a:p>
            <a:r>
              <a:rPr lang="en-US" dirty="0"/>
              <a:t>What are the resources that your agency needs to move forward?</a:t>
            </a:r>
          </a:p>
          <a:p>
            <a:r>
              <a:rPr lang="en-US" dirty="0"/>
              <a:t>What are the agreements your agency needs to pursue?</a:t>
            </a:r>
          </a:p>
          <a:p>
            <a:endParaRPr lang="en-US" dirty="0"/>
          </a:p>
          <a:p>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430178150"/>
      </p:ext>
    </p:extLst>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r>
              <a:rPr lang="en-US" dirty="0"/>
              <a:t>Next Steps for our group</a:t>
            </a:r>
          </a:p>
        </p:txBody>
      </p:sp>
      <p:sp>
        <p:nvSpPr>
          <p:cNvPr id="3" name="Content Placeholder 2"/>
          <p:cNvSpPr>
            <a:spLocks noGrp="1"/>
          </p:cNvSpPr>
          <p:nvPr>
            <p:ph sz="quarter" idx="1"/>
          </p:nvPr>
        </p:nvSpPr>
        <p:spPr/>
        <p:txBody>
          <a:bodyPr/>
          <a:lstStyle/>
          <a:p>
            <a:r>
              <a:rPr lang="en-US" dirty="0"/>
              <a:t>Schedule our next meeting at which we will </a:t>
            </a:r>
          </a:p>
          <a:p>
            <a:pPr lvl="1"/>
            <a:r>
              <a:rPr lang="en-US" dirty="0"/>
              <a:t>Look more closely at the strategic change process and how we will address each area</a:t>
            </a:r>
          </a:p>
          <a:p>
            <a:pPr lvl="1"/>
            <a:r>
              <a:rPr lang="en-US" dirty="0"/>
              <a:t>Identify what else is necessary to build high-quality inclusion classes throughout our county</a:t>
            </a:r>
          </a:p>
          <a:p>
            <a:endParaRPr lang="en-US" dirty="0"/>
          </a:p>
          <a:p>
            <a:pPr>
              <a:buNone/>
            </a:pP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00CE1096-E891-2243-9EE3-C0572FC9F510}"/>
              </a:ext>
            </a:extLst>
          </p:cNvPr>
          <p:cNvPicPr>
            <a:picLocks noChangeAspect="1"/>
          </p:cNvPicPr>
          <p:nvPr/>
        </p:nvPicPr>
        <p:blipFill>
          <a:blip r:embed="rId2"/>
          <a:stretch>
            <a:fillRect/>
          </a:stretch>
        </p:blipFill>
        <p:spPr>
          <a:xfrm>
            <a:off x="1143000" y="0"/>
            <a:ext cx="6858000" cy="6858000"/>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436458554"/>
      </p:ext>
    </p:extLst>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The Wonderful Thing About Children is that Everyone of them is Special</a:t>
            </a:r>
            <a:br>
              <a:rPr lang="en-US"/>
            </a:br>
            <a:r>
              <a:rPr lang="en-US" sz="1100"/>
              <a:t>From Head Start’s Special Quest</a:t>
            </a:r>
            <a:endParaRPr lang="en-US"/>
          </a:p>
        </p:txBody>
      </p:sp>
      <p:pic>
        <p:nvPicPr>
          <p:cNvPr id="4" name="001352SpecialQuestMakingIt (1).mp4">
            <a:hlinkClick r:id="" action="ppaction://media"/>
          </p:cNvPr>
          <p:cNvPicPr/>
          <p:nvPr>
            <p:ph sz="quarter" idx="1"/>
            <a:videoFile r:link="rId1"/>
            <p:extLst>
              <p:ext uri="{DAA4B4D4-6D71-4841-9C94-3DE7FCFB9230}">
                <p14:media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r:link="rId4"/>
              </p:ext>
            </p:extLst>
          </p:nvPr>
        </p:nvPicPr>
        <p:blipFill>
          <a:blip r:embed="rId5"/>
          <a:stretch>
            <a:fillRect/>
          </a:stretch>
        </p:blipFill>
        <p:spPr>
          <a:xfrm>
            <a:off x="457200" y="1767134"/>
            <a:ext cx="7467600" cy="4370141"/>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100000">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Introductions</a:t>
            </a:r>
          </a:p>
        </p:txBody>
      </p:sp>
      <p:sp>
        <p:nvSpPr>
          <p:cNvPr id="3" name="Content Placeholder 2"/>
          <p:cNvSpPr>
            <a:spLocks noGrp="1"/>
          </p:cNvSpPr>
          <p:nvPr>
            <p:ph sz="quarter" idx="1"/>
          </p:nvPr>
        </p:nvSpPr>
        <p:spPr/>
        <p:txBody>
          <a:bodyPr>
            <a:normAutofit/>
          </a:bodyPr>
          <a:lstStyle/>
          <a:p>
            <a:pPr lvl="1"/>
            <a:endParaRPr lang="en-US"/>
          </a:p>
          <a:p>
            <a:r>
              <a:rPr lang="en-US"/>
              <a:t>As we go around the room, please tell us:</a:t>
            </a:r>
          </a:p>
          <a:p>
            <a:pPr lvl="1"/>
            <a:r>
              <a:rPr lang="en-US"/>
              <a:t>Your name</a:t>
            </a:r>
          </a:p>
          <a:p>
            <a:pPr lvl="1"/>
            <a:r>
              <a:rPr lang="en-US"/>
              <a:t>Where you work and your role</a:t>
            </a:r>
          </a:p>
          <a:p>
            <a:pPr lvl="1"/>
            <a:r>
              <a:rPr lang="en-US"/>
              <a:t>Let us know of if you have previous experience in inclusive preschool setting</a:t>
            </a:r>
          </a:p>
          <a:p>
            <a:pPr lvl="1"/>
            <a:r>
              <a:rPr lang="en-US"/>
              <a:t>One thing that stood out for you in the video</a:t>
            </a:r>
          </a:p>
          <a:p>
            <a:pPr lvl="1"/>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Expectations</a:t>
            </a:r>
          </a:p>
        </p:txBody>
      </p:sp>
      <p:sp>
        <p:nvSpPr>
          <p:cNvPr id="3" name="Content Placeholder 2"/>
          <p:cNvSpPr>
            <a:spLocks noGrp="1"/>
          </p:cNvSpPr>
          <p:nvPr>
            <p:ph sz="quarter" idx="1"/>
          </p:nvPr>
        </p:nvSpPr>
        <p:spPr/>
        <p:txBody>
          <a:bodyPr>
            <a:normAutofit/>
          </a:bodyPr>
          <a:lstStyle/>
          <a:p>
            <a:r>
              <a:rPr lang="en-US"/>
              <a:t>We are Safe &amp; Healthy</a:t>
            </a:r>
          </a:p>
          <a:p>
            <a:pPr lvl="1"/>
            <a:r>
              <a:rPr lang="en-US"/>
              <a:t>Make a comfortable space for yourself</a:t>
            </a:r>
          </a:p>
          <a:p>
            <a:pPr lvl="1"/>
            <a:r>
              <a:rPr lang="en-US"/>
              <a:t>Take breaks as needed</a:t>
            </a:r>
          </a:p>
          <a:p>
            <a:pPr lvl="1"/>
            <a:r>
              <a:rPr lang="en-US"/>
              <a:t>Move as you need to</a:t>
            </a:r>
          </a:p>
          <a:p>
            <a:r>
              <a:rPr lang="en-US"/>
              <a:t>We are Respectful, Friendly &amp; Kind</a:t>
            </a:r>
          </a:p>
          <a:p>
            <a:pPr lvl="1"/>
            <a:r>
              <a:rPr lang="en-US"/>
              <a:t>Be an attentive listener; and stay on topic; resist side conversations</a:t>
            </a:r>
          </a:p>
          <a:p>
            <a:pPr lvl="1"/>
            <a:r>
              <a:rPr lang="en-US"/>
              <a:t>Value everyone’s ideas &amp; be supportive</a:t>
            </a:r>
          </a:p>
          <a:p>
            <a:pPr lvl="1"/>
            <a:r>
              <a:rPr lang="en-US"/>
              <a:t>Step-up &amp; step-back</a:t>
            </a:r>
          </a:p>
          <a:p>
            <a:pPr lvl="1"/>
            <a:r>
              <a:rPr lang="en-US"/>
              <a:t>Cell phones off</a:t>
            </a:r>
          </a:p>
          <a:p>
            <a:pPr lvl="1">
              <a:buNone/>
            </a:pPr>
            <a:endParaRPr lang="en-US"/>
          </a:p>
          <a:p>
            <a:pPr>
              <a:buNone/>
            </a:pPr>
            <a:r>
              <a:rPr lang="en-US" sz="1600"/>
              <a:t>(Adapted from </a:t>
            </a:r>
            <a:r>
              <a:rPr lang="en-US" sz="1600" err="1"/>
              <a:t>WestEd</a:t>
            </a:r>
            <a:r>
              <a:rPr lang="en-US" sz="1600"/>
              <a:t> for Child &amp; Family Studies – Beginning Together)</a:t>
            </a:r>
          </a:p>
          <a:p>
            <a:pPr lvl="1"/>
            <a:endParaRPr lang="en-US"/>
          </a:p>
          <a:p>
            <a:pPr lvl="1"/>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Purpose</a:t>
            </a:r>
          </a:p>
        </p:txBody>
      </p:sp>
      <p:sp>
        <p:nvSpPr>
          <p:cNvPr id="3" name="Content Placeholder 2"/>
          <p:cNvSpPr>
            <a:spLocks noGrp="1"/>
          </p:cNvSpPr>
          <p:nvPr>
            <p:ph sz="quarter" idx="1"/>
          </p:nvPr>
        </p:nvSpPr>
        <p:spPr/>
        <p:txBody>
          <a:bodyPr>
            <a:normAutofit/>
          </a:bodyPr>
          <a:lstStyle/>
          <a:p>
            <a:r>
              <a:rPr lang="en-US"/>
              <a:t>To begin to build a common understanding and knowledge base related to early childhood inclusion: </a:t>
            </a:r>
          </a:p>
          <a:p>
            <a:pPr lvl="1"/>
            <a:r>
              <a:rPr lang="en-US"/>
              <a:t>Federal and state laws</a:t>
            </a:r>
          </a:p>
          <a:p>
            <a:pPr lvl="1"/>
            <a:r>
              <a:rPr lang="en-US"/>
              <a:t>Benefits for all children</a:t>
            </a:r>
          </a:p>
          <a:p>
            <a:pPr lvl="1"/>
            <a:r>
              <a:rPr lang="en-US"/>
              <a:t>What is necessary to make early childhood inclusion successful</a:t>
            </a:r>
          </a:p>
          <a:p>
            <a:r>
              <a:rPr lang="en-US"/>
              <a:t>To share the focus of the California Inclusive Early Education and Expansion Program, and the specifics of our county grant</a:t>
            </a:r>
          </a:p>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Outcomes</a:t>
            </a:r>
          </a:p>
        </p:txBody>
      </p:sp>
      <p:sp>
        <p:nvSpPr>
          <p:cNvPr id="3" name="Content Placeholder 2"/>
          <p:cNvSpPr>
            <a:spLocks noGrp="1"/>
          </p:cNvSpPr>
          <p:nvPr>
            <p:ph sz="quarter" idx="1"/>
          </p:nvPr>
        </p:nvSpPr>
        <p:spPr/>
        <p:txBody>
          <a:bodyPr>
            <a:normAutofit/>
          </a:bodyPr>
          <a:lstStyle/>
          <a:p>
            <a:r>
              <a:rPr lang="en-US"/>
              <a:t>To begin to build a working collaborative  to promote early childhood inclusion</a:t>
            </a:r>
          </a:p>
          <a:p>
            <a:r>
              <a:rPr lang="en-US"/>
              <a:t>To understand the steps necessary to manage complex change – especially as it relates to increasing access for children birth to 5 years with identified disabilities, including children who have significant disabilities</a:t>
            </a:r>
          </a:p>
          <a:p>
            <a:r>
              <a:rPr lang="en-US"/>
              <a:t>To gain the necessary knowledge to be able to promote the grant vision of early childhood inclusion</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EB4EF693-9282-EF44-990C-2544A4CB0340}"/>
              </a:ext>
            </a:extLst>
          </p:cNvPr>
          <p:cNvSpPr>
            <a:spLocks noGrp="1"/>
          </p:cNvSpPr>
          <p:nvPr>
            <p:ph type="title"/>
          </p:nvPr>
        </p:nvSpPr>
        <p:spPr/>
        <p:txBody>
          <a:bodyPr/>
          <a:lstStyle/>
          <a:p>
            <a:r>
              <a:rPr lang="en-US"/>
              <a:t>County Grant Vision</a:t>
            </a:r>
          </a:p>
        </p:txBody>
      </p:sp>
      <p:sp>
        <p:nvSpPr>
          <p:cNvPr id="3" name="Content Placeholder 2">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00BAF590-E189-924A-A440-CAC804C314BC}"/>
              </a:ext>
            </a:extLst>
          </p:cNvPr>
          <p:cNvSpPr>
            <a:spLocks noGrp="1"/>
          </p:cNvSpPr>
          <p:nvPr>
            <p:ph sz="quarter" idx="1"/>
          </p:nvPr>
        </p:nvSpPr>
        <p:spPr/>
        <p:txBody>
          <a:bodyPr/>
          <a:lstStyle/>
          <a:p>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969213233"/>
      </p:ext>
    </p:extLst>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7"/>
            <a:ext cx="8001000" cy="1124109"/>
          </a:xfrm>
        </p:spPr>
        <p:txBody>
          <a:bodyPr>
            <a:normAutofit fontScale="90000"/>
          </a:bodyPr>
          <a:lstStyle/>
          <a:p>
            <a:r>
              <a:rPr lang="en-US" sz="4000"/>
              <a:t>What is Early Childhood Inclusion?</a:t>
            </a:r>
            <a:br>
              <a:rPr lang="en-US" sz="4000"/>
            </a:br>
            <a:r>
              <a:rPr lang="en-US" sz="2000"/>
              <a:t>DEC/NAEYC Joint Position Statement, April 2009</a:t>
            </a:r>
          </a:p>
        </p:txBody>
      </p:sp>
      <p:sp>
        <p:nvSpPr>
          <p:cNvPr id="3" name="Content Placeholder 2"/>
          <p:cNvSpPr>
            <a:spLocks noGrp="1"/>
          </p:cNvSpPr>
          <p:nvPr>
            <p:ph sz="quarter" idx="1"/>
          </p:nvPr>
        </p:nvSpPr>
        <p:spPr>
          <a:xfrm>
            <a:off x="571500" y="1674815"/>
            <a:ext cx="8001000" cy="4693163"/>
          </a:xfrm>
        </p:spPr>
        <p:txBody>
          <a:bodyPr>
            <a:normAutofit fontScale="92500"/>
          </a:bodyPr>
          <a:lstStyle/>
          <a:p>
            <a:r>
              <a:rPr lang="en-US"/>
              <a:t>“Early childhood inclusion embodies the values, policies, and practices that support the right of every infant and young child and his or her family, regardless of ability, to participate in a broad range of activities and contexts as full members of families, communities, and society.  The desired result of inclusive experiences for children with and without disabilities and their families include a sense of belonging and membership, positive social relationships and friendships, and development and learning to reach their full potential.  The defining features of inclusion that can be used to identify high quality early childhood programs and services are access, participation, and supports.”</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Oriel.thmx</Template>
  <TotalTime>5245</TotalTime>
  <Words>2194</Words>
  <Application>Microsoft Macintosh PowerPoint</Application>
  <PresentationFormat>On-screen Show (4:3)</PresentationFormat>
  <Paragraphs>181</Paragraphs>
  <Slides>27</Slides>
  <Notes>24</Notes>
  <HiddenSlides>0</HiddenSlides>
  <MMClips>1</MMClips>
  <ScaleCrop>false</ScaleCrop>
  <HeadingPairs>
    <vt:vector size="4" baseType="variant">
      <vt:variant>
        <vt:lpstr>Design Template</vt:lpstr>
      </vt:variant>
      <vt:variant>
        <vt:i4>1</vt:i4>
      </vt:variant>
      <vt:variant>
        <vt:lpstr>Slide Titles</vt:lpstr>
      </vt:variant>
      <vt:variant>
        <vt:i4>27</vt:i4>
      </vt:variant>
    </vt:vector>
  </HeadingPairs>
  <TitlesOfParts>
    <vt:vector size="28" baseType="lpstr">
      <vt:lpstr>Oriel</vt:lpstr>
      <vt:lpstr>Creating Inclusive Early Childhood Programs That Benefit All Children –  Part I:  Introducing Your Childhood Inclusion Initiative</vt:lpstr>
      <vt:lpstr>Welcome and Nuts and Bolts</vt:lpstr>
      <vt:lpstr>The Wonderful Thing About Children is that Everyone of them is Special From Head Start’s Special Quest</vt:lpstr>
      <vt:lpstr>Introductions</vt:lpstr>
      <vt:lpstr>Expectations</vt:lpstr>
      <vt:lpstr>Purpose</vt:lpstr>
      <vt:lpstr>Outcomes</vt:lpstr>
      <vt:lpstr>County Grant Vision</vt:lpstr>
      <vt:lpstr>What is Early Childhood Inclusion? DEC/NAEYC Joint Position Statement, April 2009</vt:lpstr>
      <vt:lpstr>What is Early Childhood Inclusion?  US Dept of Health &amp; Human Services, US Dept of Education 2015</vt:lpstr>
      <vt:lpstr>Inclusion is a National and State Focus</vt:lpstr>
      <vt:lpstr>Why the push for early childhood inclusion?</vt:lpstr>
      <vt:lpstr>It’s the Law</vt:lpstr>
      <vt:lpstr>It’s About Belonging</vt:lpstr>
      <vt:lpstr>Benefits Supported By Research</vt:lpstr>
      <vt:lpstr>It Benefits All Children</vt:lpstr>
      <vt:lpstr>The Inclusive Early Education and Expansion Program – Purpose</vt:lpstr>
      <vt:lpstr>Highlights of County Grant and Funding</vt:lpstr>
      <vt:lpstr>County experience</vt:lpstr>
      <vt:lpstr>Our county’s Barriers to inclusion </vt:lpstr>
      <vt:lpstr>         Statewide and Local Barriers to Inclusion Policy Statement on Inclusion of Children with Disabilities in Early Childhood Programs, 2015</vt:lpstr>
      <vt:lpstr>Managing Complex Change</vt:lpstr>
      <vt:lpstr>Next Steps for Collaborative and/or ADMINISTRATIVE planning team</vt:lpstr>
      <vt:lpstr>Action Plan Individual and Agency</vt:lpstr>
      <vt:lpstr>Questions to consider….</vt:lpstr>
      <vt:lpstr> Next Steps for our group</vt:lpstr>
      <vt:lpstr>Slide 27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Early Childhood Inclusive Programs that Benefit All Children</dc:title>
  <dc:creator>Kathy</dc:creator>
  <cp:lastModifiedBy>Kathy</cp:lastModifiedBy>
  <cp:revision>59</cp:revision>
  <dcterms:created xsi:type="dcterms:W3CDTF">2020-06-28T22:38:09Z</dcterms:created>
  <dcterms:modified xsi:type="dcterms:W3CDTF">2020-06-28T22:41:07Z</dcterms:modified>
</cp:coreProperties>
</file>