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y="5143500" cx="9144000"/>
  <p:notesSz cx="6858000" cy="9144000"/>
  <p:embeddedFontLst>
    <p:embeddedFont>
      <p:font typeface="Proxima Nova"/>
      <p:regular r:id="rId64"/>
      <p:bold r:id="rId65"/>
      <p:italic r:id="rId66"/>
      <p:boldItalic r:id="rId67"/>
    </p:embeddedFont>
    <p:embeddedFont>
      <p:font typeface="Economica"/>
      <p:regular r:id="rId68"/>
      <p:bold r:id="rId69"/>
      <p:italic r:id="rId70"/>
      <p:boldItalic r:id="rId71"/>
    </p:embeddedFont>
    <p:embeddedFont>
      <p:font typeface="Roboto"/>
      <p:regular r:id="rId72"/>
      <p:bold r:id="rId73"/>
      <p:italic r:id="rId74"/>
      <p:boldItalic r:id="rId75"/>
    </p:embeddedFont>
    <p:embeddedFont>
      <p:font typeface="Amatic SC"/>
      <p:regular r:id="rId76"/>
      <p:bold r:id="rId77"/>
    </p:embeddedFont>
    <p:embeddedFont>
      <p:font typeface="Righteous"/>
      <p:regular r:id="rId78"/>
    </p:embeddedFont>
    <p:embeddedFont>
      <p:font typeface="Kreon"/>
      <p:regular r:id="rId79"/>
      <p:bold r:id="rId80"/>
    </p:embeddedFont>
    <p:embeddedFont>
      <p:font typeface="Comfortaa"/>
      <p:regular r:id="rId81"/>
      <p:bold r:id="rId82"/>
    </p:embeddedFont>
    <p:embeddedFont>
      <p:font typeface="Open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12E3F1D-7339-4D17-9CF8-67FCB08EF8EA}">
  <a:tblStyle styleId="{812E3F1D-7339-4D17-9CF8-67FCB08EF8E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9281871-185B-4735-A756-08E3DE4581F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6.xml"/><Relationship Id="rId86" Type="http://schemas.openxmlformats.org/officeDocument/2006/relationships/font" Target="fonts/OpenSans-boldItalic.fntdata"/><Relationship Id="rId41" Type="http://schemas.openxmlformats.org/officeDocument/2006/relationships/slide" Target="slides/slide35.xml"/><Relationship Id="rId85" Type="http://schemas.openxmlformats.org/officeDocument/2006/relationships/font" Target="fonts/OpenSans-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Kreon-bold.fntdata"/><Relationship Id="rId82" Type="http://schemas.openxmlformats.org/officeDocument/2006/relationships/font" Target="fonts/Comfortaa-bold.fntdata"/><Relationship Id="rId81" Type="http://schemas.openxmlformats.org/officeDocument/2006/relationships/font" Target="fonts/Comfortaa-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oboto-bold.fntdata"/><Relationship Id="rId72" Type="http://schemas.openxmlformats.org/officeDocument/2006/relationships/font" Target="fonts/Roboto-regular.fntdata"/><Relationship Id="rId31" Type="http://schemas.openxmlformats.org/officeDocument/2006/relationships/slide" Target="slides/slide25.xml"/><Relationship Id="rId75" Type="http://schemas.openxmlformats.org/officeDocument/2006/relationships/font" Target="fonts/Roboto-boldItalic.fntdata"/><Relationship Id="rId30" Type="http://schemas.openxmlformats.org/officeDocument/2006/relationships/slide" Target="slides/slide24.xml"/><Relationship Id="rId74" Type="http://schemas.openxmlformats.org/officeDocument/2006/relationships/font" Target="fonts/Roboto-italic.fntdata"/><Relationship Id="rId33" Type="http://schemas.openxmlformats.org/officeDocument/2006/relationships/slide" Target="slides/slide27.xml"/><Relationship Id="rId77" Type="http://schemas.openxmlformats.org/officeDocument/2006/relationships/font" Target="fonts/AmaticSC-bold.fntdata"/><Relationship Id="rId32" Type="http://schemas.openxmlformats.org/officeDocument/2006/relationships/slide" Target="slides/slide26.xml"/><Relationship Id="rId76" Type="http://schemas.openxmlformats.org/officeDocument/2006/relationships/font" Target="fonts/AmaticSC-regular.fntdata"/><Relationship Id="rId35" Type="http://schemas.openxmlformats.org/officeDocument/2006/relationships/slide" Target="slides/slide29.xml"/><Relationship Id="rId79" Type="http://schemas.openxmlformats.org/officeDocument/2006/relationships/font" Target="fonts/Kreon-regular.fntdata"/><Relationship Id="rId34" Type="http://schemas.openxmlformats.org/officeDocument/2006/relationships/slide" Target="slides/slide28.xml"/><Relationship Id="rId78" Type="http://schemas.openxmlformats.org/officeDocument/2006/relationships/font" Target="fonts/Righteous-regular.fntdata"/><Relationship Id="rId71" Type="http://schemas.openxmlformats.org/officeDocument/2006/relationships/font" Target="fonts/Economica-boldItalic.fntdata"/><Relationship Id="rId70" Type="http://schemas.openxmlformats.org/officeDocument/2006/relationships/font" Target="fonts/Economica-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ProximaNova-regular.fntdata"/><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ProximaNova-italic.fntdata"/><Relationship Id="rId21" Type="http://schemas.openxmlformats.org/officeDocument/2006/relationships/slide" Target="slides/slide15.xml"/><Relationship Id="rId65" Type="http://schemas.openxmlformats.org/officeDocument/2006/relationships/font" Target="fonts/ProximaNova-bold.fntdata"/><Relationship Id="rId24" Type="http://schemas.openxmlformats.org/officeDocument/2006/relationships/slide" Target="slides/slide18.xml"/><Relationship Id="rId68" Type="http://schemas.openxmlformats.org/officeDocument/2006/relationships/font" Target="fonts/Economica-regular.fntdata"/><Relationship Id="rId23" Type="http://schemas.openxmlformats.org/officeDocument/2006/relationships/slide" Target="slides/slide17.xml"/><Relationship Id="rId67" Type="http://schemas.openxmlformats.org/officeDocument/2006/relationships/font" Target="fonts/ProximaNova-bold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Economica-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e.ca.gov/ta/tg/ai/documents/assessmentstimeline.pdf"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TLPO@cde.ca.gov" TargetMode="External"/><Relationship Id="rId3" Type="http://schemas.openxmlformats.org/officeDocument/2006/relationships/hyperlink" Target="mailto:calpads-support@cde.ca.gov"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2.ed.gov/programs/innovation/index.html" TargetMode="External"/><Relationship Id="rId3" Type="http://schemas.openxmlformats.org/officeDocument/2006/relationships/hyperlink" Target="http://www2.ed.gov/programs/innovation/index.html" TargetMode="External"/><Relationship Id="rId4" Type="http://schemas.openxmlformats.org/officeDocument/2006/relationships/hyperlink" Target="http://www2.ed.gov/programs/promiseneighborhoods/index.html" TargetMode="External"/><Relationship Id="rId5" Type="http://schemas.openxmlformats.org/officeDocument/2006/relationships/hyperlink" Target="http://www2.ed.gov/programs/promiseneighborhoods/index.html" TargetMode="External"/><Relationship Id="rId6" Type="http://schemas.openxmlformats.org/officeDocument/2006/relationships/hyperlink" Target="http://www.ed.gov/early-learning" TargetMode="External"/><Relationship Id="rId7" Type="http://schemas.openxmlformats.org/officeDocument/2006/relationships/hyperlink" Target="http://www.ed.gov/early-learnin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dtechstrategies.com/blog/introducing-the-k-12-cyber-incident-map/" TargetMode="External"/><Relationship Id="rId3" Type="http://schemas.openxmlformats.org/officeDocument/2006/relationships/hyperlink" Target="https://www.edtechstrategies.com/blog/introducing-the-k-12-cyber-incident-map/"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e.ca.gov/eo/in/lcff1sys-resources.asp" TargetMode="External"/><Relationship Id="rId3" Type="http://schemas.openxmlformats.org/officeDocument/2006/relationships/hyperlink" Target="https://www.cde.ca.gov/fg/aa/lc/" TargetMode="External"/><Relationship Id="rId4" Type="http://schemas.openxmlformats.org/officeDocument/2006/relationships/hyperlink" Target="https://www.cde.ca.gov/fg/aa/lc/statepriorityresources.asp" TargetMode="External"/><Relationship Id="rId5" Type="http://schemas.openxmlformats.org/officeDocument/2006/relationships/hyperlink" Target="https://drive.google.com/file/d/1RQzI57YBM8aHS7XIBHXIIgk3oLEd6oCw/view?usp=sharing" TargetMode="External"/><Relationship Id="rId6" Type="http://schemas.openxmlformats.org/officeDocument/2006/relationships/hyperlink" Target="https://www.cde.ca.gov/re/lc/"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6ae43b46c3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6ae43b46c3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387919835a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87919835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6ae43b46c3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6ae43b46c3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6ae43b46c3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6ae43b46c3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6ae43b46c3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6ae43b46c3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Handout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6ae43b46c3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6ae43b46c3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The Student profile Data Population that is the basis for Fall 1 is the building block for the rest of the data reporting requirements in CALPADS. The student profile, the records related to our students determine the services, course enrollment, program eligibility and participation, CTE participation, exemptions  and expectations for absence and attendance. These are just a few of the examples of how the record types initially submitted during the Fall 1 data collection are relevant or determine the data in future submissions throughout the year.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6ae43b46c3_0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6ae43b46c3_0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This  slide list all Program codes that are collected throughout the year. Although, some programs are collected in Fall 1 and some in End of Year, it is important to report/update a student’s eligibility or participation in CALPADS as soon as the information is available.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6ae43b46c3_0_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6ae43b46c3_0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6ae43b46c3_0_1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6ae43b46c3_0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6ae43b46c3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6ae43b46c3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Handout</a:t>
            </a:r>
            <a:endParaRPr b="1"/>
          </a:p>
          <a:p>
            <a:pPr indent="0" lvl="0" marL="0" rtl="0" algn="l">
              <a:spcBef>
                <a:spcPts val="0"/>
              </a:spcBef>
              <a:spcAft>
                <a:spcPts val="0"/>
              </a:spcAft>
              <a:buNone/>
            </a:pPr>
            <a:r>
              <a:rPr lang="en"/>
              <a:t>Fall 1 completer and dropouts are determined from exits between 8 16/2018 – 8/15/2019.</a:t>
            </a:r>
            <a:endParaRPr/>
          </a:p>
          <a:p>
            <a:pPr indent="0" lvl="0" marL="0" rtl="0" algn="l">
              <a:spcBef>
                <a:spcPts val="0"/>
              </a:spcBef>
              <a:spcAft>
                <a:spcPts val="0"/>
              </a:spcAft>
              <a:buNone/>
            </a:pPr>
            <a:r>
              <a:rPr lang="en"/>
              <a:t>Lost transfer dropouts are collected from 8/16/2018 – 5/14/2019.</a:t>
            </a:r>
            <a:endParaRPr/>
          </a:p>
          <a:p>
            <a:pPr indent="0" lvl="0" marL="0" rtl="0" algn="l">
              <a:spcBef>
                <a:spcPts val="0"/>
              </a:spcBef>
              <a:spcAft>
                <a:spcPts val="0"/>
              </a:spcAft>
              <a:buNone/>
            </a:pPr>
            <a:r>
              <a:rPr lang="en"/>
              <a:t>For active enrollments, only students enrolled as of Census day (the first Wednesday in October) are counted.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show dropouts have a different exit date range than other types of dropouts. No Show dropouts are students who completed the previous school year with an exit date between 5/15/2018 - 8/15/2018 and did not re-enroll by 8/15/2018.</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happen to be in CALPADS, note that these ranges currently align with those used for ERD anomaly detection so the ERD anomaly screen can be used to check the date ranges for a specific year.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399c3b3d0f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99c3b3d0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6ae43b46c3_0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6ae43b46c3_0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u="sng">
                <a:solidFill>
                  <a:schemeClr val="hlink"/>
                </a:solidFill>
                <a:latin typeface="Proxima Nova"/>
                <a:ea typeface="Proxima Nova"/>
                <a:cs typeface="Proxima Nova"/>
                <a:sym typeface="Proxima Nova"/>
                <a:hlinkClick r:id="rId2"/>
              </a:rPr>
              <a:t>https://www.cde.ca.gov/ta/tg/ai/documents/assessmentstimeline.pdf</a:t>
            </a:r>
            <a:endParaRPr>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rPr b="1" lang="en">
                <a:solidFill>
                  <a:schemeClr val="dk1"/>
                </a:solidFill>
                <a:latin typeface="Proxima Nova"/>
                <a:ea typeface="Proxima Nova"/>
                <a:cs typeface="Proxima Nova"/>
                <a:sym typeface="Proxima Nova"/>
              </a:rPr>
              <a:t>Change to Submission of EL and IFEP Statuses</a:t>
            </a:r>
            <a:endParaRPr b="1">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On July 1, 2020 when the English Language Proficiency Assessment for California (ELPAC) becomes an online assessment, in order to assess potential English learners (EL) with the Initial ELPAC, students must have:</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An enrollment record with the student’s actual start date (expected first day of school)</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An Student English Language Acquisition (SELA) record for the student with:</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English Acquisition Status (ELAS) of “TBD”</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ELAS Start Date of the current date</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Primary language other than English or American Sign Language</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An Student Information (SINF) record with the student’s address, IF THE LEA wants the student address to be printed on the Student Score Report (SSR) </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When student completes ELPAC:</a:t>
            </a:r>
            <a:endParaRPr>
              <a:solidFill>
                <a:schemeClr val="dk1"/>
              </a:solidFill>
              <a:latin typeface="Proxima Nova"/>
              <a:ea typeface="Proxima Nova"/>
              <a:cs typeface="Proxima Nova"/>
              <a:sym typeface="Proxima Nova"/>
            </a:endParaRPr>
          </a:p>
          <a:p>
            <a:pPr indent="-298450" lvl="1" marL="9144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EL and IFEP statuses will be designated directly from ETS&gt;TOMS&gt;CALPADS</a:t>
            </a:r>
            <a:endParaRPr>
              <a:solidFill>
                <a:schemeClr val="dk1"/>
              </a:solidFill>
              <a:latin typeface="Proxima Nova"/>
              <a:ea typeface="Proxima Nova"/>
              <a:cs typeface="Proxima Nova"/>
              <a:sym typeface="Proxima Nova"/>
            </a:endParaRPr>
          </a:p>
          <a:p>
            <a:pPr indent="-298450" lvl="1" marL="9144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LEAs will no longer be able to submit EL or IFEP Code in ELAS</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In order for EL students to be tested with the Summative ELPAC, they must have an ELAS of EL</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Therefore, for this coming Summative ELPAC window (February 1, 2020 though May 31, 2020), it is critical that LEAs update students’ TBD statuses in CALPADS prior to and during the ELPAC Summative window; students must have an ELAS of EL to show up in TOMS for Summative ELPAC testing – REMEMBER it takes 48 hours to update. </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Once the Initial ELPAC goes online, LEAs will no longer have the option of testing students during the summer using the paper pencil test, and then uploading the results in the Local Scoring Tool once the student enrolls in the fall</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LEAs will have to determine whether to pre-enroll students and assess those students in the summer, or wait and assess students in fall when students actually enroll and show up in school</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To mitigate multiple identifier (MIDs) anomalies, it should become part of LEAs’ local processes to first look to see whether a new student already has an ELAS in CALPADS, or an Initial ELPAC score in TOMS before requesting a SSID </a:t>
            </a:r>
            <a:endParaRPr>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rPr b="1" lang="en">
                <a:solidFill>
                  <a:schemeClr val="dk1"/>
                </a:solidFill>
                <a:latin typeface="Proxima Nova"/>
                <a:ea typeface="Proxima Nova"/>
                <a:cs typeface="Proxima Nova"/>
                <a:sym typeface="Proxima Nova"/>
              </a:rPr>
              <a:t>Change to Submission of Student Test Settings</a:t>
            </a:r>
            <a:endParaRPr b="1">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Beginning in 2020-21, LEAs will submit student test settings to CALPADS using the Student Test Settings (STSE) File for students who require designated supports and accommodations to the California Assessment of Student Performance and Progress (CAASPP) and ELPAC</a:t>
            </a:r>
            <a:endParaRPr>
              <a:solidFill>
                <a:schemeClr val="dk1"/>
              </a:solidFill>
              <a:latin typeface="Proxima Nova"/>
              <a:ea typeface="Proxima Nova"/>
              <a:cs typeface="Proxima Nova"/>
              <a:sym typeface="Proxima Nova"/>
            </a:endParaRPr>
          </a:p>
          <a:p>
            <a:pPr indent="-298450" lvl="1" marL="9144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Designated supports are available to all students when determined for use by an educator or team of educators (with parent/guardian and student input, as appropriate) or specified in a student’s individualized education program (IEP) or Section 504 plan</a:t>
            </a:r>
            <a:endParaRPr>
              <a:solidFill>
                <a:schemeClr val="dk1"/>
              </a:solidFill>
              <a:latin typeface="Proxima Nova"/>
              <a:ea typeface="Proxima Nova"/>
              <a:cs typeface="Proxima Nova"/>
              <a:sym typeface="Proxima Nova"/>
            </a:endParaRPr>
          </a:p>
          <a:p>
            <a:pPr indent="-298450" lvl="1" marL="9144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Accommodations must be permitted on CAASPP tests to all eligible students if specified in the student’s IEP or Section 504 Plan</a:t>
            </a:r>
            <a:endParaRPr>
              <a:solidFill>
                <a:schemeClr val="dk1"/>
              </a:solidFill>
              <a:latin typeface="Proxima Nova"/>
              <a:ea typeface="Proxima Nova"/>
              <a:cs typeface="Proxima Nova"/>
              <a:sym typeface="Proxima Nova"/>
            </a:endParaRPr>
          </a:p>
          <a:p>
            <a:pPr indent="-298450" lvl="0" marL="457200" rtl="0" algn="l">
              <a:lnSpc>
                <a:spcPct val="90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STSE file may be uploaded from the SEDS through the API to CALPADS and/or from the SIS to CALPADS</a:t>
            </a:r>
            <a:endParaRPr>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t/>
            </a:r>
            <a:endParaRPr>
              <a:solidFill>
                <a:schemeClr val="dk1"/>
              </a:solidFill>
              <a:latin typeface="Proxima Nova"/>
              <a:ea typeface="Proxima Nova"/>
              <a:cs typeface="Proxima Nova"/>
              <a:sym typeface="Proxima Nov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Google Shape;695;g6ae43b46c3_0_1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6ae43b46c3_0_1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Support for New Assignment Monitoring Process</a:t>
            </a:r>
            <a:endParaRPr b="1">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To facilitate the use of CALPADS Fall 2 course data for assignment monitoring, the course codes and CRSE file were significantly modified</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course codes have been simplified (fewer more general course codes) and course attributes (data elements) have been added</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To prepare for these changes:</a:t>
            </a:r>
            <a:endParaRPr>
              <a:solidFill>
                <a:schemeClr val="dk1"/>
              </a:solidFill>
              <a:latin typeface="Proxima Nova"/>
              <a:ea typeface="Proxima Nova"/>
              <a:cs typeface="Proxima Nova"/>
              <a:sym typeface="Proxima Nova"/>
            </a:endParaRPr>
          </a:p>
          <a:p>
            <a:pPr indent="-298450" lvl="1" marL="9144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CDE provided an overview of the changes in the April 2019 CIM</a:t>
            </a:r>
            <a:endParaRPr>
              <a:solidFill>
                <a:schemeClr val="dk1"/>
              </a:solidFill>
              <a:latin typeface="Proxima Nova"/>
              <a:ea typeface="Proxima Nova"/>
              <a:cs typeface="Proxima Nova"/>
              <a:sym typeface="Proxima Nova"/>
            </a:endParaRPr>
          </a:p>
          <a:p>
            <a:pPr indent="-298450" lvl="1" marL="9144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CDE (CALPADS and program office staff) and CTC conducted over 30 regional trainings, and have held weekly Office Hours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CDE and CSIS support:</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Training materials are still available here: https://padlet.com/bjauregu/assignmentmonitoring</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Webinars of the trainings can be provided here: https://www.cde.ca.gov/pd/ee/peatprofdev.asp</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CALPADS File Specifications and CALPADS Code Set are posted here: https://www.cde.ca.gov/ds/sp/cl/systemdocs.asp </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CSIS Fall 2 training will include the changes to the CRSE and codes</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Respond to questions:</a:t>
            </a:r>
            <a:endParaRPr>
              <a:solidFill>
                <a:schemeClr val="dk1"/>
              </a:solidFill>
              <a:latin typeface="Proxima Nova"/>
              <a:ea typeface="Proxima Nova"/>
              <a:cs typeface="Proxima Nova"/>
              <a:sym typeface="Proxima Nova"/>
            </a:endParaRPr>
          </a:p>
          <a:p>
            <a:pPr indent="-298450" lvl="1" marL="9144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For course mapping questions: </a:t>
            </a:r>
            <a:r>
              <a:rPr lang="en" u="sng">
                <a:solidFill>
                  <a:schemeClr val="hlink"/>
                </a:solidFill>
                <a:latin typeface="Proxima Nova"/>
                <a:ea typeface="Proxima Nova"/>
                <a:cs typeface="Proxima Nova"/>
                <a:sym typeface="Proxima Nova"/>
                <a:hlinkClick r:id="rId2"/>
              </a:rPr>
              <a:t>TLPO@cde.ca.gov</a:t>
            </a:r>
            <a:endParaRPr>
              <a:solidFill>
                <a:schemeClr val="dk1"/>
              </a:solidFill>
              <a:latin typeface="Proxima Nova"/>
              <a:ea typeface="Proxima Nova"/>
              <a:cs typeface="Proxima Nova"/>
              <a:sym typeface="Proxima Nova"/>
            </a:endParaRPr>
          </a:p>
          <a:p>
            <a:pPr indent="-298450" lvl="1" marL="9144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For CALPADS questions submit a Service Desk ticket to: </a:t>
            </a:r>
            <a:r>
              <a:rPr lang="en" u="sng">
                <a:solidFill>
                  <a:schemeClr val="hlink"/>
                </a:solidFill>
                <a:latin typeface="Proxima Nova"/>
                <a:ea typeface="Proxima Nova"/>
                <a:cs typeface="Proxima Nova"/>
                <a:sym typeface="Proxima Nova"/>
                <a:hlinkClick r:id="rId3"/>
              </a:rPr>
              <a:t>calpads-support@cde.ca.gov</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CTC is: </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Updating the Administrator’s Assignment Manual</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Developing a CalSAAS Manual (to be ready for User Testing)</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Developing a CalSAAS web pages on the Credential Information Guide (CIG) website</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Developing CalSAAS Frequently Asked Questions (FAQs)</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Developing additional Assignment resources</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Curriculum &amp; Instruction staff, Credential Analysts, Human Resources Staff, Special Education and CALPADS staff should use Mapping Template tool (on padlet) to map local courses to new state courses and select attributes</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Notable Changes:</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b="1" lang="en">
                <a:solidFill>
                  <a:schemeClr val="dk1"/>
                </a:solidFill>
                <a:latin typeface="Proxima Nova"/>
                <a:ea typeface="Proxima Nova"/>
                <a:cs typeface="Proxima Nova"/>
                <a:sym typeface="Proxima Nova"/>
              </a:rPr>
              <a:t>Course Codes</a:t>
            </a:r>
            <a:r>
              <a:rPr lang="en">
                <a:solidFill>
                  <a:schemeClr val="dk1"/>
                </a:solidFill>
                <a:latin typeface="Proxima Nova"/>
                <a:ea typeface="Proxima Nova"/>
                <a:cs typeface="Proxima Nova"/>
                <a:sym typeface="Proxima Nova"/>
              </a:rPr>
              <a:t> have been simplified, with fewer more general codes</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Course attributes have been added to define specifics, called </a:t>
            </a:r>
            <a:r>
              <a:rPr b="1" lang="en">
                <a:solidFill>
                  <a:schemeClr val="dk1"/>
                </a:solidFill>
                <a:latin typeface="Proxima Nova"/>
                <a:ea typeface="Proxima Nova"/>
                <a:cs typeface="Proxima Nova"/>
                <a:sym typeface="Proxima Nova"/>
              </a:rPr>
              <a:t>Course Content Area Subcategory Code</a:t>
            </a:r>
            <a:endParaRPr b="1">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No more “other” course code</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Departmentalized Course Standards Grade Level Range Code</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Content Standards Alignment Code</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Charter Non-Core, Non-College Prep Course Indicator</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AP/IB Course Code Cross Reference</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Online Course Instruction Type Code</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Middle School Core Setting Indicator</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Local Assignment Option Code</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New </a:t>
            </a:r>
            <a:r>
              <a:rPr b="1" lang="en">
                <a:solidFill>
                  <a:schemeClr val="dk1"/>
                </a:solidFill>
                <a:latin typeface="Proxima Nova"/>
                <a:ea typeface="Proxima Nova"/>
                <a:cs typeface="Proxima Nova"/>
                <a:sym typeface="Proxima Nova"/>
              </a:rPr>
              <a:t>Course Section Instructional Level</a:t>
            </a:r>
            <a:r>
              <a:rPr lang="en">
                <a:solidFill>
                  <a:schemeClr val="dk1"/>
                </a:solidFill>
                <a:latin typeface="Proxima Nova"/>
                <a:ea typeface="Proxima Nova"/>
                <a:cs typeface="Proxima Nova"/>
                <a:sym typeface="Proxima Nova"/>
              </a:rPr>
              <a:t> Codes</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b="1" lang="en">
                <a:solidFill>
                  <a:schemeClr val="dk1"/>
                </a:solidFill>
                <a:latin typeface="Proxima Nova"/>
                <a:ea typeface="Proxima Nova"/>
                <a:cs typeface="Proxima Nova"/>
                <a:sym typeface="Proxima Nova"/>
              </a:rPr>
              <a:t>Education Service</a:t>
            </a:r>
            <a:r>
              <a:rPr lang="en">
                <a:solidFill>
                  <a:schemeClr val="dk1"/>
                </a:solidFill>
                <a:latin typeface="Proxima Nova"/>
                <a:ea typeface="Proxima Nova"/>
                <a:cs typeface="Proxima Nova"/>
                <a:sym typeface="Proxima Nova"/>
              </a:rPr>
              <a:t> Codes revised definitions to reflect ELD standards</a:t>
            </a:r>
            <a:endParaRPr>
              <a:solidFill>
                <a:schemeClr val="dk1"/>
              </a:solidFill>
              <a:latin typeface="Proxima Nova"/>
              <a:ea typeface="Proxima Nova"/>
              <a:cs typeface="Proxima Nova"/>
              <a:sym typeface="Proxima Nova"/>
            </a:endParaRPr>
          </a:p>
          <a:p>
            <a:pPr indent="-161290" lvl="1" marL="640080" rtl="0" algn="l">
              <a:spcBef>
                <a:spcPts val="0"/>
              </a:spcBef>
              <a:spcAft>
                <a:spcPts val="0"/>
              </a:spcAft>
              <a:buClr>
                <a:schemeClr val="dk1"/>
              </a:buClr>
              <a:buSzPts val="1100"/>
              <a:buFont typeface="Proxima Nova"/>
              <a:buChar char="○"/>
            </a:pPr>
            <a:r>
              <a:rPr b="1" lang="en">
                <a:solidFill>
                  <a:schemeClr val="dk1"/>
                </a:solidFill>
                <a:latin typeface="Proxima Nova"/>
                <a:ea typeface="Proxima Nova"/>
                <a:cs typeface="Proxima Nova"/>
                <a:sym typeface="Proxima Nova"/>
              </a:rPr>
              <a:t>Instructional Strategy </a:t>
            </a:r>
            <a:r>
              <a:rPr lang="en">
                <a:solidFill>
                  <a:schemeClr val="dk1"/>
                </a:solidFill>
                <a:latin typeface="Proxima Nova"/>
                <a:ea typeface="Proxima Nova"/>
                <a:cs typeface="Proxima Nova"/>
                <a:sym typeface="Proxima Nova"/>
              </a:rPr>
              <a:t>Codes related to language are being removed and will become “programs”</a:t>
            </a:r>
            <a:endParaRPr>
              <a:solidFill>
                <a:schemeClr val="dk1"/>
              </a:solidFill>
              <a:latin typeface="Proxima Nova"/>
              <a:ea typeface="Proxima Nova"/>
              <a:cs typeface="Proxima Nova"/>
              <a:sym typeface="Proxima Nov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398da9f9b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398da9f9b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g387919835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387919835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data elements with a YES in the indicator column is pulled from CALPADS for the CA School Dashboard.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0" name="Shape 790"/>
        <p:cNvGrpSpPr/>
        <p:nvPr/>
      </p:nvGrpSpPr>
      <p:grpSpPr>
        <a:xfrm>
          <a:off x="0" y="0"/>
          <a:ext cx="0" cy="0"/>
          <a:chOff x="0" y="0"/>
          <a:chExt cx="0" cy="0"/>
        </a:xfrm>
      </p:grpSpPr>
      <p:sp>
        <p:nvSpPr>
          <p:cNvPr id="791" name="Google Shape;791;g6ae43b46c3_0_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6ae43b46c3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One reason we submit data to CALPADS is to meet state and federal reporting requirements.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ESSA</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Advances equity by upholding critical protections for America's disadvantaged and high-need students.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Requires—for the first time—that all students in America be taught to high academic standards that will prepare them to succeed in college and careers.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Ensures that vital information is provided to educators, families, students, and communities through annual statewide assessments that measure students' progress toward those high standards.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Helps to support and grow local innovations—including evidence-based and place-based interventions developed by local leaders and educators—consistent with our</a:t>
            </a:r>
            <a:r>
              <a:rPr lang="en" sz="1200">
                <a:solidFill>
                  <a:schemeClr val="dk1"/>
                </a:solidFill>
                <a:uFill>
                  <a:noFill/>
                </a:uFill>
                <a:latin typeface="Calibri"/>
                <a:ea typeface="Calibri"/>
                <a:cs typeface="Calibri"/>
                <a:sym typeface="Calibri"/>
                <a:hlinkClick r:id="rId2"/>
              </a:rPr>
              <a:t> </a:t>
            </a:r>
            <a:r>
              <a:rPr lang="en" sz="1200" u="sng">
                <a:solidFill>
                  <a:schemeClr val="hlink"/>
                </a:solidFill>
                <a:latin typeface="Calibri"/>
                <a:ea typeface="Calibri"/>
                <a:cs typeface="Calibri"/>
                <a:sym typeface="Calibri"/>
                <a:hlinkClick r:id="rId3"/>
              </a:rPr>
              <a:t>Investing in Innovation</a:t>
            </a:r>
            <a:r>
              <a:rPr lang="en" sz="1200">
                <a:solidFill>
                  <a:schemeClr val="dk1"/>
                </a:solidFill>
                <a:latin typeface="Calibri"/>
                <a:ea typeface="Calibri"/>
                <a:cs typeface="Calibri"/>
                <a:sym typeface="Calibri"/>
              </a:rPr>
              <a:t> and</a:t>
            </a:r>
            <a:r>
              <a:rPr lang="en" sz="1200">
                <a:solidFill>
                  <a:schemeClr val="dk1"/>
                </a:solidFill>
                <a:uFill>
                  <a:noFill/>
                </a:uFill>
                <a:latin typeface="Calibri"/>
                <a:ea typeface="Calibri"/>
                <a:cs typeface="Calibri"/>
                <a:sym typeface="Calibri"/>
                <a:hlinkClick r:id="rId4"/>
              </a:rPr>
              <a:t> </a:t>
            </a:r>
            <a:r>
              <a:rPr lang="en" sz="1200" u="sng">
                <a:solidFill>
                  <a:schemeClr val="hlink"/>
                </a:solidFill>
                <a:latin typeface="Calibri"/>
                <a:ea typeface="Calibri"/>
                <a:cs typeface="Calibri"/>
                <a:sym typeface="Calibri"/>
                <a:hlinkClick r:id="rId5"/>
              </a:rPr>
              <a:t>Promise Neighborhoods</a:t>
            </a:r>
            <a:endParaRPr sz="1200" u="sng">
              <a:solidFill>
                <a:schemeClr val="hlink"/>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Sustains and expands this administration's historic investments in increasing access to high-quality</a:t>
            </a:r>
            <a:r>
              <a:rPr lang="en" sz="1200">
                <a:solidFill>
                  <a:schemeClr val="dk1"/>
                </a:solidFill>
                <a:uFill>
                  <a:noFill/>
                </a:uFill>
                <a:latin typeface="Calibri"/>
                <a:ea typeface="Calibri"/>
                <a:cs typeface="Calibri"/>
                <a:sym typeface="Calibri"/>
                <a:hlinkClick r:id="rId6"/>
              </a:rPr>
              <a:t> </a:t>
            </a:r>
            <a:r>
              <a:rPr lang="en" sz="1200" u="sng">
                <a:solidFill>
                  <a:schemeClr val="hlink"/>
                </a:solidFill>
                <a:latin typeface="Calibri"/>
                <a:ea typeface="Calibri"/>
                <a:cs typeface="Calibri"/>
                <a:sym typeface="Calibri"/>
                <a:hlinkClick r:id="rId7"/>
              </a:rPr>
              <a:t>preschool</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Maintains an expectation that there will be accountability and action to effect positive change in our lowest-performing schools, where groups of students are not making progress, and where graduation rates are low over extended periods of time.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5" name="Shape 805"/>
        <p:cNvGrpSpPr/>
        <p:nvPr/>
      </p:nvGrpSpPr>
      <p:grpSpPr>
        <a:xfrm>
          <a:off x="0" y="0"/>
          <a:ext cx="0" cy="0"/>
          <a:chOff x="0" y="0"/>
          <a:chExt cx="0" cy="0"/>
        </a:xfrm>
      </p:grpSpPr>
      <p:sp>
        <p:nvSpPr>
          <p:cNvPr id="806" name="Google Shape;806;g5503d46991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5503d46991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g5503d46991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5503d46991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Proxima Nova"/>
                <a:ea typeface="Proxima Nova"/>
                <a:cs typeface="Proxima Nova"/>
                <a:sym typeface="Proxima Nova"/>
              </a:rPr>
              <a:t>It allowed for a major shift in funding control into the hands of local school leaders.</a:t>
            </a:r>
            <a:endParaRPr sz="14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400">
                <a:solidFill>
                  <a:schemeClr val="dk1"/>
                </a:solidFill>
                <a:latin typeface="Proxima Nova"/>
                <a:ea typeface="Proxima Nova"/>
                <a:cs typeface="Proxima Nova"/>
                <a:sym typeface="Proxima Nova"/>
              </a:rPr>
              <a:t>The LCFF creates funding targets based on </a:t>
            </a:r>
            <a:r>
              <a:rPr b="1" lang="en" sz="1400">
                <a:solidFill>
                  <a:srgbClr val="C27BA0"/>
                </a:solidFill>
                <a:latin typeface="Proxima Nova"/>
                <a:ea typeface="Proxima Nova"/>
                <a:cs typeface="Proxima Nova"/>
                <a:sym typeface="Proxima Nova"/>
              </a:rPr>
              <a:t>student characteristics</a:t>
            </a:r>
            <a:r>
              <a:rPr b="1" lang="en" sz="1400">
                <a:solidFill>
                  <a:schemeClr val="dk1"/>
                </a:solidFill>
                <a:latin typeface="Proxima Nova"/>
                <a:ea typeface="Proxima Nova"/>
                <a:cs typeface="Proxima Nova"/>
                <a:sym typeface="Proxima Nova"/>
              </a:rPr>
              <a:t> </a:t>
            </a:r>
            <a:r>
              <a:rPr lang="en" sz="1400">
                <a:solidFill>
                  <a:schemeClr val="dk1"/>
                </a:solidFill>
                <a:latin typeface="Proxima Nova"/>
                <a:ea typeface="Proxima Nova"/>
                <a:cs typeface="Proxima Nova"/>
                <a:sym typeface="Proxima Nova"/>
              </a:rPr>
              <a:t>(</a:t>
            </a:r>
            <a:r>
              <a:rPr lang="en" sz="1400" u="sng">
                <a:solidFill>
                  <a:schemeClr val="dk1"/>
                </a:solidFill>
                <a:latin typeface="Proxima Nova"/>
                <a:ea typeface="Proxima Nova"/>
                <a:cs typeface="Proxima Nova"/>
                <a:sym typeface="Proxima Nova"/>
              </a:rPr>
              <a:t>unduplicated student count</a:t>
            </a:r>
            <a:r>
              <a:rPr lang="en" sz="1400">
                <a:solidFill>
                  <a:schemeClr val="dk1"/>
                </a:solidFill>
                <a:latin typeface="Proxima Nova"/>
                <a:ea typeface="Proxima Nova"/>
                <a:cs typeface="Proxima Nova"/>
                <a:sym typeface="Proxima Nova"/>
              </a:rPr>
              <a:t>) and provides </a:t>
            </a:r>
            <a:r>
              <a:rPr b="1" lang="en" sz="1400">
                <a:solidFill>
                  <a:srgbClr val="E69138"/>
                </a:solidFill>
                <a:latin typeface="Proxima Nova"/>
                <a:ea typeface="Proxima Nova"/>
                <a:cs typeface="Proxima Nova"/>
                <a:sym typeface="Proxima Nova"/>
              </a:rPr>
              <a:t>greater flexibility</a:t>
            </a:r>
            <a:r>
              <a:rPr lang="en" sz="1400">
                <a:solidFill>
                  <a:schemeClr val="dk1"/>
                </a:solidFill>
                <a:latin typeface="Proxima Nova"/>
                <a:ea typeface="Proxima Nova"/>
                <a:cs typeface="Proxima Nova"/>
                <a:sym typeface="Proxima Nova"/>
              </a:rPr>
              <a:t> (</a:t>
            </a:r>
            <a:r>
              <a:rPr lang="en" sz="1400" u="sng">
                <a:solidFill>
                  <a:schemeClr val="dk1"/>
                </a:solidFill>
                <a:latin typeface="Proxima Nova"/>
                <a:ea typeface="Proxima Nova"/>
                <a:cs typeface="Proxima Nova"/>
                <a:sym typeface="Proxima Nova"/>
              </a:rPr>
              <a:t>local contro</a:t>
            </a:r>
            <a:r>
              <a:rPr lang="en" sz="1400">
                <a:solidFill>
                  <a:schemeClr val="dk1"/>
                </a:solidFill>
                <a:latin typeface="Proxima Nova"/>
                <a:ea typeface="Proxima Nova"/>
                <a:cs typeface="Proxima Nova"/>
                <a:sym typeface="Proxima Nova"/>
              </a:rPr>
              <a:t>l) to use these funds to improve student outcomes.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7" name="Shape 827"/>
        <p:cNvGrpSpPr/>
        <p:nvPr/>
      </p:nvGrpSpPr>
      <p:grpSpPr>
        <a:xfrm>
          <a:off x="0" y="0"/>
          <a:ext cx="0" cy="0"/>
          <a:chOff x="0" y="0"/>
          <a:chExt cx="0" cy="0"/>
        </a:xfrm>
      </p:grpSpPr>
      <p:sp>
        <p:nvSpPr>
          <p:cNvPr id="828" name="Google Shape;828;g5503d46991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5503d46991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0" name="Shape 840"/>
        <p:cNvGrpSpPr/>
        <p:nvPr/>
      </p:nvGrpSpPr>
      <p:grpSpPr>
        <a:xfrm>
          <a:off x="0" y="0"/>
          <a:ext cx="0" cy="0"/>
          <a:chOff x="0" y="0"/>
          <a:chExt cx="0" cy="0"/>
        </a:xfrm>
      </p:grpSpPr>
      <p:sp>
        <p:nvSpPr>
          <p:cNvPr id="841" name="Google Shape;841;g5503d46991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5503d46991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This map provides Local Control Funding Formula (LCFF) priorities and whole child resources and supports to help local educational agencies, schools, and families serve the needs of the whole child.</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3" name="Shape 853"/>
        <p:cNvGrpSpPr/>
        <p:nvPr/>
      </p:nvGrpSpPr>
      <p:grpSpPr>
        <a:xfrm>
          <a:off x="0" y="0"/>
          <a:ext cx="0" cy="0"/>
          <a:chOff x="0" y="0"/>
          <a:chExt cx="0" cy="0"/>
        </a:xfrm>
      </p:grpSpPr>
      <p:sp>
        <p:nvSpPr>
          <p:cNvPr id="854" name="Google Shape;854;g5503d46991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5503d46991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highlight>
                  <a:schemeClr val="lt1"/>
                </a:highlight>
                <a:latin typeface="Proxima Nova"/>
                <a:ea typeface="Proxima Nova"/>
                <a:cs typeface="Proxima Nova"/>
                <a:sym typeface="Proxima Nova"/>
              </a:rPr>
              <a:t>The Local Control Accountability Plan (LCAP)</a:t>
            </a:r>
            <a:r>
              <a:rPr lang="en">
                <a:solidFill>
                  <a:schemeClr val="dk1"/>
                </a:solidFill>
                <a:highlight>
                  <a:schemeClr val="lt1"/>
                </a:highlight>
                <a:latin typeface="Proxima Nova"/>
                <a:ea typeface="Proxima Nova"/>
                <a:cs typeface="Proxima Nova"/>
                <a:sym typeface="Proxima Nova"/>
              </a:rPr>
              <a:t> is a critical part of LCFF. It is a three-year plan that describes the goals, actions, services, and expenditures to support positive student outcomes that address state and local priorities.</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55ae17b9b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55ae17b9b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highlight>
                <a:srgbClr val="FFFFFF"/>
              </a:highlight>
            </a:endParaRPr>
          </a:p>
          <a:p>
            <a:pPr indent="0" lvl="0" marL="0" rtl="0" algn="l">
              <a:spcBef>
                <a:spcPts val="0"/>
              </a:spcBef>
              <a:spcAft>
                <a:spcPts val="0"/>
              </a:spcAft>
              <a:buNone/>
            </a:pPr>
            <a:r>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g5503d46991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5503d46991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g5503d46991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5503d46991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highlight>
                  <a:srgbClr val="FFFFFF"/>
                </a:highlight>
                <a:latin typeface="Proxima Nova"/>
                <a:ea typeface="Proxima Nova"/>
                <a:cs typeface="Proxima Nova"/>
                <a:sym typeface="Proxima Nova"/>
              </a:rPr>
              <a:t>Chronic Absenteeism Rate</a:t>
            </a:r>
            <a:r>
              <a:rPr lang="en" sz="1200">
                <a:solidFill>
                  <a:schemeClr val="dk1"/>
                </a:solidFill>
                <a:highlight>
                  <a:srgbClr val="FFFFFF"/>
                </a:highlight>
                <a:latin typeface="Proxima Nova"/>
                <a:ea typeface="Proxima Nova"/>
                <a:cs typeface="Proxima Nova"/>
                <a:sym typeface="Proxima Nova"/>
              </a:rPr>
              <a:t> defined in California </a:t>
            </a:r>
            <a:r>
              <a:rPr i="1" lang="en" sz="1200">
                <a:solidFill>
                  <a:schemeClr val="dk1"/>
                </a:solidFill>
                <a:highlight>
                  <a:srgbClr val="FFFFFF"/>
                </a:highlight>
                <a:latin typeface="Proxima Nova"/>
                <a:ea typeface="Proxima Nova"/>
                <a:cs typeface="Proxima Nova"/>
                <a:sym typeface="Proxima Nova"/>
              </a:rPr>
              <a:t>Code of Regulations</a:t>
            </a:r>
            <a:r>
              <a:rPr lang="en" sz="1200">
                <a:solidFill>
                  <a:schemeClr val="dk1"/>
                </a:solidFill>
                <a:highlight>
                  <a:srgbClr val="FFFFFF"/>
                </a:highlight>
                <a:latin typeface="Proxima Nova"/>
                <a:ea typeface="Proxima Nova"/>
                <a:cs typeface="Proxima Nova"/>
                <a:sym typeface="Proxima Nova"/>
              </a:rPr>
              <a:t> Title 5, Section 157497.5 appendix:</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Proxima Nova"/>
                <a:ea typeface="Proxima Nova"/>
                <a:cs typeface="Proxima Nova"/>
                <a:sym typeface="Proxima Nova"/>
              </a:rPr>
              <a:t>(1) The number of pupils with a primary, secondary, or short-term enrollment during the academic year (July 1 – June 30) who are chronically absent where “chronic absentee” means a pupil who is absent 10 percent or more of the school days in the school year when the total number of days a pupil is absent is divided by the total number of days the pupil is enrolled and school was actually taught in the total number of days the pupil is enrolled and school was actually taught in the regular day schools of the district, exclusive of Saturdays and Sundays.</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Proxima Nova"/>
                <a:ea typeface="Proxima Nova"/>
                <a:cs typeface="Proxima Nova"/>
                <a:sym typeface="Proxima Nova"/>
              </a:rPr>
              <a:t>(2) The unduplicated count of pupils with a primary, secondary, or short-term enrollment during the academic year (July 1 – June 30).</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highlight>
                  <a:srgbClr val="FFFFFF"/>
                </a:highlight>
                <a:latin typeface="Proxima Nova"/>
                <a:ea typeface="Proxima Nova"/>
                <a:cs typeface="Proxima Nova"/>
                <a:sym typeface="Proxima Nova"/>
              </a:rPr>
              <a:t>(3) Divide (1) by (2).</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rPr b="1" lang="en" sz="1200">
                <a:solidFill>
                  <a:schemeClr val="dk1"/>
                </a:solidFill>
                <a:highlight>
                  <a:srgbClr val="FFFFFF"/>
                </a:highlight>
                <a:latin typeface="Proxima Nova"/>
                <a:ea typeface="Proxima Nova"/>
                <a:cs typeface="Proxima Nova"/>
                <a:sym typeface="Proxima Nova"/>
              </a:rPr>
              <a:t>Suspension Rate</a:t>
            </a:r>
            <a:endParaRPr b="1"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highlight>
                  <a:srgbClr val="FFFFFF"/>
                </a:highlight>
                <a:latin typeface="Proxima Nova"/>
                <a:ea typeface="Proxima Nova"/>
                <a:cs typeface="Proxima Nova"/>
                <a:sym typeface="Proxima Nova"/>
              </a:rPr>
              <a:t>Unduplication Number of Students Suspended in Current Year </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rPr b="1" lang="en" sz="1200">
                <a:solidFill>
                  <a:schemeClr val="dk1"/>
                </a:solidFill>
                <a:highlight>
                  <a:srgbClr val="FFFFFF"/>
                </a:highlight>
                <a:latin typeface="Proxima Nova"/>
                <a:ea typeface="Proxima Nova"/>
                <a:cs typeface="Proxima Nova"/>
                <a:sym typeface="Proxima Nova"/>
              </a:rPr>
              <a:t>divided by </a:t>
            </a:r>
            <a:r>
              <a:rPr lang="en" sz="1200">
                <a:solidFill>
                  <a:schemeClr val="dk1"/>
                </a:solidFill>
                <a:highlight>
                  <a:srgbClr val="FFFFFF"/>
                </a:highlight>
                <a:latin typeface="Proxima Nova"/>
                <a:ea typeface="Proxima Nova"/>
                <a:cs typeface="Proxima Nova"/>
                <a:sym typeface="Proxima Nova"/>
              </a:rPr>
              <a:t>Cumulative Enrollment</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rPr b="1" lang="en" sz="1200">
                <a:solidFill>
                  <a:schemeClr val="dk1"/>
                </a:solidFill>
                <a:highlight>
                  <a:srgbClr val="FFFFFF"/>
                </a:highlight>
                <a:latin typeface="Proxima Nova"/>
                <a:ea typeface="Proxima Nova"/>
                <a:cs typeface="Proxima Nova"/>
                <a:sym typeface="Proxima Nova"/>
              </a:rPr>
              <a:t>Grad Rate</a:t>
            </a:r>
            <a:endParaRPr b="1" sz="1200">
              <a:solidFill>
                <a:schemeClr val="dk1"/>
              </a:solidFill>
              <a:highlight>
                <a:srgbClr val="FFFFFF"/>
              </a:highlight>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Number of Students Who Graduated</a:t>
            </a:r>
            <a:endParaRPr sz="12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Proxima Nova"/>
                <a:ea typeface="Proxima Nova"/>
                <a:cs typeface="Proxima Nova"/>
                <a:sym typeface="Proxima Nova"/>
              </a:rPr>
              <a:t>divided by </a:t>
            </a:r>
            <a:r>
              <a:rPr lang="en" sz="1200">
                <a:solidFill>
                  <a:schemeClr val="dk1"/>
                </a:solidFill>
                <a:latin typeface="Proxima Nova"/>
                <a:ea typeface="Proxima Nova"/>
                <a:cs typeface="Proxima Nova"/>
                <a:sym typeface="Proxima Nova"/>
              </a:rPr>
              <a:t>Total Number of Students in the Graduating Cohort</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1"/>
              </a:solidFill>
              <a:highlight>
                <a:srgbClr val="FFFFFF"/>
              </a:highlight>
              <a:latin typeface="Proxima Nova"/>
              <a:ea typeface="Proxima Nova"/>
              <a:cs typeface="Proxima Nova"/>
              <a:sym typeface="Proxima Nova"/>
            </a:endParaRPr>
          </a:p>
          <a:p>
            <a:pPr indent="0" lvl="0" marL="0" rtl="0" algn="l">
              <a:lnSpc>
                <a:spcPct val="100000"/>
              </a:lnSpc>
              <a:spcBef>
                <a:spcPts val="0"/>
              </a:spcBef>
              <a:spcAft>
                <a:spcPts val="0"/>
              </a:spcAft>
              <a:buNone/>
            </a:pPr>
            <a:r>
              <a:rPr b="1" lang="en" sz="1200">
                <a:solidFill>
                  <a:schemeClr val="dk1"/>
                </a:solidFill>
                <a:highlight>
                  <a:srgbClr val="FFFFFF"/>
                </a:highlight>
                <a:latin typeface="Proxima Nova"/>
                <a:ea typeface="Proxima Nova"/>
                <a:cs typeface="Proxima Nova"/>
                <a:sym typeface="Proxima Nova"/>
              </a:rPr>
              <a:t>CCI</a:t>
            </a:r>
            <a:endParaRPr b="1" sz="1200">
              <a:solidFill>
                <a:schemeClr val="dk1"/>
              </a:solidFill>
              <a:highlight>
                <a:srgbClr val="FFFFFF"/>
              </a:highlight>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Number of Graduates in the Current Year Class Who Performed "Prepared"</a:t>
            </a:r>
            <a:endParaRPr sz="12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b="1" lang="en" sz="1200">
                <a:solidFill>
                  <a:schemeClr val="dk1"/>
                </a:solidFill>
                <a:latin typeface="Proxima Nova"/>
                <a:ea typeface="Proxima Nova"/>
                <a:cs typeface="Proxima Nova"/>
                <a:sym typeface="Proxima Nova"/>
              </a:rPr>
              <a:t>divided by </a:t>
            </a:r>
            <a:r>
              <a:rPr lang="en" sz="1200">
                <a:solidFill>
                  <a:schemeClr val="dk1"/>
                </a:solidFill>
                <a:latin typeface="Proxima Nova"/>
                <a:ea typeface="Proxima Nova"/>
                <a:cs typeface="Proxima Nova"/>
                <a:sym typeface="Proxima Nova"/>
              </a:rPr>
              <a:t>Total Number of Students in the Current Year Class</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highlight>
                  <a:srgbClr val="FFFFFF"/>
                </a:highlight>
                <a:latin typeface="Proxima Nova"/>
                <a:ea typeface="Proxima Nova"/>
                <a:cs typeface="Proxima Nova"/>
                <a:sym typeface="Proxima Nova"/>
              </a:rPr>
              <a:t>*Multiple factors - </a:t>
            </a:r>
            <a:r>
              <a:rPr lang="en" sz="1200">
                <a:solidFill>
                  <a:schemeClr val="dk1"/>
                </a:solidFill>
                <a:latin typeface="Proxima Nova"/>
                <a:ea typeface="Proxima Nova"/>
                <a:cs typeface="Proxima Nova"/>
                <a:sym typeface="Proxima Nova"/>
              </a:rPr>
              <a:t>Grade 11 CAASPP, AP Exams, IB Exams, College Credit, a–g Completion, State Seal of Biliteracy (New), Military Science/Leadership (New)</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1"/>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rPr b="1" lang="en" sz="1200">
                <a:solidFill>
                  <a:schemeClr val="dk1"/>
                </a:solidFill>
                <a:highlight>
                  <a:srgbClr val="FFFFFF"/>
                </a:highlight>
                <a:latin typeface="Proxima Nova"/>
                <a:ea typeface="Proxima Nova"/>
                <a:cs typeface="Proxima Nova"/>
                <a:sym typeface="Proxima Nova"/>
              </a:rPr>
              <a:t>CAASPP ELA &amp; Math</a:t>
            </a:r>
            <a:endParaRPr b="1" sz="1200">
              <a:solidFill>
                <a:schemeClr val="dk1"/>
              </a:solidFill>
              <a:highlight>
                <a:srgbClr val="FFFFFF"/>
              </a:highlight>
              <a:latin typeface="Proxima Nova"/>
              <a:ea typeface="Proxima Nova"/>
              <a:cs typeface="Proxima Nova"/>
              <a:sym typeface="Proxima Nova"/>
            </a:endParaRPr>
          </a:p>
          <a:p>
            <a:pPr indent="0" lvl="0" marL="0" rtl="0" algn="l">
              <a:lnSpc>
                <a:spcPct val="100000"/>
              </a:lnSpc>
              <a:spcBef>
                <a:spcPts val="0"/>
              </a:spcBef>
              <a:spcAft>
                <a:spcPts val="0"/>
              </a:spcAft>
              <a:buNone/>
            </a:pPr>
            <a:r>
              <a:rPr lang="en" sz="1200">
                <a:solidFill>
                  <a:schemeClr val="dk1"/>
                </a:solidFill>
                <a:latin typeface="Proxima Nova"/>
                <a:ea typeface="Proxima Nova"/>
                <a:cs typeface="Proxima Nova"/>
                <a:sym typeface="Proxima Nova"/>
              </a:rPr>
              <a:t>Sum of all distance from 3 (proficient) Scores on Summative Assessments</a:t>
            </a:r>
            <a:endParaRPr sz="12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Proxima Nova"/>
                <a:ea typeface="Proxima Nova"/>
                <a:cs typeface="Proxima Nova"/>
                <a:sym typeface="Proxima Nova"/>
              </a:rPr>
              <a:t>divided by </a:t>
            </a:r>
            <a:r>
              <a:rPr lang="en" sz="1200">
                <a:solidFill>
                  <a:schemeClr val="dk1"/>
                </a:solidFill>
                <a:latin typeface="Proxima Nova"/>
                <a:ea typeface="Proxima Nova"/>
                <a:cs typeface="Proxima Nova"/>
                <a:sym typeface="Proxima Nova"/>
              </a:rPr>
              <a:t>Total Number of Summative Assessments Test Takers</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1"/>
              </a:solidFill>
              <a:highlight>
                <a:srgbClr val="FFFFFF"/>
              </a:highlight>
              <a:latin typeface="Proxima Nova"/>
              <a:ea typeface="Proxima Nova"/>
              <a:cs typeface="Proxima Nova"/>
              <a:sym typeface="Proxima Nov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5" name="Shape 905"/>
        <p:cNvGrpSpPr/>
        <p:nvPr/>
      </p:nvGrpSpPr>
      <p:grpSpPr>
        <a:xfrm>
          <a:off x="0" y="0"/>
          <a:ext cx="0" cy="0"/>
          <a:chOff x="0" y="0"/>
          <a:chExt cx="0" cy="0"/>
        </a:xfrm>
      </p:grpSpPr>
      <p:sp>
        <p:nvSpPr>
          <p:cNvPr id="906" name="Google Shape;906;g5503d46991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5503d46991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5" name="Shape 925"/>
        <p:cNvGrpSpPr/>
        <p:nvPr/>
      </p:nvGrpSpPr>
      <p:grpSpPr>
        <a:xfrm>
          <a:off x="0" y="0"/>
          <a:ext cx="0" cy="0"/>
          <a:chOff x="0" y="0"/>
          <a:chExt cx="0" cy="0"/>
        </a:xfrm>
      </p:grpSpPr>
      <p:sp>
        <p:nvSpPr>
          <p:cNvPr id="926" name="Google Shape;926;g5503d46991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5503d46991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2" name="Shape 942"/>
        <p:cNvGrpSpPr/>
        <p:nvPr/>
      </p:nvGrpSpPr>
      <p:grpSpPr>
        <a:xfrm>
          <a:off x="0" y="0"/>
          <a:ext cx="0" cy="0"/>
          <a:chOff x="0" y="0"/>
          <a:chExt cx="0" cy="0"/>
        </a:xfrm>
      </p:grpSpPr>
      <p:sp>
        <p:nvSpPr>
          <p:cNvPr id="943" name="Google Shape;943;g5503d46991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5503d46991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Socioeconomically Disadvantaged (SED)</a:t>
            </a:r>
            <a:endParaRPr b="1">
              <a:latin typeface="Proxima Nova"/>
              <a:ea typeface="Proxima Nova"/>
              <a:cs typeface="Proxima Nova"/>
              <a:sym typeface="Proxima Nova"/>
            </a:endParaRPr>
          </a:p>
          <a:p>
            <a:pPr indent="-298450" lvl="0" marL="457200" rtl="0" algn="l">
              <a:spcBef>
                <a:spcPts val="0"/>
              </a:spcBef>
              <a:spcAft>
                <a:spcPts val="0"/>
              </a:spcAft>
              <a:buSzPts val="1100"/>
              <a:buFont typeface="Proxima Nova"/>
              <a:buChar char="●"/>
            </a:pPr>
            <a:r>
              <a:rPr lang="en">
                <a:latin typeface="Proxima Nova"/>
                <a:ea typeface="Proxima Nova"/>
                <a:cs typeface="Proxima Nova"/>
                <a:sym typeface="Proxima Nova"/>
              </a:rPr>
              <a:t>migrant, foster, homeless at any time during the academic year, or</a:t>
            </a:r>
            <a:endParaRPr>
              <a:latin typeface="Proxima Nova"/>
              <a:ea typeface="Proxima Nova"/>
              <a:cs typeface="Proxima Nova"/>
              <a:sym typeface="Proxima Nova"/>
            </a:endParaRPr>
          </a:p>
          <a:p>
            <a:pPr indent="-298450" lvl="0" marL="457200" rtl="0" algn="l">
              <a:spcBef>
                <a:spcPts val="0"/>
              </a:spcBef>
              <a:spcAft>
                <a:spcPts val="0"/>
              </a:spcAft>
              <a:buSzPts val="1100"/>
              <a:buFont typeface="Proxima Nova"/>
              <a:buChar char="●"/>
            </a:pPr>
            <a:r>
              <a:rPr lang="en">
                <a:latin typeface="Proxima Nova"/>
                <a:ea typeface="Proxima Nova"/>
                <a:cs typeface="Proxima Nova"/>
                <a:sym typeface="Proxima Nova"/>
              </a:rPr>
              <a:t>eligible for Free or Reduced-Priced Meal (FRPM) Program (also known as the National School Lunch Program), or </a:t>
            </a:r>
            <a:endParaRPr>
              <a:latin typeface="Proxima Nova"/>
              <a:ea typeface="Proxima Nova"/>
              <a:cs typeface="Proxima Nova"/>
              <a:sym typeface="Proxima Nova"/>
            </a:endParaRPr>
          </a:p>
          <a:p>
            <a:pPr indent="-298450" lvl="1" marL="914400" rtl="0" algn="l">
              <a:spcBef>
                <a:spcPts val="0"/>
              </a:spcBef>
              <a:spcAft>
                <a:spcPts val="0"/>
              </a:spcAft>
              <a:buSzPts val="1100"/>
              <a:buFont typeface="Proxima Nova"/>
              <a:buChar char="○"/>
            </a:pPr>
            <a:r>
              <a:rPr lang="en">
                <a:latin typeface="Proxima Nova"/>
                <a:ea typeface="Proxima Nova"/>
                <a:cs typeface="Proxima Nova"/>
                <a:sym typeface="Proxima Nova"/>
              </a:rPr>
              <a:t>direct certification for FRPM at any time during the academic year at the testing school, or </a:t>
            </a:r>
            <a:endParaRPr>
              <a:latin typeface="Proxima Nova"/>
              <a:ea typeface="Proxima Nova"/>
              <a:cs typeface="Proxima Nova"/>
              <a:sym typeface="Proxima Nova"/>
            </a:endParaRPr>
          </a:p>
          <a:p>
            <a:pPr indent="-298450" lvl="0" marL="457200" rtl="0" algn="l">
              <a:spcBef>
                <a:spcPts val="0"/>
              </a:spcBef>
              <a:spcAft>
                <a:spcPts val="0"/>
              </a:spcAft>
              <a:buSzPts val="1100"/>
              <a:buFont typeface="Proxima Nova"/>
              <a:buChar char="●"/>
            </a:pPr>
            <a:r>
              <a:rPr lang="en">
                <a:latin typeface="Proxima Nova"/>
                <a:ea typeface="Proxima Nova"/>
                <a:cs typeface="Proxima Nova"/>
                <a:sym typeface="Proxima Nova"/>
              </a:rPr>
              <a:t>parent education level is marked as “both parents did not received a high school diploma” at the time of testing</a:t>
            </a:r>
            <a:endParaRPr>
              <a:latin typeface="Proxima Nova"/>
              <a:ea typeface="Proxima Nova"/>
              <a:cs typeface="Proxima Nova"/>
              <a:sym typeface="Proxima Nov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0" name="Shape 960"/>
        <p:cNvGrpSpPr/>
        <p:nvPr/>
      </p:nvGrpSpPr>
      <p:grpSpPr>
        <a:xfrm>
          <a:off x="0" y="0"/>
          <a:ext cx="0" cy="0"/>
          <a:chOff x="0" y="0"/>
          <a:chExt cx="0" cy="0"/>
        </a:xfrm>
      </p:grpSpPr>
      <p:sp>
        <p:nvSpPr>
          <p:cNvPr id="961" name="Google Shape;961;g5503d46991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5503d46991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FFFFFF"/>
                </a:highlight>
              </a:rPr>
              <a:t>All items checked are tracked through data submissions in CALPADS.</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8" name="Shape 978"/>
        <p:cNvGrpSpPr/>
        <p:nvPr/>
      </p:nvGrpSpPr>
      <p:grpSpPr>
        <a:xfrm>
          <a:off x="0" y="0"/>
          <a:ext cx="0" cy="0"/>
          <a:chOff x="0" y="0"/>
          <a:chExt cx="0" cy="0"/>
        </a:xfrm>
      </p:grpSpPr>
      <p:sp>
        <p:nvSpPr>
          <p:cNvPr id="979" name="Google Shape;979;g5503d46991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5503d46991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Calibri"/>
                <a:ea typeface="Calibri"/>
                <a:cs typeface="Calibri"/>
                <a:sym typeface="Calibri"/>
              </a:rPr>
              <a:t>Level 1</a:t>
            </a:r>
            <a:r>
              <a:rPr lang="en" sz="1200">
                <a:solidFill>
                  <a:schemeClr val="dk1"/>
                </a:solidFill>
                <a:latin typeface="Calibri"/>
                <a:ea typeface="Calibri"/>
                <a:cs typeface="Calibri"/>
                <a:sym typeface="Calibri"/>
              </a:rPr>
              <a:t>: goal is to provide </a:t>
            </a:r>
            <a:r>
              <a:rPr b="1" lang="en" sz="1200" u="sng">
                <a:solidFill>
                  <a:schemeClr val="dk1"/>
                </a:solidFill>
                <a:latin typeface="Calibri"/>
                <a:ea typeface="Calibri"/>
                <a:cs typeface="Calibri"/>
                <a:sym typeface="Calibri"/>
              </a:rPr>
              <a:t>all</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LEAs and schools with this assistance </a:t>
            </a:r>
            <a:r>
              <a:rPr b="1" lang="en" sz="1200">
                <a:solidFill>
                  <a:schemeClr val="dk1"/>
                </a:solidFill>
                <a:latin typeface="Calibri"/>
                <a:ea typeface="Calibri"/>
                <a:cs typeface="Calibri"/>
                <a:sym typeface="Calibri"/>
              </a:rPr>
              <a:t>so that they do not require more intensive assistance. </a:t>
            </a:r>
            <a:r>
              <a:rPr lang="en" sz="1200">
                <a:solidFill>
                  <a:schemeClr val="dk1"/>
                </a:solidFill>
                <a:latin typeface="Calibri"/>
                <a:ea typeface="Calibri"/>
                <a:cs typeface="Calibri"/>
                <a:sym typeface="Calibri"/>
              </a:rPr>
              <a:t> It is all about growth and equity. How can we get better?</a:t>
            </a:r>
            <a:endParaRPr sz="12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Arial"/>
              <a:buChar char="●"/>
            </a:pPr>
            <a:r>
              <a:rPr lang="en" sz="1200">
                <a:solidFill>
                  <a:schemeClr val="dk1"/>
                </a:solidFill>
                <a:latin typeface="Calibri"/>
                <a:ea typeface="Calibri"/>
                <a:cs typeface="Calibri"/>
                <a:sym typeface="Calibri"/>
              </a:rPr>
              <a:t>The data included in the evaluation rubrics will highlight for LEAs and schools the indicators that require improvement LEA or schoolwide for </a:t>
            </a:r>
            <a:r>
              <a:rPr b="1" lang="en" sz="1200">
                <a:solidFill>
                  <a:schemeClr val="dk1"/>
                </a:solidFill>
                <a:latin typeface="Calibri"/>
                <a:ea typeface="Calibri"/>
                <a:cs typeface="Calibri"/>
                <a:sym typeface="Calibri"/>
              </a:rPr>
              <a:t>specific student groups</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Arial"/>
              <a:buChar char="●"/>
            </a:pPr>
            <a:r>
              <a:rPr b="1" lang="en" sz="1200">
                <a:solidFill>
                  <a:schemeClr val="dk1"/>
                </a:solidFill>
                <a:latin typeface="Calibri"/>
                <a:ea typeface="Calibri"/>
                <a:cs typeface="Calibri"/>
                <a:sym typeface="Calibri"/>
              </a:rPr>
              <a:t>This level is all about being proactive not reactive</a:t>
            </a:r>
            <a:endParaRPr b="1" sz="12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rPr b="1" lang="en" sz="1200">
                <a:solidFill>
                  <a:schemeClr val="dk1"/>
                </a:solidFill>
                <a:latin typeface="Calibri"/>
                <a:ea typeface="Calibri"/>
                <a:cs typeface="Calibri"/>
                <a:sym typeface="Calibri"/>
              </a:rPr>
              <a:t>Level 2:  </a:t>
            </a:r>
            <a:r>
              <a:rPr b="1" lang="en" sz="1200">
                <a:solidFill>
                  <a:schemeClr val="dk1"/>
                </a:solidFill>
                <a:latin typeface="Calibri"/>
                <a:ea typeface="Calibri"/>
                <a:cs typeface="Calibri"/>
                <a:sym typeface="Calibri"/>
              </a:rPr>
              <a:t>LEA is eligible for differentiated support based on performance of the same student group(s) across the same LCFF priorities.  This approach is consistent with a tiered approach to assistance.</a:t>
            </a:r>
            <a:endParaRPr b="1" sz="12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Arial"/>
              <a:buChar char="●"/>
            </a:pPr>
            <a:r>
              <a:rPr lang="en" sz="1200">
                <a:solidFill>
                  <a:schemeClr val="dk1"/>
                </a:solidFill>
                <a:latin typeface="Calibri"/>
                <a:ea typeface="Calibri"/>
                <a:cs typeface="Calibri"/>
                <a:sym typeface="Calibri"/>
              </a:rPr>
              <a:t>This is a different level of support now because the LEA has failed to improve pupil achievement across more than one pupil subgroup.  LEA is red in two or more priority areas (red or orange in priority area 4) indicated on the dashboard.</a:t>
            </a:r>
            <a:endParaRPr sz="12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Arial"/>
              <a:buChar char="●"/>
            </a:pPr>
            <a:r>
              <a:rPr lang="en" sz="1200">
                <a:solidFill>
                  <a:schemeClr val="dk1"/>
                </a:solidFill>
                <a:latin typeface="Calibri"/>
                <a:ea typeface="Calibri"/>
                <a:cs typeface="Calibri"/>
                <a:sym typeface="Calibri"/>
              </a:rPr>
              <a:t>Most of the items that we have already discussed can be used to help a district at this point. </a:t>
            </a:r>
            <a:endParaRPr sz="12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Arial"/>
              <a:buChar char="●"/>
            </a:pPr>
            <a:r>
              <a:rPr lang="en" sz="1200">
                <a:solidFill>
                  <a:schemeClr val="dk1"/>
                </a:solidFill>
                <a:latin typeface="Calibri"/>
                <a:ea typeface="Calibri"/>
                <a:cs typeface="Calibri"/>
                <a:sym typeface="Calibri"/>
              </a:rPr>
              <a:t>This is no longer proactive - it’s reactive.</a:t>
            </a:r>
            <a:endParaRPr sz="12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Arial"/>
              <a:buChar char="●"/>
            </a:pPr>
            <a:r>
              <a:rPr lang="en" sz="1200">
                <a:solidFill>
                  <a:schemeClr val="dk1"/>
                </a:solidFill>
                <a:latin typeface="Calibri"/>
                <a:ea typeface="Calibri"/>
                <a:cs typeface="Calibri"/>
                <a:sym typeface="Calibri"/>
              </a:rPr>
              <a:t>Last year counties had approx. 25% of LEAs identified, as we move into this year we anticipate an increase as more indicators become live - we also know we’ll have some LEAs newly identified, some may be continuing into year 2 for same or different indicators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1200">
                <a:solidFill>
                  <a:schemeClr val="dk1"/>
                </a:solidFill>
                <a:latin typeface="Calibri"/>
                <a:ea typeface="Calibri"/>
                <a:cs typeface="Calibri"/>
                <a:sym typeface="Calibri"/>
              </a:rPr>
              <a:t>Level 3:</a:t>
            </a:r>
            <a:r>
              <a:rPr lang="en" sz="1200">
                <a:solidFill>
                  <a:schemeClr val="dk1"/>
                </a:solidFill>
                <a:latin typeface="Calibri"/>
                <a:ea typeface="Calibri"/>
                <a:cs typeface="Calibri"/>
                <a:sym typeface="Calibri"/>
              </a:rPr>
              <a:t> 3 or more groups (red or orange priority 4) did not meet the performance criteria for 2 or more priorities in 3 out of 4 consecutive years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rgbClr val="695D46"/>
              </a:buClr>
              <a:buSzPts val="1200"/>
              <a:buFont typeface="Calibri"/>
              <a:buChar char="●"/>
            </a:pPr>
            <a:r>
              <a:rPr lang="en" sz="1200">
                <a:solidFill>
                  <a:schemeClr val="dk1"/>
                </a:solidFill>
                <a:latin typeface="Calibri"/>
                <a:ea typeface="Calibri"/>
                <a:cs typeface="Calibri"/>
                <a:sym typeface="Calibri"/>
              </a:rPr>
              <a:t>Superintendent of Public Instruction intervention</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5" name="Shape 995"/>
        <p:cNvGrpSpPr/>
        <p:nvPr/>
      </p:nvGrpSpPr>
      <p:grpSpPr>
        <a:xfrm>
          <a:off x="0" y="0"/>
          <a:ext cx="0" cy="0"/>
          <a:chOff x="0" y="0"/>
          <a:chExt cx="0" cy="0"/>
        </a:xfrm>
      </p:grpSpPr>
      <p:sp>
        <p:nvSpPr>
          <p:cNvPr id="996" name="Google Shape;996;g5503d46991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5503d46991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roxima Nova"/>
                <a:ea typeface="Proxima Nova"/>
                <a:cs typeface="Proxima Nova"/>
                <a:sym typeface="Proxima Nova"/>
              </a:rPr>
              <a:t>Continuous Improvement</a:t>
            </a:r>
            <a:r>
              <a:rPr lang="en" sz="1200">
                <a:solidFill>
                  <a:schemeClr val="dk1"/>
                </a:solidFill>
                <a:latin typeface="Proxima Nova"/>
                <a:ea typeface="Proxima Nova"/>
                <a:cs typeface="Proxima Nova"/>
                <a:sym typeface="Proxima Nova"/>
              </a:rPr>
              <a:t> is a method dedicated to providing high quality, timely, and responsive resources and tools that are designed to assist all LEAs and their schools to meet the needs of each student served, with a focus on building capacity to sustain continuous improvement and effectively address inequities in student support and outcomes.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7" name="Shape 1017"/>
        <p:cNvGrpSpPr/>
        <p:nvPr/>
      </p:nvGrpSpPr>
      <p:grpSpPr>
        <a:xfrm>
          <a:off x="0" y="0"/>
          <a:ext cx="0" cy="0"/>
          <a:chOff x="0" y="0"/>
          <a:chExt cx="0" cy="0"/>
        </a:xfrm>
      </p:grpSpPr>
      <p:sp>
        <p:nvSpPr>
          <p:cNvPr id="1018" name="Google Shape;1018;g5503d46991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5503d46991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FFFFFF"/>
                </a:highlight>
              </a:rPr>
              <a:t>Priority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1</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Not Met for Two or More Years on Local Performance Indicator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BASICS</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Priority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2</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Not Met for Two or More Years on Local Performance Indicator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IMPLEMENTATION OF STATE ACADEMIC STANDARDS</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Priority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3</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Not Met for Two or More Years on Local Performance Indicator</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PARENT ENGAGEMENT</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Priority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4</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Red on both English Language Arts and Math tests 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Red on English Language Arts or Math test AND Orange on the other test 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Red on the English Learner Progress Indicator (English learner student group only)</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PUPIL ACHIEVEMENT</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Priority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5</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Red on Graduation Rate Indicator 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Red on Chronic Absence Indicator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PUPIL ENGAGEMENT</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Priority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6</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Red on Suspension Rate Indicator 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Not Met for Two or More Years on Local Performance Indicator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SCHOOL CLIMATE</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Priority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7 &amp; 8</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Red on College/Career Indicator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ACCESS TO &amp; OUTCOMES IN A BROAD COURSE OF STUDY</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Priority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9</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Not Met for Two or More Years on Local Performance Indicator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COORDINATION OF SERVICES FOR EXPELLED PUPILS (COEs ONLY)</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Priority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10</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Not Met for Two or More Years on Local Performance Indicator</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COORDINATION OF SERVICES FOR FOSTER YOUTH (COEs ONLY)</a:t>
            </a:r>
            <a:endParaRPr sz="1200">
              <a:solidFill>
                <a:schemeClr val="dk1"/>
              </a:solidFill>
              <a:highlight>
                <a:srgbClr val="FFFFFF"/>
              </a:highlight>
            </a:endParaRPr>
          </a:p>
          <a:p>
            <a:pPr indent="0" lvl="0" marL="0" rtl="0" algn="l">
              <a:spcBef>
                <a:spcPts val="0"/>
              </a:spcBef>
              <a:spcAft>
                <a:spcPts val="0"/>
              </a:spcAft>
              <a:buNone/>
            </a:pPr>
            <a:r>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7" name="Shape 1027"/>
        <p:cNvGrpSpPr/>
        <p:nvPr/>
      </p:nvGrpSpPr>
      <p:grpSpPr>
        <a:xfrm>
          <a:off x="0" y="0"/>
          <a:ext cx="0" cy="0"/>
          <a:chOff x="0" y="0"/>
          <a:chExt cx="0" cy="0"/>
        </a:xfrm>
      </p:grpSpPr>
      <p:sp>
        <p:nvSpPr>
          <p:cNvPr id="1028" name="Google Shape;1028;g399c3b3d0f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399c3b3d0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40c92778f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40c92778f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6" name="Shape 1036"/>
        <p:cNvGrpSpPr/>
        <p:nvPr/>
      </p:nvGrpSpPr>
      <p:grpSpPr>
        <a:xfrm>
          <a:off x="0" y="0"/>
          <a:ext cx="0" cy="0"/>
          <a:chOff x="0" y="0"/>
          <a:chExt cx="0" cy="0"/>
        </a:xfrm>
      </p:grpSpPr>
      <p:sp>
        <p:nvSpPr>
          <p:cNvPr id="1037" name="Google Shape;1037;g398da9f9b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398da9f9b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1" name="Shape 1051"/>
        <p:cNvGrpSpPr/>
        <p:nvPr/>
      </p:nvGrpSpPr>
      <p:grpSpPr>
        <a:xfrm>
          <a:off x="0" y="0"/>
          <a:ext cx="0" cy="0"/>
          <a:chOff x="0" y="0"/>
          <a:chExt cx="0" cy="0"/>
        </a:xfrm>
      </p:grpSpPr>
      <p:sp>
        <p:nvSpPr>
          <p:cNvPr id="1052" name="Google Shape;1052;g6ae43b46c3_0_1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6ae43b46c3_0_1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0" name="Shape 1060"/>
        <p:cNvGrpSpPr/>
        <p:nvPr/>
      </p:nvGrpSpPr>
      <p:grpSpPr>
        <a:xfrm>
          <a:off x="0" y="0"/>
          <a:ext cx="0" cy="0"/>
          <a:chOff x="0" y="0"/>
          <a:chExt cx="0" cy="0"/>
        </a:xfrm>
      </p:grpSpPr>
      <p:sp>
        <p:nvSpPr>
          <p:cNvPr id="1061" name="Google Shape;1061;g6ae43b46c3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6ae43b46c3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5" name="Shape 1075"/>
        <p:cNvGrpSpPr/>
        <p:nvPr/>
      </p:nvGrpSpPr>
      <p:grpSpPr>
        <a:xfrm>
          <a:off x="0" y="0"/>
          <a:ext cx="0" cy="0"/>
          <a:chOff x="0" y="0"/>
          <a:chExt cx="0" cy="0"/>
        </a:xfrm>
      </p:grpSpPr>
      <p:sp>
        <p:nvSpPr>
          <p:cNvPr id="1076" name="Google Shape;1076;g6ae43b46c3_0_1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6ae43b46c3_0_1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4" name="Shape 1084"/>
        <p:cNvGrpSpPr/>
        <p:nvPr/>
      </p:nvGrpSpPr>
      <p:grpSpPr>
        <a:xfrm>
          <a:off x="0" y="0"/>
          <a:ext cx="0" cy="0"/>
          <a:chOff x="0" y="0"/>
          <a:chExt cx="0" cy="0"/>
        </a:xfrm>
      </p:grpSpPr>
      <p:sp>
        <p:nvSpPr>
          <p:cNvPr id="1085" name="Google Shape;1085;g38791983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38791983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Objective:</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This map is an awesome visualization of the problem we face daily. As public education increasingly relies on technology for teaching, learning, assessment and state and federal reporting, it is imperative that effective policy and practice are in place to protect children and youth, school employees, and taxpayer-funded equipment and services.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FROM EDTECH Strategies- Why Was this map created?</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1.</a:t>
            </a:r>
            <a:r>
              <a:rPr lang="en" sz="1000" u="sng">
                <a:solidFill>
                  <a:schemeClr val="hlink"/>
                </a:solidFill>
                <a:latin typeface="Proxima Nova"/>
                <a:ea typeface="Proxima Nova"/>
                <a:cs typeface="Proxima Nova"/>
                <a:sym typeface="Proxima Nova"/>
                <a:hlinkClick r:id="rId2"/>
              </a:rPr>
              <a:t>to build a data-based awareness of the scope and variety of digital security and privacy threats facing K-12 public schools and districts</a:t>
            </a:r>
            <a:endParaRPr sz="1000" u="sng">
              <a:solidFill>
                <a:schemeClr val="hlink"/>
              </a:solidFill>
              <a:latin typeface="Proxima Nova"/>
              <a:ea typeface="Proxima Nova"/>
              <a:cs typeface="Proxima Nova"/>
              <a:sym typeface="Proxima Nova"/>
              <a:hlinkClick r:id="rId3"/>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2.It also is intended to shed a light on the need for uniform standards for disclosing cyber incidents affecting schools, students, and educators.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Talking Points: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You have seen the headlines: Social Security numbers breached. Credit card numbers stolen. Email addresses accessed and misused. Data breach events affect thousands, hundreds of thousands, and sometimes millions of people. Most often, the data breaches making news are suffered by companies like Target and Home Depot, or colleges and universities and the U.S. Government. But local school districts are no less susceptible to data breaches than these high-profile entities. And they may face similar consequences: regulatory scrutiny, private lawsuits, and distrust of stakeholders like parents, students, teachers, or administrators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EXPLAIN: The K-12 Cyber Incident Map</a:t>
            </a:r>
            <a:r>
              <a:rPr lang="en" sz="1000">
                <a:solidFill>
                  <a:schemeClr val="dk1"/>
                </a:solidFill>
                <a:latin typeface="Proxima Nova"/>
                <a:ea typeface="Proxima Nova"/>
                <a:cs typeface="Proxima Nova"/>
                <a:sym typeface="Proxima Nova"/>
              </a:rPr>
              <a:t> </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•cybersecurity-related incidents reported about U.S. K-12 public schools and districts from 2016 to the present.**</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 ‘Cyber’ incidents include:</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rgbClr val="BF9000"/>
                </a:solidFill>
                <a:latin typeface="Proxima Nova"/>
                <a:ea typeface="Proxima Nova"/>
                <a:cs typeface="Proxima Nova"/>
                <a:sym typeface="Proxima Nova"/>
              </a:rPr>
              <a:t>phishing attacks resulting in the disclosure of personal data (blue pins);</a:t>
            </a:r>
            <a:endParaRPr sz="1000">
              <a:solidFill>
                <a:srgbClr val="BF9000"/>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other unauthorized disclosures, breaches or hacks resulting in the disclosure of personal data (purple pins);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ransomware attacks (yellow pins);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denial-of-service attacks (green pins); and</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other cyber incidents resulting in school disruptions and unauthorized disclosures (red pins).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Twitter updates- follow @K12CyberMap</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000">
              <a:latin typeface="Proxima Nova"/>
              <a:ea typeface="Proxima Nova"/>
              <a:cs typeface="Proxima Nova"/>
              <a:sym typeface="Proxima Nov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6" name="Shape 1096"/>
        <p:cNvGrpSpPr/>
        <p:nvPr/>
      </p:nvGrpSpPr>
      <p:grpSpPr>
        <a:xfrm>
          <a:off x="0" y="0"/>
          <a:ext cx="0" cy="0"/>
          <a:chOff x="0" y="0"/>
          <a:chExt cx="0" cy="0"/>
        </a:xfrm>
      </p:grpSpPr>
      <p:sp>
        <p:nvSpPr>
          <p:cNvPr id="1097" name="Google Shape;1097;g3931295723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3931295723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5" name="Shape 1105"/>
        <p:cNvGrpSpPr/>
        <p:nvPr/>
      </p:nvGrpSpPr>
      <p:grpSpPr>
        <a:xfrm>
          <a:off x="0" y="0"/>
          <a:ext cx="0" cy="0"/>
          <a:chOff x="0" y="0"/>
          <a:chExt cx="0" cy="0"/>
        </a:xfrm>
      </p:grpSpPr>
      <p:sp>
        <p:nvSpPr>
          <p:cNvPr id="1106" name="Google Shape;1106;g387919835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387919835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HIPPA</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Applies only to health information created or maintained by “health care providers” who engage in electronic transactions including health plans and health care clearinghouses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Records protected under FERPA and not subject to HIPAA (student health records, health related records in an IEP)</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If record is from a health care provider not acting on behalf of a school and you are concerned as to whether HIPPA applies, check with legal counsel</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PPRA –</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Applies to programs and activities of LEAs receiving USDE funding</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Governs the administration of surveys, analyses, or evaluations in one or more of eight protected areas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NSLA –</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Governs the disclosures of information about a student’s free- or reduced-price meal status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If a student’s FRL eligibility status or the income information collected in order to determine the status is maintained as part of the student’s education record, FERPA disclosure rules apply in addition to NSLA guidelines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IDEA –</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Federal legislation that ensures students with a disability are provided with Free Appropriate Public Education (FAPE) tailored to their individual needs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Throughout the IEP process, schools must protect the confidentiality of the student</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COPPA –</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Federal law governed by the Federal Trade Commission</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Limits information collected from children under the age of 13</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School districts are authorized to provide consent on parents’ behalf – information must be used for educational purposes only and not for any commercial use</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LEAs should closely review the terms and conditions of websites and applications to ensure adherence with law</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CIPA –</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Federal law to address children’s access to obscene or harmful content on the web</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LEAs that receive E-Rate funding must certify that they have an Internet safety policy that block or filter content that is obscene, child pornography, or harmful to minors; monitors minors’ online activities on the LEA network, and educates students about appropriate online behavior</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latin typeface="Proxima Nova"/>
                <a:ea typeface="Proxima Nova"/>
                <a:cs typeface="Proxima Nova"/>
                <a:sym typeface="Proxima Nova"/>
              </a:rPr>
              <a:t>Sample CIPA-Compliant Policy: Data Privacy Handbook</a:t>
            </a:r>
            <a:endParaRPr i="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i="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Objective:</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State law makers knew the data would be key to be used for improving and quantifying public education in CA, so knowing the federal laws and in consideration of FERPA, we enacted Education Code whereby research and public policy can use the data. </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Education Code (EC) Sections 49079.5 -.7</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49079.5.  </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The Legislature recognizes that a longitudinal pupil data system provides direct and tangible benefits to pupils, educators, policymakers, and the public. The Legislature intends to make statewide longitudinal education data accessible to, and used to inform and engage, authorized stakeholders in an effort to support the continuous improvement of instruction, operations, management, and resource allocation, and in a manner that complies with all federal and state privacy laws. The Legislature intends to make statewide longitudinal education data available and accessible to researchers so they may evaluate the effectiveness of instructional materials, strategies, and approaches for educating different types of pupils in a manner that complies with federal and state privacy laws, including, but not limited to, the Family Educational Rights and Privacy Act of 2001 (20 U.S.C. Sec. 1232g) (FERPA). It is the intent of the Legislature, in enacting this section, to accomplish all of the following:</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(a) Comply with the United States Constitution and all applicable federal laws, including FERPA and its implementing regulations (34 C.F.R. 99).</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(b) Comply with the California Constitution and all applicable state laws and their implementing regulations, including, but not limited to, Section 1798.24 of the Civil Code.</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(c) Further an environment in which the department and the California Longitudinal Pupil Achievement Data System (CALPADS) serve as resources for local educational agencies.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(d) Promote a culture of continuous improvement through collaboration and informed decision making at the classroom, school, district, state, and policymaker level.</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(e) Minimize the anticipated workload increase on the department that may be generated by an increased number of data requests as CALPADS becomes operational, by establishing clear guidance on data access and an efficient process for responding to requests for access.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(f) Pursuant to FERPA and as defined in Section 1798.24 of the Civil Code, make pupil data available to qualified researchers from nonprofit organizations while appropriately protecting the privacy of individual pupils.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latin typeface="Proxima Nova"/>
                <a:ea typeface="Proxima Nova"/>
                <a:cs typeface="Proxima Nova"/>
                <a:sym typeface="Proxima Nova"/>
              </a:rPr>
              <a:t>(Added by Stats. 2010, 5th Ex. Sess., Ch. 1, Sec. 4. (SB 2 5x) Effective April 12, 2010.)</a:t>
            </a:r>
            <a:endParaRPr i="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49558. Related to NSLP data</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(a) All applications and records concerning any individual made or kept by any public officer or agency in connection with the administration of any provision of this code relating to free or reduced-price meal eligibility shall be confidential, and may not be open to examination for any purpose not directly connected with the administration of any free or reduced-price meal program, or any investigation, prosecution, or criminal or civil proceeding conducted in connection with the administration of any free or reduced-price meal program.</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Ed Code Section 60607</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Provides specific restrictions on the release of assessment data</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restrictions greatly limit access to this data without parental consent</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60607.  Assessment Information is NOT directory information, so there had to be education code related to how and when Assessment data can be shared.</a:t>
            </a:r>
            <a:endParaRPr b="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(a) Each pupil shall have an individual record of accomplishment by the end of grade 12 that includes the results of the achievement test required and administered annually as part of the California Assessment of Student Performance and Progress (CAASPP), or any predecessor assessments, established pursuant to Article 4 (commencing with Section 60640), results of end-of-course examinations he or she has taken, and the vocational education certification examinations he or she chose to take.</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(b) It is the intent of the Legislature that local educational agencies and schools use the results of the academic achievement tests administered annually as part of the CAASPP to provide support to pupils and parents or guardians in order to assist pupils in strengthening their development as learners, and thereby to improve their academic achievement and performance in subsequent assessments.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(c) (1) Except for research provided for in former Section 49079.6, as it read on December 31, 2013, a pupil’s results or a record of accomplishment shall be private, and may not be released to any person, other than the pupil’s parent or guardian and a teacher, counselor, or administrator directly involved with the pupil, without the express written consent of either the parent or guardian of the pupil if the pupil is a minor, or the pupil if the pupil has reached the age of majority or is emancipated.</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(2) (A) Notwithstanding paragraph (1), a pupil or his or her parent or guardian may authorize the release of pupil results or a record of accomplishment to a postsecondary educational institution for the purpose of credit, placement, or admission.</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(B) Notwithstanding paragraph (1), the results of an individual pupil on the CAASPP may be released to a postsecondary educational institution for the purpose of credit, placement, or admission.</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latin typeface="Proxima Nova"/>
                <a:ea typeface="Proxima Nova"/>
                <a:cs typeface="Proxima Nova"/>
                <a:sym typeface="Proxima Nova"/>
              </a:rPr>
              <a:t>(Amended by Stats. 2014, Ch. 327, Sec. 19. (AB 1599) Effective January 1, 2015. Inoperative July 1, 2020. Repealed as of January 1, 2021, pursuant to Section 60601.)</a:t>
            </a:r>
            <a:endParaRPr i="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i="1"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000">
              <a:latin typeface="Proxima Nova"/>
              <a:ea typeface="Proxima Nova"/>
              <a:cs typeface="Proxima Nova"/>
              <a:sym typeface="Proxima Nov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4" name="Shape 1134"/>
        <p:cNvGrpSpPr/>
        <p:nvPr/>
      </p:nvGrpSpPr>
      <p:grpSpPr>
        <a:xfrm>
          <a:off x="0" y="0"/>
          <a:ext cx="0" cy="0"/>
          <a:chOff x="0" y="0"/>
          <a:chExt cx="0" cy="0"/>
        </a:xfrm>
      </p:grpSpPr>
      <p:sp>
        <p:nvSpPr>
          <p:cNvPr id="1135" name="Google Shape;1135;g387919835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387919835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Student Privacy and Data Collection the recommendations from the Attorney General:</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In the midst of so many laws, both federal and state mandates, the attorney for the State of CA only recommends these “common sense” approaches to student data.</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000">
                <a:solidFill>
                  <a:srgbClr val="545757"/>
                </a:solidFill>
                <a:latin typeface="Proxima Nova"/>
                <a:ea typeface="Proxima Nova"/>
                <a:cs typeface="Proxima Nova"/>
                <a:sym typeface="Proxima Nova"/>
              </a:rPr>
              <a:t>Source: Ready for School  (Issued Nov. 2016 by California Attorney General’s Office) : Recommendations for the Ed Tech Industry to Protect the Privacy of Student Data</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000">
              <a:latin typeface="Proxima Nova"/>
              <a:ea typeface="Proxima Nova"/>
              <a:cs typeface="Proxima Nova"/>
              <a:sym typeface="Proxima Nova"/>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g548e73511e_0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548e73511e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Student Privacy and Data Collection the recommendations from the Attorney General:</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In the midst of so many laws, both federal and state mandates, the attorney for the State of CA only recommends these “common sense” approaches to student data.</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545757"/>
                </a:solidFill>
                <a:latin typeface="Proxima Nova"/>
                <a:ea typeface="Proxima Nova"/>
                <a:cs typeface="Proxima Nova"/>
                <a:sym typeface="Proxima Nova"/>
              </a:rPr>
              <a:t>Source: Ready for School  (Issued Nov. 2016 by California Attorney General’s Office) : Recommendations for the Ed Tech Industry to Protect the Privacy of Student Data</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000">
              <a:latin typeface="Proxima Nova"/>
              <a:ea typeface="Proxima Nova"/>
              <a:cs typeface="Proxima Nova"/>
              <a:sym typeface="Proxima Nov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0" name="Shape 1200"/>
        <p:cNvGrpSpPr/>
        <p:nvPr/>
      </p:nvGrpSpPr>
      <p:grpSpPr>
        <a:xfrm>
          <a:off x="0" y="0"/>
          <a:ext cx="0" cy="0"/>
          <a:chOff x="0" y="0"/>
          <a:chExt cx="0" cy="0"/>
        </a:xfrm>
      </p:grpSpPr>
      <p:sp>
        <p:nvSpPr>
          <p:cNvPr id="1201" name="Google Shape;1201;g3931295723_2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3931295723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Objective:</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Introduce the two tier system of state and federal applicable laws; demonstrate the severity of the problem nationwide with a state response.</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We all hear people talk about data breaches and privacy laws, but here is a visual of how prevalent the response has been.</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Since 2013, 39 states have introduced or passed laws specific to Student Data Privacy. All the others have introduced and discussed student data privacy, except Vermont, at least as described on this map.</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With the massive amount of data we collect on each student in the US, this repository is attractive to criminals. These students likely would not know their information was violated until later, when they look for credit or apply for jobs and the unauthorized usage of their Personal identity information becomes apparent. These data are at a great value because these students don’t monitor their information the same was adults do.</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000">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35a71c111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5a71c111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8" name="Shape 1208"/>
        <p:cNvGrpSpPr/>
        <p:nvPr/>
      </p:nvGrpSpPr>
      <p:grpSpPr>
        <a:xfrm>
          <a:off x="0" y="0"/>
          <a:ext cx="0" cy="0"/>
          <a:chOff x="0" y="0"/>
          <a:chExt cx="0" cy="0"/>
        </a:xfrm>
      </p:grpSpPr>
      <p:sp>
        <p:nvSpPr>
          <p:cNvPr id="1209" name="Google Shape;1209;g601c5b17e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601c5b17e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7" name="Shape 1217"/>
        <p:cNvGrpSpPr/>
        <p:nvPr/>
      </p:nvGrpSpPr>
      <p:grpSpPr>
        <a:xfrm>
          <a:off x="0" y="0"/>
          <a:ext cx="0" cy="0"/>
          <a:chOff x="0" y="0"/>
          <a:chExt cx="0" cy="0"/>
        </a:xfrm>
      </p:grpSpPr>
      <p:sp>
        <p:nvSpPr>
          <p:cNvPr id="1218" name="Google Shape;1218;g601c5b17ef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601c5b17ef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5" name="Shape 1225"/>
        <p:cNvGrpSpPr/>
        <p:nvPr/>
      </p:nvGrpSpPr>
      <p:grpSpPr>
        <a:xfrm>
          <a:off x="0" y="0"/>
          <a:ext cx="0" cy="0"/>
          <a:chOff x="0" y="0"/>
          <a:chExt cx="0" cy="0"/>
        </a:xfrm>
      </p:grpSpPr>
      <p:sp>
        <p:nvSpPr>
          <p:cNvPr id="1226" name="Google Shape;1226;g601c5b17e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601c5b17e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3" name="Shape 1233"/>
        <p:cNvGrpSpPr/>
        <p:nvPr/>
      </p:nvGrpSpPr>
      <p:grpSpPr>
        <a:xfrm>
          <a:off x="0" y="0"/>
          <a:ext cx="0" cy="0"/>
          <a:chOff x="0" y="0"/>
          <a:chExt cx="0" cy="0"/>
        </a:xfrm>
      </p:grpSpPr>
      <p:sp>
        <p:nvSpPr>
          <p:cNvPr id="1234" name="Google Shape;1234;g3931295723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3931295723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1" name="Shape 1241"/>
        <p:cNvGrpSpPr/>
        <p:nvPr/>
      </p:nvGrpSpPr>
      <p:grpSpPr>
        <a:xfrm>
          <a:off x="0" y="0"/>
          <a:ext cx="0" cy="0"/>
          <a:chOff x="0" y="0"/>
          <a:chExt cx="0" cy="0"/>
        </a:xfrm>
      </p:grpSpPr>
      <p:sp>
        <p:nvSpPr>
          <p:cNvPr id="1242" name="Google Shape;1242;g6ae43b46c3_0_1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6ae43b46c3_0_1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434343"/>
                </a:solidFill>
                <a:latin typeface="Calibri"/>
                <a:ea typeface="Calibri"/>
                <a:cs typeface="Calibri"/>
                <a:sym typeface="Calibri"/>
              </a:rPr>
              <a:t>California Department of Education</a:t>
            </a:r>
            <a:endParaRPr b="1">
              <a:solidFill>
                <a:srgbClr val="434343"/>
              </a:solidFill>
              <a:latin typeface="Calibri"/>
              <a:ea typeface="Calibri"/>
              <a:cs typeface="Calibri"/>
              <a:sym typeface="Calibri"/>
            </a:endParaRPr>
          </a:p>
          <a:p>
            <a:pPr indent="-298450" lvl="0" marL="457200" rtl="0" algn="l">
              <a:spcBef>
                <a:spcPts val="0"/>
              </a:spcBef>
              <a:spcAft>
                <a:spcPts val="0"/>
              </a:spcAft>
              <a:buClr>
                <a:srgbClr val="434343"/>
              </a:buClr>
              <a:buSzPts val="1100"/>
              <a:buFont typeface="Calibri"/>
              <a:buChar char="●"/>
            </a:pPr>
            <a:r>
              <a:rPr lang="en" u="sng">
                <a:solidFill>
                  <a:srgbClr val="434343"/>
                </a:solidFill>
                <a:latin typeface="Calibri"/>
                <a:ea typeface="Calibri"/>
                <a:cs typeface="Calibri"/>
                <a:sym typeface="Calibri"/>
                <a:hlinkClick r:id="rId2"/>
              </a:rPr>
              <a:t>LCFF Priorities/Whole Child Resource MAP </a:t>
            </a:r>
            <a:r>
              <a:rPr lang="en">
                <a:solidFill>
                  <a:srgbClr val="434343"/>
                </a:solidFill>
                <a:latin typeface="Calibri"/>
                <a:ea typeface="Calibri"/>
                <a:cs typeface="Calibri"/>
                <a:sym typeface="Calibri"/>
              </a:rPr>
              <a:t> </a:t>
            </a:r>
            <a:endParaRPr>
              <a:solidFill>
                <a:srgbClr val="434343"/>
              </a:solidFill>
              <a:latin typeface="Calibri"/>
              <a:ea typeface="Calibri"/>
              <a:cs typeface="Calibri"/>
              <a:sym typeface="Calibri"/>
            </a:endParaRPr>
          </a:p>
          <a:p>
            <a:pPr indent="-298450" lvl="0" marL="457200" rtl="0" algn="l">
              <a:spcBef>
                <a:spcPts val="0"/>
              </a:spcBef>
              <a:spcAft>
                <a:spcPts val="0"/>
              </a:spcAft>
              <a:buClr>
                <a:srgbClr val="434343"/>
              </a:buClr>
              <a:buSzPts val="1100"/>
              <a:buFont typeface="Calibri"/>
              <a:buChar char="●"/>
            </a:pPr>
            <a:r>
              <a:rPr lang="en" u="sng">
                <a:solidFill>
                  <a:srgbClr val="434343"/>
                </a:solidFill>
                <a:latin typeface="Calibri"/>
                <a:ea typeface="Calibri"/>
                <a:cs typeface="Calibri"/>
                <a:sym typeface="Calibri"/>
                <a:hlinkClick r:id="rId3"/>
              </a:rPr>
              <a:t>Local Control Funding Formula</a:t>
            </a:r>
            <a:endParaRPr>
              <a:solidFill>
                <a:srgbClr val="434343"/>
              </a:solidFill>
              <a:latin typeface="Calibri"/>
              <a:ea typeface="Calibri"/>
              <a:cs typeface="Calibri"/>
              <a:sym typeface="Calibri"/>
            </a:endParaRPr>
          </a:p>
          <a:p>
            <a:pPr indent="-298450" lvl="0" marL="457200" rtl="0" algn="l">
              <a:spcBef>
                <a:spcPts val="0"/>
              </a:spcBef>
              <a:spcAft>
                <a:spcPts val="0"/>
              </a:spcAft>
              <a:buClr>
                <a:srgbClr val="434343"/>
              </a:buClr>
              <a:buSzPts val="1100"/>
              <a:buFont typeface="Calibri"/>
              <a:buChar char="●"/>
            </a:pPr>
            <a:r>
              <a:rPr lang="en" u="sng">
                <a:solidFill>
                  <a:srgbClr val="434343"/>
                </a:solidFill>
                <a:latin typeface="Calibri"/>
                <a:ea typeface="Calibri"/>
                <a:cs typeface="Calibri"/>
                <a:sym typeface="Calibri"/>
                <a:hlinkClick r:id="rId4"/>
              </a:rPr>
              <a:t>State Priority Related Resources</a:t>
            </a:r>
            <a:r>
              <a:rPr lang="en">
                <a:solidFill>
                  <a:srgbClr val="434343"/>
                </a:solidFill>
                <a:latin typeface="Calibri"/>
                <a:ea typeface="Calibri"/>
                <a:cs typeface="Calibri"/>
                <a:sym typeface="Calibri"/>
              </a:rPr>
              <a:t> </a:t>
            </a:r>
            <a:endParaRPr>
              <a:solidFill>
                <a:srgbClr val="434343"/>
              </a:solidFill>
              <a:latin typeface="Calibri"/>
              <a:ea typeface="Calibri"/>
              <a:cs typeface="Calibri"/>
              <a:sym typeface="Calibri"/>
            </a:endParaRPr>
          </a:p>
          <a:p>
            <a:pPr indent="-298450" lvl="0" marL="457200" rtl="0" algn="l">
              <a:spcBef>
                <a:spcPts val="0"/>
              </a:spcBef>
              <a:spcAft>
                <a:spcPts val="0"/>
              </a:spcAft>
              <a:buClr>
                <a:srgbClr val="434343"/>
              </a:buClr>
              <a:buSzPts val="1100"/>
              <a:buFont typeface="Calibri"/>
              <a:buChar char="●"/>
            </a:pPr>
            <a:r>
              <a:rPr lang="en" u="sng">
                <a:solidFill>
                  <a:srgbClr val="434343"/>
                </a:solidFill>
                <a:latin typeface="Calibri"/>
                <a:ea typeface="Calibri"/>
                <a:cs typeface="Calibri"/>
                <a:sym typeface="Calibri"/>
                <a:hlinkClick r:id="rId5"/>
              </a:rPr>
              <a:t>CALPADS and Data Privacy</a:t>
            </a:r>
            <a:endParaRPr>
              <a:solidFill>
                <a:srgbClr val="434343"/>
              </a:solidFill>
              <a:latin typeface="Calibri"/>
              <a:ea typeface="Calibri"/>
              <a:cs typeface="Calibri"/>
              <a:sym typeface="Calibri"/>
            </a:endParaRPr>
          </a:p>
          <a:p>
            <a:pPr indent="-298450" lvl="0" marL="457200" rtl="0" algn="l">
              <a:spcBef>
                <a:spcPts val="0"/>
              </a:spcBef>
              <a:spcAft>
                <a:spcPts val="0"/>
              </a:spcAft>
              <a:buClr>
                <a:srgbClr val="434343"/>
              </a:buClr>
              <a:buSzPts val="1100"/>
              <a:buFont typeface="Calibri"/>
              <a:buChar char="●"/>
            </a:pPr>
            <a:r>
              <a:rPr lang="en" u="sng">
                <a:solidFill>
                  <a:srgbClr val="434343"/>
                </a:solidFill>
                <a:latin typeface="Calibri"/>
                <a:ea typeface="Calibri"/>
                <a:cs typeface="Calibri"/>
                <a:sym typeface="Calibri"/>
                <a:hlinkClick r:id="rId6"/>
              </a:rPr>
              <a:t>Local Control Accountability Plan</a:t>
            </a:r>
            <a:r>
              <a:rPr lang="en">
                <a:solidFill>
                  <a:srgbClr val="434343"/>
                </a:solidFill>
                <a:latin typeface="Calibri"/>
                <a:ea typeface="Calibri"/>
                <a:cs typeface="Calibri"/>
                <a:sym typeface="Calibri"/>
              </a:rPr>
              <a:t>  </a:t>
            </a:r>
            <a:endParaRPr>
              <a:solidFill>
                <a:srgbClr val="434343"/>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1" name="Shape 1261"/>
        <p:cNvGrpSpPr/>
        <p:nvPr/>
      </p:nvGrpSpPr>
      <p:grpSpPr>
        <a:xfrm>
          <a:off x="0" y="0"/>
          <a:ext cx="0" cy="0"/>
          <a:chOff x="0" y="0"/>
          <a:chExt cx="0" cy="0"/>
        </a:xfrm>
      </p:grpSpPr>
      <p:sp>
        <p:nvSpPr>
          <p:cNvPr id="1262" name="Google Shape;1262;g38ba34b11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38ba34b11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2" name="Shape 1272"/>
        <p:cNvGrpSpPr/>
        <p:nvPr/>
      </p:nvGrpSpPr>
      <p:grpSpPr>
        <a:xfrm>
          <a:off x="0" y="0"/>
          <a:ext cx="0" cy="0"/>
          <a:chOff x="0" y="0"/>
          <a:chExt cx="0" cy="0"/>
        </a:xfrm>
      </p:grpSpPr>
      <p:sp>
        <p:nvSpPr>
          <p:cNvPr id="1273" name="Google Shape;1273;g38ba34b11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4" name="Google Shape;1274;g38ba34b11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1" name="Shape 1281"/>
        <p:cNvGrpSpPr/>
        <p:nvPr/>
      </p:nvGrpSpPr>
      <p:grpSpPr>
        <a:xfrm>
          <a:off x="0" y="0"/>
          <a:ext cx="0" cy="0"/>
          <a:chOff x="0" y="0"/>
          <a:chExt cx="0" cy="0"/>
        </a:xfrm>
      </p:grpSpPr>
      <p:sp>
        <p:nvSpPr>
          <p:cNvPr id="1282" name="Google Shape;1282;g34657e5223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34657e5223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2b6861af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62b6861af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6ae43b46c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6ae43b46c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The Special Ed coordinator is likely the SME on SEDS population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SELPA Director has SELPA Approval role . CDE issues the SELPA account.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LEA Admin creates account or adds their org to an existing account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ae43b46c3_0_1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ae43b46c3_0_1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The Special Ed coordinator is likely the SME on SEDS population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SELPA Director has SELPA Approval role . CDE issues the SELPA account.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LEA Admin creates account or adds their org to an existing account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6ae43b46c3_0_10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6ae43b46c3_0_10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Build </a:t>
            </a:r>
            <a:r>
              <a:rPr b="1" lang="en">
                <a:latin typeface="Proxima Nova"/>
                <a:ea typeface="Proxima Nova"/>
                <a:cs typeface="Proxima Nova"/>
                <a:sym typeface="Proxima Nova"/>
              </a:rPr>
              <a:t>shared ownership</a:t>
            </a:r>
            <a:r>
              <a:rPr lang="en">
                <a:latin typeface="Proxima Nova"/>
                <a:ea typeface="Proxima Nova"/>
                <a:cs typeface="Proxima Nova"/>
                <a:sym typeface="Proxima Nova"/>
              </a:rPr>
              <a:t> and </a:t>
            </a:r>
            <a:r>
              <a:rPr b="1" lang="en">
                <a:latin typeface="Proxima Nova"/>
                <a:ea typeface="Proxima Nova"/>
                <a:cs typeface="Proxima Nova"/>
                <a:sym typeface="Proxima Nova"/>
              </a:rPr>
              <a:t>collaboration</a:t>
            </a:r>
            <a:r>
              <a:rPr lang="en">
                <a:latin typeface="Proxima Nova"/>
                <a:ea typeface="Proxima Nova"/>
                <a:cs typeface="Proxima Nova"/>
                <a:sym typeface="Proxima Nova"/>
              </a:rPr>
              <a:t> around data governance</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Improve </a:t>
            </a:r>
            <a:r>
              <a:rPr b="1" lang="en">
                <a:latin typeface="Proxima Nova"/>
                <a:ea typeface="Proxima Nova"/>
                <a:cs typeface="Proxima Nova"/>
                <a:sym typeface="Proxima Nova"/>
              </a:rPr>
              <a:t>data quality</a:t>
            </a:r>
            <a:r>
              <a:rPr lang="en">
                <a:latin typeface="Proxima Nova"/>
                <a:ea typeface="Proxima Nova"/>
                <a:cs typeface="Proxima Nova"/>
                <a:sym typeface="Proxima Nova"/>
              </a:rPr>
              <a:t> for teachers, school leaders and central office in service to students</a:t>
            </a:r>
            <a:endParaRPr>
              <a:latin typeface="Proxima Nova"/>
              <a:ea typeface="Proxima Nova"/>
              <a:cs typeface="Proxima Nova"/>
              <a:sym typeface="Proxima Nova"/>
            </a:endParaRPr>
          </a:p>
          <a:p>
            <a:pPr indent="0" lvl="0" marL="0" rtl="0" algn="l">
              <a:spcBef>
                <a:spcPts val="0"/>
              </a:spcBef>
              <a:spcAft>
                <a:spcPts val="0"/>
              </a:spcAft>
              <a:buNone/>
            </a:pPr>
            <a:r>
              <a:rPr b="1" lang="en">
                <a:latin typeface="Proxima Nova"/>
                <a:ea typeface="Proxima Nova"/>
                <a:cs typeface="Proxima Nova"/>
                <a:sym typeface="Proxima Nova"/>
              </a:rPr>
              <a:t>Create processes proactively</a:t>
            </a:r>
            <a:r>
              <a:rPr lang="en">
                <a:latin typeface="Proxima Nova"/>
                <a:ea typeface="Proxima Nova"/>
                <a:cs typeface="Proxima Nova"/>
                <a:sym typeface="Proxima Nova"/>
              </a:rPr>
              <a:t> to ensure accuracy of data</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Preparing our Teams:</a:t>
            </a:r>
            <a:endParaRPr>
              <a:latin typeface="Proxima Nova"/>
              <a:ea typeface="Proxima Nova"/>
              <a:cs typeface="Proxima Nova"/>
              <a:sym typeface="Proxima Nova"/>
            </a:endParaRPr>
          </a:p>
          <a:p>
            <a:pPr indent="-298450" lvl="0" marL="457200" rtl="0" algn="l">
              <a:spcBef>
                <a:spcPts val="0"/>
              </a:spcBef>
              <a:spcAft>
                <a:spcPts val="0"/>
              </a:spcAft>
              <a:buSzPts val="1100"/>
              <a:buFont typeface="Proxima Nova"/>
              <a:buChar char="●"/>
            </a:pPr>
            <a:r>
              <a:rPr lang="en">
                <a:latin typeface="Proxima Nova"/>
                <a:ea typeface="Proxima Nova"/>
                <a:cs typeface="Proxima Nova"/>
                <a:sym typeface="Proxima Nova"/>
              </a:rPr>
              <a:t>Establish a data governance structure to facilitate overall management of data availability, usability, integrity, quality and security:</a:t>
            </a:r>
            <a:endParaRPr>
              <a:latin typeface="Proxima Nova"/>
              <a:ea typeface="Proxima Nova"/>
              <a:cs typeface="Proxima Nova"/>
              <a:sym typeface="Proxima Nova"/>
            </a:endParaRPr>
          </a:p>
          <a:p>
            <a:pPr indent="-298450" lvl="1" marL="914400" rtl="0" algn="l">
              <a:spcBef>
                <a:spcPts val="0"/>
              </a:spcBef>
              <a:spcAft>
                <a:spcPts val="0"/>
              </a:spcAft>
              <a:buSzPts val="1100"/>
              <a:buFont typeface="Proxima Nova"/>
              <a:buChar char="○"/>
            </a:pPr>
            <a:r>
              <a:rPr lang="en">
                <a:latin typeface="Proxima Nova"/>
                <a:ea typeface="Proxima Nova"/>
                <a:cs typeface="Proxima Nova"/>
                <a:sym typeface="Proxima Nova"/>
              </a:rPr>
              <a:t>Leadership vision</a:t>
            </a:r>
            <a:endParaRPr>
              <a:latin typeface="Proxima Nova"/>
              <a:ea typeface="Proxima Nova"/>
              <a:cs typeface="Proxima Nova"/>
              <a:sym typeface="Proxima Nova"/>
            </a:endParaRPr>
          </a:p>
          <a:p>
            <a:pPr indent="-298450" lvl="1" marL="914400" rtl="0" algn="l">
              <a:spcBef>
                <a:spcPts val="0"/>
              </a:spcBef>
              <a:spcAft>
                <a:spcPts val="0"/>
              </a:spcAft>
              <a:buSzPts val="1100"/>
              <a:buFont typeface="Proxima Nova"/>
              <a:buChar char="○"/>
            </a:pPr>
            <a:r>
              <a:rPr lang="en">
                <a:latin typeface="Proxima Nova"/>
                <a:ea typeface="Proxima Nova"/>
                <a:cs typeface="Proxima Nova"/>
                <a:sym typeface="Proxima Nova"/>
              </a:rPr>
              <a:t>Roles and responsibilities</a:t>
            </a:r>
            <a:endParaRPr>
              <a:latin typeface="Proxima Nova"/>
              <a:ea typeface="Proxima Nova"/>
              <a:cs typeface="Proxima Nova"/>
              <a:sym typeface="Proxima Nova"/>
            </a:endParaRPr>
          </a:p>
          <a:p>
            <a:pPr indent="-298450" lvl="1" marL="914400" rtl="0" algn="l">
              <a:spcBef>
                <a:spcPts val="0"/>
              </a:spcBef>
              <a:spcAft>
                <a:spcPts val="0"/>
              </a:spcAft>
              <a:buSzPts val="1100"/>
              <a:buFont typeface="Proxima Nova"/>
              <a:buChar char="○"/>
            </a:pPr>
            <a:r>
              <a:rPr lang="en">
                <a:latin typeface="Proxima Nova"/>
                <a:ea typeface="Proxima Nova"/>
                <a:cs typeface="Proxima Nova"/>
                <a:sym typeface="Proxima Nova"/>
              </a:rPr>
              <a:t>Policies and process</a:t>
            </a:r>
            <a:endParaRPr>
              <a:latin typeface="Proxima Nova"/>
              <a:ea typeface="Proxima Nova"/>
              <a:cs typeface="Proxima Nova"/>
              <a:sym typeface="Proxima Nova"/>
            </a:endParaRPr>
          </a:p>
          <a:p>
            <a:pPr indent="-298450" lvl="0" marL="457200" rtl="0" algn="l">
              <a:spcBef>
                <a:spcPts val="0"/>
              </a:spcBef>
              <a:spcAft>
                <a:spcPts val="0"/>
              </a:spcAft>
              <a:buSzPts val="1100"/>
              <a:buFont typeface="Proxima Nova"/>
              <a:buChar char="●"/>
            </a:pPr>
            <a:r>
              <a:rPr lang="en">
                <a:latin typeface="Proxima Nova"/>
                <a:ea typeface="Proxima Nova"/>
                <a:cs typeface="Proxima Nova"/>
                <a:sym typeface="Proxima Nova"/>
              </a:rPr>
              <a:t>Establish a Data Team</a:t>
            </a:r>
            <a:endParaRPr>
              <a:latin typeface="Proxima Nova"/>
              <a:ea typeface="Proxima Nova"/>
              <a:cs typeface="Proxima Nova"/>
              <a:sym typeface="Proxima Nova"/>
            </a:endParaRPr>
          </a:p>
          <a:p>
            <a:pPr indent="-298450" lvl="0" marL="457200" rtl="0" algn="l">
              <a:spcBef>
                <a:spcPts val="0"/>
              </a:spcBef>
              <a:spcAft>
                <a:spcPts val="0"/>
              </a:spcAft>
              <a:buSzPts val="1100"/>
              <a:buFont typeface="Proxima Nova"/>
              <a:buChar char="●"/>
            </a:pPr>
            <a:r>
              <a:rPr lang="en">
                <a:latin typeface="Proxima Nova"/>
                <a:ea typeface="Proxima Nova"/>
                <a:cs typeface="Proxima Nova"/>
                <a:sym typeface="Proxima Nova"/>
              </a:rPr>
              <a:t>Build processes to support a positive data culture</a:t>
            </a:r>
            <a:endParaRPr>
              <a:latin typeface="Proxima Nova"/>
              <a:ea typeface="Proxima Nova"/>
              <a:cs typeface="Proxima Nova"/>
              <a:sym typeface="Proxima Nova"/>
            </a:endParaRPr>
          </a:p>
          <a:p>
            <a:pPr indent="-298450" lvl="0" marL="457200" rtl="0" algn="l">
              <a:spcBef>
                <a:spcPts val="0"/>
              </a:spcBef>
              <a:spcAft>
                <a:spcPts val="0"/>
              </a:spcAft>
              <a:buSzPts val="1100"/>
              <a:buFont typeface="Proxima Nova"/>
              <a:buChar char="●"/>
            </a:pPr>
            <a:r>
              <a:rPr lang="en">
                <a:latin typeface="Proxima Nova"/>
                <a:ea typeface="Proxima Nova"/>
                <a:cs typeface="Proxima Nova"/>
                <a:sym typeface="Proxima Nova"/>
              </a:rPr>
              <a:t>Communicate regularly for high accountability across organization</a:t>
            </a:r>
            <a:endParaRPr>
              <a:latin typeface="Proxima Nova"/>
              <a:ea typeface="Proxima Nova"/>
              <a:cs typeface="Proxima Nova"/>
              <a:sym typeface="Proxima Nov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470700"/>
          </a:xfrm>
          <a:prstGeom prst="rect">
            <a:avLst/>
          </a:prstGeom>
          <a:solidFill>
            <a:srgbClr val="5457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12" name="Google Shape;12;p2"/>
          <p:cNvPicPr preferRelativeResize="0"/>
          <p:nvPr/>
        </p:nvPicPr>
        <p:blipFill>
          <a:blip r:embed="rId2">
            <a:alphaModFix/>
          </a:blip>
          <a:stretch>
            <a:fillRect/>
          </a:stretch>
        </p:blipFill>
        <p:spPr>
          <a:xfrm>
            <a:off x="8501450" y="4600425"/>
            <a:ext cx="516724" cy="421073"/>
          </a:xfrm>
          <a:prstGeom prst="rect">
            <a:avLst/>
          </a:prstGeom>
          <a:noFill/>
          <a:ln>
            <a:noFill/>
          </a:ln>
        </p:spPr>
      </p:pic>
      <p:sp>
        <p:nvSpPr>
          <p:cNvPr id="13" name="Google Shape;13;p2"/>
          <p:cNvSpPr txBox="1"/>
          <p:nvPr>
            <p:ph type="ctrTitle"/>
          </p:nvPr>
        </p:nvSpPr>
        <p:spPr>
          <a:xfrm>
            <a:off x="3044700" y="1444255"/>
            <a:ext cx="3054600" cy="1537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Font typeface="Proxima Nova"/>
              <a:buNone/>
              <a:defRPr>
                <a:latin typeface="Proxima Nova"/>
                <a:ea typeface="Proxima Nova"/>
                <a:cs typeface="Proxima Nova"/>
                <a:sym typeface="Proxima Nova"/>
              </a:defRPr>
            </a:lvl1pPr>
            <a:lvl2pPr lvl="1" algn="ctr">
              <a:spcBef>
                <a:spcPts val="0"/>
              </a:spcBef>
              <a:spcAft>
                <a:spcPts val="0"/>
              </a:spcAft>
              <a:buSzPts val="4200"/>
              <a:buFont typeface="Proxima Nova"/>
              <a:buNone/>
              <a:defRPr>
                <a:latin typeface="Proxima Nova"/>
                <a:ea typeface="Proxima Nova"/>
                <a:cs typeface="Proxima Nova"/>
                <a:sym typeface="Proxima Nova"/>
              </a:defRPr>
            </a:lvl2pPr>
            <a:lvl3pPr lvl="2" algn="ctr">
              <a:spcBef>
                <a:spcPts val="0"/>
              </a:spcBef>
              <a:spcAft>
                <a:spcPts val="0"/>
              </a:spcAft>
              <a:buSzPts val="4200"/>
              <a:buFont typeface="Proxima Nova"/>
              <a:buNone/>
              <a:defRPr>
                <a:latin typeface="Proxima Nova"/>
                <a:ea typeface="Proxima Nova"/>
                <a:cs typeface="Proxima Nova"/>
                <a:sym typeface="Proxima Nova"/>
              </a:defRPr>
            </a:lvl3pPr>
            <a:lvl4pPr lvl="3" algn="ctr">
              <a:spcBef>
                <a:spcPts val="0"/>
              </a:spcBef>
              <a:spcAft>
                <a:spcPts val="0"/>
              </a:spcAft>
              <a:buSzPts val="4200"/>
              <a:buFont typeface="Proxima Nova"/>
              <a:buNone/>
              <a:defRPr>
                <a:latin typeface="Proxima Nova"/>
                <a:ea typeface="Proxima Nova"/>
                <a:cs typeface="Proxima Nova"/>
                <a:sym typeface="Proxima Nova"/>
              </a:defRPr>
            </a:lvl4pPr>
            <a:lvl5pPr lvl="4" algn="ctr">
              <a:spcBef>
                <a:spcPts val="0"/>
              </a:spcBef>
              <a:spcAft>
                <a:spcPts val="0"/>
              </a:spcAft>
              <a:buSzPts val="4200"/>
              <a:buFont typeface="Proxima Nova"/>
              <a:buNone/>
              <a:defRPr>
                <a:latin typeface="Proxima Nova"/>
                <a:ea typeface="Proxima Nova"/>
                <a:cs typeface="Proxima Nova"/>
                <a:sym typeface="Proxima Nova"/>
              </a:defRPr>
            </a:lvl5pPr>
            <a:lvl6pPr lvl="5" algn="ctr">
              <a:spcBef>
                <a:spcPts val="0"/>
              </a:spcBef>
              <a:spcAft>
                <a:spcPts val="0"/>
              </a:spcAft>
              <a:buSzPts val="4200"/>
              <a:buFont typeface="Proxima Nova"/>
              <a:buNone/>
              <a:defRPr>
                <a:latin typeface="Proxima Nova"/>
                <a:ea typeface="Proxima Nova"/>
                <a:cs typeface="Proxima Nova"/>
                <a:sym typeface="Proxima Nova"/>
              </a:defRPr>
            </a:lvl6pPr>
            <a:lvl7pPr lvl="6" algn="ctr">
              <a:spcBef>
                <a:spcPts val="0"/>
              </a:spcBef>
              <a:spcAft>
                <a:spcPts val="0"/>
              </a:spcAft>
              <a:buSzPts val="4200"/>
              <a:buFont typeface="Proxima Nova"/>
              <a:buNone/>
              <a:defRPr>
                <a:latin typeface="Proxima Nova"/>
                <a:ea typeface="Proxima Nova"/>
                <a:cs typeface="Proxima Nova"/>
                <a:sym typeface="Proxima Nova"/>
              </a:defRPr>
            </a:lvl7pPr>
            <a:lvl8pPr lvl="7" algn="ctr">
              <a:spcBef>
                <a:spcPts val="0"/>
              </a:spcBef>
              <a:spcAft>
                <a:spcPts val="0"/>
              </a:spcAft>
              <a:buSzPts val="4200"/>
              <a:buFont typeface="Proxima Nova"/>
              <a:buNone/>
              <a:defRPr>
                <a:latin typeface="Proxima Nova"/>
                <a:ea typeface="Proxima Nova"/>
                <a:cs typeface="Proxima Nova"/>
                <a:sym typeface="Proxima Nova"/>
              </a:defRPr>
            </a:lvl8pPr>
            <a:lvl9pPr lvl="8" algn="ctr">
              <a:spcBef>
                <a:spcPts val="0"/>
              </a:spcBef>
              <a:spcAft>
                <a:spcPts val="0"/>
              </a:spcAft>
              <a:buSzPts val="4200"/>
              <a:buFont typeface="Proxima Nova"/>
              <a:buNone/>
              <a:defRPr>
                <a:latin typeface="Proxima Nova"/>
                <a:ea typeface="Proxima Nova"/>
                <a:cs typeface="Proxima Nova"/>
                <a:sym typeface="Proxima Nova"/>
              </a:defRPr>
            </a:lvl9pPr>
          </a:lstStyle>
          <a:p/>
        </p:txBody>
      </p:sp>
      <p:sp>
        <p:nvSpPr>
          <p:cNvPr id="14" name="Google Shape;14;p2"/>
          <p:cNvSpPr txBox="1"/>
          <p:nvPr>
            <p:ph idx="1" type="subTitle"/>
          </p:nvPr>
        </p:nvSpPr>
        <p:spPr>
          <a:xfrm>
            <a:off x="3044700" y="3116580"/>
            <a:ext cx="3054600" cy="701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5" name="Google Shape;15;p2"/>
          <p:cNvSpPr/>
          <p:nvPr/>
        </p:nvSpPr>
        <p:spPr>
          <a:xfrm>
            <a:off x="-6550" y="78750"/>
            <a:ext cx="2311500" cy="3132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2271325" y="78750"/>
            <a:ext cx="2311500" cy="313200"/>
          </a:xfrm>
          <a:prstGeom prst="rect">
            <a:avLst/>
          </a:prstGeom>
          <a:solidFill>
            <a:srgbClr val="F7BC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527550" y="78750"/>
            <a:ext cx="2311500" cy="313200"/>
          </a:xfrm>
          <a:prstGeom prst="rect">
            <a:avLst/>
          </a:prstGeom>
          <a:solidFill>
            <a:srgbClr val="75BA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6839050" y="78750"/>
            <a:ext cx="2311500" cy="313200"/>
          </a:xfrm>
          <a:prstGeom prst="rect">
            <a:avLst/>
          </a:prstGeom>
          <a:solidFill>
            <a:srgbClr val="E470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5" name="Shape 65"/>
        <p:cNvGrpSpPr/>
        <p:nvPr/>
      </p:nvGrpSpPr>
      <p:grpSpPr>
        <a:xfrm>
          <a:off x="0" y="0"/>
          <a:ext cx="0" cy="0"/>
          <a:chOff x="0" y="0"/>
          <a:chExt cx="0" cy="0"/>
        </a:xfrm>
      </p:grpSpPr>
      <p:sp>
        <p:nvSpPr>
          <p:cNvPr id="66" name="Google Shape;66;p11"/>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67" name="Google Shape;67;p11"/>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txBox="1"/>
          <p:nvPr>
            <p:ph hasCustomPrompt="1" type="title"/>
          </p:nvPr>
        </p:nvSpPr>
        <p:spPr>
          <a:xfrm>
            <a:off x="311700" y="486325"/>
            <a:ext cx="8520600" cy="2128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69" name="Google Shape;69;p11"/>
          <p:cNvSpPr txBox="1"/>
          <p:nvPr>
            <p:ph idx="1" type="body"/>
          </p:nvPr>
        </p:nvSpPr>
        <p:spPr>
          <a:xfrm>
            <a:off x="311700" y="2615125"/>
            <a:ext cx="8520600" cy="2377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pic>
        <p:nvPicPr>
          <p:cNvPr id="70" name="Google Shape;70;p11"/>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1" name="Shape 71"/>
        <p:cNvGrpSpPr/>
        <p:nvPr/>
      </p:nvGrpSpPr>
      <p:grpSpPr>
        <a:xfrm>
          <a:off x="0" y="0"/>
          <a:ext cx="0" cy="0"/>
          <a:chOff x="0" y="0"/>
          <a:chExt cx="0" cy="0"/>
        </a:xfrm>
      </p:grpSpPr>
      <p:sp>
        <p:nvSpPr>
          <p:cNvPr id="72" name="Google Shape;72;p12"/>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73" name="Google Shape;73;p12"/>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 name="Google Shape;74;p12"/>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noFill/>
      </p:bgPr>
    </p:bg>
    <p:spTree>
      <p:nvGrpSpPr>
        <p:cNvPr id="79" name="Shape 79"/>
        <p:cNvGrpSpPr/>
        <p:nvPr/>
      </p:nvGrpSpPr>
      <p:grpSpPr>
        <a:xfrm>
          <a:off x="0" y="0"/>
          <a:ext cx="0" cy="0"/>
          <a:chOff x="0" y="0"/>
          <a:chExt cx="0" cy="0"/>
        </a:xfrm>
      </p:grpSpPr>
      <p:sp>
        <p:nvSpPr>
          <p:cNvPr id="80" name="Google Shape;80;p14"/>
          <p:cNvSpPr/>
          <p:nvPr/>
        </p:nvSpPr>
        <p:spPr>
          <a:xfrm>
            <a:off x="0" y="0"/>
            <a:ext cx="5645700" cy="5143500"/>
          </a:xfrm>
          <a:prstGeom prst="chevron">
            <a:avLst>
              <a:gd fmla="val 20870" name="adj"/>
            </a:avLst>
          </a:prstGeom>
          <a:solidFill>
            <a:srgbClr val="5457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 name="Google Shape;81;p14"/>
          <p:cNvPicPr preferRelativeResize="0"/>
          <p:nvPr/>
        </p:nvPicPr>
        <p:blipFill>
          <a:blip r:embed="rId2">
            <a:alphaModFix/>
          </a:blip>
          <a:stretch>
            <a:fillRect/>
          </a:stretch>
        </p:blipFill>
        <p:spPr>
          <a:xfrm>
            <a:off x="8501450" y="4600425"/>
            <a:ext cx="516724" cy="421073"/>
          </a:xfrm>
          <a:prstGeom prst="rect">
            <a:avLst/>
          </a:prstGeom>
          <a:noFill/>
          <a:ln>
            <a:noFill/>
          </a:ln>
        </p:spPr>
      </p:pic>
      <p:sp>
        <p:nvSpPr>
          <p:cNvPr id="82" name="Google Shape;82;p14"/>
          <p:cNvSpPr txBox="1"/>
          <p:nvPr>
            <p:ph type="ctrTitle"/>
          </p:nvPr>
        </p:nvSpPr>
        <p:spPr>
          <a:xfrm>
            <a:off x="3044700" y="1444255"/>
            <a:ext cx="3054600" cy="1537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Font typeface="Proxima Nova"/>
              <a:buNone/>
              <a:defRPr>
                <a:latin typeface="Proxima Nova"/>
                <a:ea typeface="Proxima Nova"/>
                <a:cs typeface="Proxima Nova"/>
                <a:sym typeface="Proxima Nova"/>
              </a:defRPr>
            </a:lvl1pPr>
            <a:lvl2pPr lvl="1" rtl="0" algn="ctr">
              <a:spcBef>
                <a:spcPts val="0"/>
              </a:spcBef>
              <a:spcAft>
                <a:spcPts val="0"/>
              </a:spcAft>
              <a:buSzPts val="4200"/>
              <a:buFont typeface="Proxima Nova"/>
              <a:buNone/>
              <a:defRPr>
                <a:latin typeface="Proxima Nova"/>
                <a:ea typeface="Proxima Nova"/>
                <a:cs typeface="Proxima Nova"/>
                <a:sym typeface="Proxima Nova"/>
              </a:defRPr>
            </a:lvl2pPr>
            <a:lvl3pPr lvl="2" rtl="0" algn="ctr">
              <a:spcBef>
                <a:spcPts val="0"/>
              </a:spcBef>
              <a:spcAft>
                <a:spcPts val="0"/>
              </a:spcAft>
              <a:buSzPts val="4200"/>
              <a:buFont typeface="Proxima Nova"/>
              <a:buNone/>
              <a:defRPr>
                <a:latin typeface="Proxima Nova"/>
                <a:ea typeface="Proxima Nova"/>
                <a:cs typeface="Proxima Nova"/>
                <a:sym typeface="Proxima Nova"/>
              </a:defRPr>
            </a:lvl3pPr>
            <a:lvl4pPr lvl="3" rtl="0" algn="ctr">
              <a:spcBef>
                <a:spcPts val="0"/>
              </a:spcBef>
              <a:spcAft>
                <a:spcPts val="0"/>
              </a:spcAft>
              <a:buSzPts val="4200"/>
              <a:buFont typeface="Proxima Nova"/>
              <a:buNone/>
              <a:defRPr>
                <a:latin typeface="Proxima Nova"/>
                <a:ea typeface="Proxima Nova"/>
                <a:cs typeface="Proxima Nova"/>
                <a:sym typeface="Proxima Nova"/>
              </a:defRPr>
            </a:lvl4pPr>
            <a:lvl5pPr lvl="4" rtl="0" algn="ctr">
              <a:spcBef>
                <a:spcPts val="0"/>
              </a:spcBef>
              <a:spcAft>
                <a:spcPts val="0"/>
              </a:spcAft>
              <a:buSzPts val="4200"/>
              <a:buFont typeface="Proxima Nova"/>
              <a:buNone/>
              <a:defRPr>
                <a:latin typeface="Proxima Nova"/>
                <a:ea typeface="Proxima Nova"/>
                <a:cs typeface="Proxima Nova"/>
                <a:sym typeface="Proxima Nova"/>
              </a:defRPr>
            </a:lvl5pPr>
            <a:lvl6pPr lvl="5" rtl="0" algn="ctr">
              <a:spcBef>
                <a:spcPts val="0"/>
              </a:spcBef>
              <a:spcAft>
                <a:spcPts val="0"/>
              </a:spcAft>
              <a:buSzPts val="4200"/>
              <a:buFont typeface="Proxima Nova"/>
              <a:buNone/>
              <a:defRPr>
                <a:latin typeface="Proxima Nova"/>
                <a:ea typeface="Proxima Nova"/>
                <a:cs typeface="Proxima Nova"/>
                <a:sym typeface="Proxima Nova"/>
              </a:defRPr>
            </a:lvl6pPr>
            <a:lvl7pPr lvl="6" rtl="0" algn="ctr">
              <a:spcBef>
                <a:spcPts val="0"/>
              </a:spcBef>
              <a:spcAft>
                <a:spcPts val="0"/>
              </a:spcAft>
              <a:buSzPts val="4200"/>
              <a:buFont typeface="Proxima Nova"/>
              <a:buNone/>
              <a:defRPr>
                <a:latin typeface="Proxima Nova"/>
                <a:ea typeface="Proxima Nova"/>
                <a:cs typeface="Proxima Nova"/>
                <a:sym typeface="Proxima Nova"/>
              </a:defRPr>
            </a:lvl7pPr>
            <a:lvl8pPr lvl="7" rtl="0" algn="ctr">
              <a:spcBef>
                <a:spcPts val="0"/>
              </a:spcBef>
              <a:spcAft>
                <a:spcPts val="0"/>
              </a:spcAft>
              <a:buSzPts val="4200"/>
              <a:buFont typeface="Proxima Nova"/>
              <a:buNone/>
              <a:defRPr>
                <a:latin typeface="Proxima Nova"/>
                <a:ea typeface="Proxima Nova"/>
                <a:cs typeface="Proxima Nova"/>
                <a:sym typeface="Proxima Nova"/>
              </a:defRPr>
            </a:lvl8pPr>
            <a:lvl9pPr lvl="8" rtl="0" algn="ctr">
              <a:spcBef>
                <a:spcPts val="0"/>
              </a:spcBef>
              <a:spcAft>
                <a:spcPts val="0"/>
              </a:spcAft>
              <a:buSzPts val="4200"/>
              <a:buFont typeface="Proxima Nova"/>
              <a:buNone/>
              <a:defRPr>
                <a:latin typeface="Proxima Nova"/>
                <a:ea typeface="Proxima Nova"/>
                <a:cs typeface="Proxima Nova"/>
                <a:sym typeface="Proxima Nova"/>
              </a:defRPr>
            </a:lvl9pPr>
          </a:lstStyle>
          <a:p/>
        </p:txBody>
      </p:sp>
      <p:sp>
        <p:nvSpPr>
          <p:cNvPr id="83" name="Google Shape;83;p14"/>
          <p:cNvSpPr txBox="1"/>
          <p:nvPr>
            <p:ph idx="1" type="subTitle"/>
          </p:nvPr>
        </p:nvSpPr>
        <p:spPr>
          <a:xfrm>
            <a:off x="3044700" y="3116580"/>
            <a:ext cx="3054600" cy="70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84" name="Google Shape;84;p14"/>
          <p:cNvSpPr/>
          <p:nvPr/>
        </p:nvSpPr>
        <p:spPr>
          <a:xfrm>
            <a:off x="556775" y="0"/>
            <a:ext cx="1524000" cy="5143500"/>
          </a:xfrm>
          <a:prstGeom prst="chevron">
            <a:avLst>
              <a:gd fmla="val 50227" name="adj"/>
            </a:avLst>
          </a:prstGeom>
          <a:solidFill>
            <a:srgbClr val="E470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a:off x="1511075" y="0"/>
            <a:ext cx="569700" cy="5143500"/>
          </a:xfrm>
          <a:prstGeom prst="chevron">
            <a:avLst>
              <a:gd fmla="val 86041" name="adj"/>
            </a:avLst>
          </a:prstGeom>
          <a:solidFill>
            <a:srgbClr val="75BA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6" name="Shape 86"/>
        <p:cNvGrpSpPr/>
        <p:nvPr/>
      </p:nvGrpSpPr>
      <p:grpSpPr>
        <a:xfrm>
          <a:off x="0" y="0"/>
          <a:ext cx="0" cy="0"/>
          <a:chOff x="0" y="0"/>
          <a:chExt cx="0" cy="0"/>
        </a:xfrm>
      </p:grpSpPr>
      <p:sp>
        <p:nvSpPr>
          <p:cNvPr id="87" name="Google Shape;87;p15"/>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88" name="Google Shape;88;p15"/>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rgbClr val="E4704C"/>
            </a:solidFill>
            <a:prstDash val="solid"/>
            <a:miter lim="8000"/>
            <a:headEnd len="sm" w="sm" type="none"/>
            <a:tailEnd len="sm" w="sm" type="none"/>
          </a:ln>
        </p:spPr>
      </p:sp>
      <p:sp>
        <p:nvSpPr>
          <p:cNvPr id="89" name="Google Shape;89;p15"/>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pic>
        <p:nvPicPr>
          <p:cNvPr id="90" name="Google Shape;90;p15"/>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1" name="Shape 91"/>
        <p:cNvGrpSpPr/>
        <p:nvPr/>
      </p:nvGrpSpPr>
      <p:grpSpPr>
        <a:xfrm>
          <a:off x="0" y="0"/>
          <a:ext cx="0" cy="0"/>
          <a:chOff x="0" y="0"/>
          <a:chExt cx="0" cy="0"/>
        </a:xfrm>
      </p:grpSpPr>
      <p:sp>
        <p:nvSpPr>
          <p:cNvPr id="92" name="Google Shape;92;p16"/>
          <p:cNvSpPr txBox="1"/>
          <p:nvPr>
            <p:ph idx="12" type="sldNum"/>
          </p:nvPr>
        </p:nvSpPr>
        <p:spPr>
          <a:xfrm>
            <a:off x="178850" y="46034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93" name="Google Shape;93;p16"/>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6"/>
          <p:cNvSpPr txBox="1"/>
          <p:nvPr>
            <p:ph type="title"/>
          </p:nvPr>
        </p:nvSpPr>
        <p:spPr>
          <a:xfrm>
            <a:off x="0" y="0"/>
            <a:ext cx="9144000" cy="657300"/>
          </a:xfrm>
          <a:prstGeom prst="rect">
            <a:avLst/>
          </a:prstGeom>
          <a:solidFill>
            <a:srgbClr val="545757"/>
          </a:solidFill>
        </p:spPr>
        <p:txBody>
          <a:bodyPr anchorCtr="0" anchor="ctr" bIns="91425" lIns="91425" spcFirstLastPara="1" rIns="91425" wrap="square" tIns="91425">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p:txBody>
      </p:sp>
      <p:sp>
        <p:nvSpPr>
          <p:cNvPr id="95" name="Google Shape;95;p16"/>
          <p:cNvSpPr txBox="1"/>
          <p:nvPr>
            <p:ph idx="1" type="body"/>
          </p:nvPr>
        </p:nvSpPr>
        <p:spPr>
          <a:xfrm>
            <a:off x="235500" y="792100"/>
            <a:ext cx="8520600" cy="3711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pic>
        <p:nvPicPr>
          <p:cNvPr id="96" name="Google Shape;96;p16"/>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7" name="Shape 97"/>
        <p:cNvGrpSpPr/>
        <p:nvPr/>
      </p:nvGrpSpPr>
      <p:grpSpPr>
        <a:xfrm>
          <a:off x="0" y="0"/>
          <a:ext cx="0" cy="0"/>
          <a:chOff x="0" y="0"/>
          <a:chExt cx="0" cy="0"/>
        </a:xfrm>
      </p:grpSpPr>
      <p:sp>
        <p:nvSpPr>
          <p:cNvPr id="98" name="Google Shape;98;p17"/>
          <p:cNvSpPr txBox="1"/>
          <p:nvPr>
            <p:ph idx="1" type="body"/>
          </p:nvPr>
        </p:nvSpPr>
        <p:spPr>
          <a:xfrm>
            <a:off x="311700" y="1225225"/>
            <a:ext cx="3999900" cy="3354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9" name="Google Shape;99;p17"/>
          <p:cNvSpPr txBox="1"/>
          <p:nvPr>
            <p:ph idx="2" type="body"/>
          </p:nvPr>
        </p:nvSpPr>
        <p:spPr>
          <a:xfrm>
            <a:off x="4832400" y="1225225"/>
            <a:ext cx="3999900" cy="3354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0" name="Google Shape;100;p17"/>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01" name="Google Shape;101;p17"/>
          <p:cNvSpPr txBox="1"/>
          <p:nvPr>
            <p:ph type="title"/>
          </p:nvPr>
        </p:nvSpPr>
        <p:spPr>
          <a:xfrm>
            <a:off x="0" y="0"/>
            <a:ext cx="9144000" cy="657300"/>
          </a:xfrm>
          <a:prstGeom prst="rect">
            <a:avLst/>
          </a:prstGeom>
          <a:solidFill>
            <a:srgbClr val="545757"/>
          </a:solidFill>
        </p:spPr>
        <p:txBody>
          <a:bodyPr anchorCtr="0" anchor="ctr" bIns="91425" lIns="91425" spcFirstLastPara="1" rIns="91425" wrap="square" tIns="91425">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p:txBody>
      </p:sp>
      <p:sp>
        <p:nvSpPr>
          <p:cNvPr id="102" name="Google Shape;102;p17"/>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17"/>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4" name="Shape 104"/>
        <p:cNvGrpSpPr/>
        <p:nvPr/>
      </p:nvGrpSpPr>
      <p:grpSpPr>
        <a:xfrm>
          <a:off x="0" y="0"/>
          <a:ext cx="0" cy="0"/>
          <a:chOff x="0" y="0"/>
          <a:chExt cx="0" cy="0"/>
        </a:xfrm>
      </p:grpSpPr>
      <p:sp>
        <p:nvSpPr>
          <p:cNvPr id="105" name="Google Shape;105;p18"/>
          <p:cNvSpPr txBox="1"/>
          <p:nvPr>
            <p:ph idx="12" type="sldNum"/>
          </p:nvPr>
        </p:nvSpPr>
        <p:spPr>
          <a:xfrm>
            <a:off x="178850" y="4679600"/>
            <a:ext cx="304500" cy="313200"/>
          </a:xfrm>
          <a:prstGeom prst="rect">
            <a:avLst/>
          </a:prstGeom>
          <a:solidFill>
            <a:srgbClr val="545757"/>
          </a:solidFill>
          <a:ln>
            <a:noFill/>
          </a:ln>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06" name="Google Shape;106;p18"/>
          <p:cNvSpPr txBox="1"/>
          <p:nvPr>
            <p:ph idx="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07" name="Google Shape;107;p18"/>
          <p:cNvSpPr txBox="1"/>
          <p:nvPr>
            <p:ph type="title"/>
          </p:nvPr>
        </p:nvSpPr>
        <p:spPr>
          <a:xfrm>
            <a:off x="0" y="0"/>
            <a:ext cx="9144000" cy="657300"/>
          </a:xfrm>
          <a:prstGeom prst="rect">
            <a:avLst/>
          </a:prstGeom>
          <a:solidFill>
            <a:srgbClr val="545757"/>
          </a:solidFill>
        </p:spPr>
        <p:txBody>
          <a:bodyPr anchorCtr="0" anchor="ctr" bIns="91425" lIns="91425" spcFirstLastPara="1" rIns="91425" wrap="square" tIns="91425">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p:txBody>
      </p:sp>
      <p:sp>
        <p:nvSpPr>
          <p:cNvPr id="108" name="Google Shape;108;p18"/>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18"/>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10" name="Shape 110"/>
        <p:cNvGrpSpPr/>
        <p:nvPr/>
      </p:nvGrpSpPr>
      <p:grpSpPr>
        <a:xfrm>
          <a:off x="0" y="0"/>
          <a:ext cx="0" cy="0"/>
          <a:chOff x="0" y="0"/>
          <a:chExt cx="0" cy="0"/>
        </a:xfrm>
      </p:grpSpPr>
      <p:sp>
        <p:nvSpPr>
          <p:cNvPr id="111" name="Google Shape;111;p19"/>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12" name="Google Shape;112;p19"/>
          <p:cNvSpPr txBox="1"/>
          <p:nvPr>
            <p:ph idx="1" type="body"/>
          </p:nvPr>
        </p:nvSpPr>
        <p:spPr>
          <a:xfrm>
            <a:off x="311700" y="1399400"/>
            <a:ext cx="6363300" cy="27849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p19"/>
          <p:cNvSpPr txBox="1"/>
          <p:nvPr>
            <p:ph type="title"/>
          </p:nvPr>
        </p:nvSpPr>
        <p:spPr>
          <a:xfrm>
            <a:off x="0" y="0"/>
            <a:ext cx="9144000" cy="657300"/>
          </a:xfrm>
          <a:prstGeom prst="rect">
            <a:avLst/>
          </a:prstGeom>
          <a:solidFill>
            <a:srgbClr val="545757"/>
          </a:solidFill>
        </p:spPr>
        <p:txBody>
          <a:bodyPr anchorCtr="0" anchor="ctr" bIns="91425" lIns="91425" spcFirstLastPara="1" rIns="91425" wrap="square" tIns="91425">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p:txBody>
      </p:sp>
      <p:sp>
        <p:nvSpPr>
          <p:cNvPr id="114" name="Google Shape;114;p19"/>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9"/>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16" name="Shape 116"/>
        <p:cNvGrpSpPr/>
        <p:nvPr/>
      </p:nvGrpSpPr>
      <p:grpSpPr>
        <a:xfrm>
          <a:off x="0" y="0"/>
          <a:ext cx="0" cy="0"/>
          <a:chOff x="0" y="0"/>
          <a:chExt cx="0" cy="0"/>
        </a:xfrm>
      </p:grpSpPr>
      <p:sp>
        <p:nvSpPr>
          <p:cNvPr id="117" name="Google Shape;117;p20"/>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18" name="Google Shape;118;p20"/>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0"/>
          <p:cNvSpPr txBox="1"/>
          <p:nvPr>
            <p:ph type="title"/>
          </p:nvPr>
        </p:nvSpPr>
        <p:spPr>
          <a:xfrm>
            <a:off x="490250" y="450150"/>
            <a:ext cx="5878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120" name="Google Shape;120;p20"/>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1" name="Shape 121"/>
        <p:cNvGrpSpPr/>
        <p:nvPr/>
      </p:nvGrpSpPr>
      <p:grpSpPr>
        <a:xfrm>
          <a:off x="0" y="0"/>
          <a:ext cx="0" cy="0"/>
          <a:chOff x="0" y="0"/>
          <a:chExt cx="0" cy="0"/>
        </a:xfrm>
      </p:grpSpPr>
      <p:sp>
        <p:nvSpPr>
          <p:cNvPr id="122" name="Google Shape;122;p21"/>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23" name="Google Shape;123;p21"/>
          <p:cNvSpPr/>
          <p:nvPr/>
        </p:nvSpPr>
        <p:spPr>
          <a:xfrm>
            <a:off x="4572000" y="-25"/>
            <a:ext cx="4572000" cy="5143500"/>
          </a:xfrm>
          <a:prstGeom prst="rect">
            <a:avLst/>
          </a:prstGeom>
          <a:solidFill>
            <a:srgbClr val="75BA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5BAC5"/>
              </a:solidFill>
            </a:endParaRPr>
          </a:p>
        </p:txBody>
      </p:sp>
      <p:sp>
        <p:nvSpPr>
          <p:cNvPr id="124" name="Google Shape;124;p21"/>
          <p:cNvSpPr txBox="1"/>
          <p:nvPr>
            <p:ph type="title"/>
          </p:nvPr>
        </p:nvSpPr>
        <p:spPr>
          <a:xfrm>
            <a:off x="265500" y="929275"/>
            <a:ext cx="4045200" cy="1786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4200"/>
              <a:buNone/>
              <a:defRPr>
                <a:solidFill>
                  <a:srgbClr val="000000"/>
                </a:solidFill>
              </a:defRPr>
            </a:lvl1pPr>
            <a:lvl2pPr lvl="1" rtl="0" algn="ctr">
              <a:spcBef>
                <a:spcPts val="0"/>
              </a:spcBef>
              <a:spcAft>
                <a:spcPts val="0"/>
              </a:spcAft>
              <a:buClr>
                <a:srgbClr val="000000"/>
              </a:buClr>
              <a:buSzPts val="4200"/>
              <a:buNone/>
              <a:defRPr>
                <a:solidFill>
                  <a:srgbClr val="000000"/>
                </a:solidFill>
              </a:defRPr>
            </a:lvl2pPr>
            <a:lvl3pPr lvl="2" rtl="0" algn="ctr">
              <a:spcBef>
                <a:spcPts val="0"/>
              </a:spcBef>
              <a:spcAft>
                <a:spcPts val="0"/>
              </a:spcAft>
              <a:buClr>
                <a:srgbClr val="000000"/>
              </a:buClr>
              <a:buSzPts val="4200"/>
              <a:buNone/>
              <a:defRPr>
                <a:solidFill>
                  <a:srgbClr val="000000"/>
                </a:solidFill>
              </a:defRPr>
            </a:lvl3pPr>
            <a:lvl4pPr lvl="3" rtl="0" algn="ctr">
              <a:spcBef>
                <a:spcPts val="0"/>
              </a:spcBef>
              <a:spcAft>
                <a:spcPts val="0"/>
              </a:spcAft>
              <a:buClr>
                <a:srgbClr val="000000"/>
              </a:buClr>
              <a:buSzPts val="4200"/>
              <a:buNone/>
              <a:defRPr>
                <a:solidFill>
                  <a:srgbClr val="000000"/>
                </a:solidFill>
              </a:defRPr>
            </a:lvl4pPr>
            <a:lvl5pPr lvl="4" rtl="0" algn="ctr">
              <a:spcBef>
                <a:spcPts val="0"/>
              </a:spcBef>
              <a:spcAft>
                <a:spcPts val="0"/>
              </a:spcAft>
              <a:buClr>
                <a:srgbClr val="000000"/>
              </a:buClr>
              <a:buSzPts val="4200"/>
              <a:buNone/>
              <a:defRPr>
                <a:solidFill>
                  <a:srgbClr val="000000"/>
                </a:solidFill>
              </a:defRPr>
            </a:lvl5pPr>
            <a:lvl6pPr lvl="5" rtl="0" algn="ctr">
              <a:spcBef>
                <a:spcPts val="0"/>
              </a:spcBef>
              <a:spcAft>
                <a:spcPts val="0"/>
              </a:spcAft>
              <a:buClr>
                <a:srgbClr val="000000"/>
              </a:buClr>
              <a:buSzPts val="4200"/>
              <a:buNone/>
              <a:defRPr>
                <a:solidFill>
                  <a:srgbClr val="000000"/>
                </a:solidFill>
              </a:defRPr>
            </a:lvl6pPr>
            <a:lvl7pPr lvl="6" rtl="0" algn="ctr">
              <a:spcBef>
                <a:spcPts val="0"/>
              </a:spcBef>
              <a:spcAft>
                <a:spcPts val="0"/>
              </a:spcAft>
              <a:buClr>
                <a:srgbClr val="000000"/>
              </a:buClr>
              <a:buSzPts val="4200"/>
              <a:buNone/>
              <a:defRPr>
                <a:solidFill>
                  <a:srgbClr val="000000"/>
                </a:solidFill>
              </a:defRPr>
            </a:lvl7pPr>
            <a:lvl8pPr lvl="7" rtl="0" algn="ctr">
              <a:spcBef>
                <a:spcPts val="0"/>
              </a:spcBef>
              <a:spcAft>
                <a:spcPts val="0"/>
              </a:spcAft>
              <a:buClr>
                <a:srgbClr val="000000"/>
              </a:buClr>
              <a:buSzPts val="4200"/>
              <a:buNone/>
              <a:defRPr>
                <a:solidFill>
                  <a:srgbClr val="000000"/>
                </a:solidFill>
              </a:defRPr>
            </a:lvl8pPr>
            <a:lvl9pPr lvl="8" rtl="0" algn="ctr">
              <a:spcBef>
                <a:spcPts val="0"/>
              </a:spcBef>
              <a:spcAft>
                <a:spcPts val="0"/>
              </a:spcAft>
              <a:buClr>
                <a:srgbClr val="000000"/>
              </a:buClr>
              <a:buSzPts val="4200"/>
              <a:buNone/>
              <a:defRPr>
                <a:solidFill>
                  <a:srgbClr val="000000"/>
                </a:solidFill>
              </a:defRPr>
            </a:lvl9pPr>
          </a:lstStyle>
          <a:p/>
        </p:txBody>
      </p:sp>
      <p:sp>
        <p:nvSpPr>
          <p:cNvPr id="125" name="Google Shape;125;p21"/>
          <p:cNvSpPr txBox="1"/>
          <p:nvPr>
            <p:ph idx="1" type="subTitle"/>
          </p:nvPr>
        </p:nvSpPr>
        <p:spPr>
          <a:xfrm>
            <a:off x="265500" y="2769001"/>
            <a:ext cx="4045200" cy="157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E4704C"/>
              </a:buClr>
              <a:buSzPts val="2400"/>
              <a:buNone/>
              <a:defRPr sz="2400">
                <a:solidFill>
                  <a:srgbClr val="E4704C"/>
                </a:solidFill>
              </a:defRPr>
            </a:lvl1pPr>
            <a:lvl2pPr lvl="1" rtl="0" algn="ctr">
              <a:lnSpc>
                <a:spcPct val="100000"/>
              </a:lnSpc>
              <a:spcBef>
                <a:spcPts val="0"/>
              </a:spcBef>
              <a:spcAft>
                <a:spcPts val="0"/>
              </a:spcAft>
              <a:buClr>
                <a:srgbClr val="E4704C"/>
              </a:buClr>
              <a:buSzPts val="2400"/>
              <a:buNone/>
              <a:defRPr sz="2400">
                <a:solidFill>
                  <a:srgbClr val="E4704C"/>
                </a:solidFill>
              </a:defRPr>
            </a:lvl2pPr>
            <a:lvl3pPr lvl="2" rtl="0" algn="ctr">
              <a:lnSpc>
                <a:spcPct val="100000"/>
              </a:lnSpc>
              <a:spcBef>
                <a:spcPts val="0"/>
              </a:spcBef>
              <a:spcAft>
                <a:spcPts val="0"/>
              </a:spcAft>
              <a:buClr>
                <a:srgbClr val="E4704C"/>
              </a:buClr>
              <a:buSzPts val="2400"/>
              <a:buNone/>
              <a:defRPr sz="2400">
                <a:solidFill>
                  <a:srgbClr val="E4704C"/>
                </a:solidFill>
              </a:defRPr>
            </a:lvl3pPr>
            <a:lvl4pPr lvl="3" rtl="0" algn="ctr">
              <a:lnSpc>
                <a:spcPct val="100000"/>
              </a:lnSpc>
              <a:spcBef>
                <a:spcPts val="0"/>
              </a:spcBef>
              <a:spcAft>
                <a:spcPts val="0"/>
              </a:spcAft>
              <a:buClr>
                <a:srgbClr val="E4704C"/>
              </a:buClr>
              <a:buSzPts val="2400"/>
              <a:buNone/>
              <a:defRPr sz="2400">
                <a:solidFill>
                  <a:srgbClr val="E4704C"/>
                </a:solidFill>
              </a:defRPr>
            </a:lvl4pPr>
            <a:lvl5pPr lvl="4" rtl="0" algn="ctr">
              <a:lnSpc>
                <a:spcPct val="100000"/>
              </a:lnSpc>
              <a:spcBef>
                <a:spcPts val="0"/>
              </a:spcBef>
              <a:spcAft>
                <a:spcPts val="0"/>
              </a:spcAft>
              <a:buClr>
                <a:srgbClr val="E4704C"/>
              </a:buClr>
              <a:buSzPts val="2400"/>
              <a:buNone/>
              <a:defRPr sz="2400">
                <a:solidFill>
                  <a:srgbClr val="E4704C"/>
                </a:solidFill>
              </a:defRPr>
            </a:lvl5pPr>
            <a:lvl6pPr lvl="5" rtl="0" algn="ctr">
              <a:lnSpc>
                <a:spcPct val="100000"/>
              </a:lnSpc>
              <a:spcBef>
                <a:spcPts val="0"/>
              </a:spcBef>
              <a:spcAft>
                <a:spcPts val="0"/>
              </a:spcAft>
              <a:buClr>
                <a:srgbClr val="E4704C"/>
              </a:buClr>
              <a:buSzPts val="2400"/>
              <a:buNone/>
              <a:defRPr sz="2400">
                <a:solidFill>
                  <a:srgbClr val="E4704C"/>
                </a:solidFill>
              </a:defRPr>
            </a:lvl6pPr>
            <a:lvl7pPr lvl="6" rtl="0" algn="ctr">
              <a:lnSpc>
                <a:spcPct val="100000"/>
              </a:lnSpc>
              <a:spcBef>
                <a:spcPts val="0"/>
              </a:spcBef>
              <a:spcAft>
                <a:spcPts val="0"/>
              </a:spcAft>
              <a:buClr>
                <a:srgbClr val="E4704C"/>
              </a:buClr>
              <a:buSzPts val="2400"/>
              <a:buNone/>
              <a:defRPr sz="2400">
                <a:solidFill>
                  <a:srgbClr val="E4704C"/>
                </a:solidFill>
              </a:defRPr>
            </a:lvl7pPr>
            <a:lvl8pPr lvl="7" rtl="0" algn="ctr">
              <a:lnSpc>
                <a:spcPct val="100000"/>
              </a:lnSpc>
              <a:spcBef>
                <a:spcPts val="0"/>
              </a:spcBef>
              <a:spcAft>
                <a:spcPts val="0"/>
              </a:spcAft>
              <a:buClr>
                <a:srgbClr val="E4704C"/>
              </a:buClr>
              <a:buSzPts val="2400"/>
              <a:buNone/>
              <a:defRPr sz="2400">
                <a:solidFill>
                  <a:srgbClr val="E4704C"/>
                </a:solidFill>
              </a:defRPr>
            </a:lvl8pPr>
            <a:lvl9pPr lvl="8" rtl="0" algn="ctr">
              <a:lnSpc>
                <a:spcPct val="100000"/>
              </a:lnSpc>
              <a:spcBef>
                <a:spcPts val="0"/>
              </a:spcBef>
              <a:spcAft>
                <a:spcPts val="0"/>
              </a:spcAft>
              <a:buClr>
                <a:srgbClr val="E4704C"/>
              </a:buClr>
              <a:buSzPts val="2400"/>
              <a:buNone/>
              <a:defRPr sz="2400">
                <a:solidFill>
                  <a:srgbClr val="E4704C"/>
                </a:solidFill>
              </a:defRPr>
            </a:lvl9pPr>
          </a:lstStyle>
          <a:p/>
        </p:txBody>
      </p:sp>
      <p:sp>
        <p:nvSpPr>
          <p:cNvPr id="126" name="Google Shape;126;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21" name="Google Shape;21;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rgbClr val="E4704C"/>
            </a:solidFill>
            <a:prstDash val="solid"/>
            <a:miter lim="8000"/>
            <a:headEnd len="sm" w="sm" type="none"/>
            <a:tailEnd len="sm" w="sm" type="none"/>
          </a:ln>
        </p:spPr>
      </p:sp>
      <p:sp>
        <p:nvSpPr>
          <p:cNvPr id="22" name="Google Shape;22;p3"/>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pic>
        <p:nvPicPr>
          <p:cNvPr id="23" name="Google Shape;23;p3"/>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127" name="Shape 127"/>
        <p:cNvGrpSpPr/>
        <p:nvPr/>
      </p:nvGrpSpPr>
      <p:grpSpPr>
        <a:xfrm>
          <a:off x="0" y="0"/>
          <a:ext cx="0" cy="0"/>
          <a:chOff x="0" y="0"/>
          <a:chExt cx="0" cy="0"/>
        </a:xfrm>
      </p:grpSpPr>
      <p:sp>
        <p:nvSpPr>
          <p:cNvPr id="128" name="Google Shape;128;p22"/>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29" name="Google Shape;129;p22"/>
          <p:cNvSpPr/>
          <p:nvPr/>
        </p:nvSpPr>
        <p:spPr>
          <a:xfrm>
            <a:off x="4572000" y="-25"/>
            <a:ext cx="4572000" cy="5143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0" name="Google Shape;130;p22"/>
          <p:cNvSpPr txBox="1"/>
          <p:nvPr>
            <p:ph type="title"/>
          </p:nvPr>
        </p:nvSpPr>
        <p:spPr>
          <a:xfrm>
            <a:off x="265500" y="929275"/>
            <a:ext cx="4045200" cy="1786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4200"/>
              <a:buNone/>
              <a:defRPr>
                <a:solidFill>
                  <a:srgbClr val="000000"/>
                </a:solidFill>
              </a:defRPr>
            </a:lvl1pPr>
            <a:lvl2pPr lvl="1" rtl="0" algn="ctr">
              <a:spcBef>
                <a:spcPts val="0"/>
              </a:spcBef>
              <a:spcAft>
                <a:spcPts val="0"/>
              </a:spcAft>
              <a:buClr>
                <a:srgbClr val="000000"/>
              </a:buClr>
              <a:buSzPts val="4200"/>
              <a:buNone/>
              <a:defRPr>
                <a:solidFill>
                  <a:srgbClr val="000000"/>
                </a:solidFill>
              </a:defRPr>
            </a:lvl2pPr>
            <a:lvl3pPr lvl="2" rtl="0" algn="ctr">
              <a:spcBef>
                <a:spcPts val="0"/>
              </a:spcBef>
              <a:spcAft>
                <a:spcPts val="0"/>
              </a:spcAft>
              <a:buClr>
                <a:srgbClr val="000000"/>
              </a:buClr>
              <a:buSzPts val="4200"/>
              <a:buNone/>
              <a:defRPr>
                <a:solidFill>
                  <a:srgbClr val="000000"/>
                </a:solidFill>
              </a:defRPr>
            </a:lvl3pPr>
            <a:lvl4pPr lvl="3" rtl="0" algn="ctr">
              <a:spcBef>
                <a:spcPts val="0"/>
              </a:spcBef>
              <a:spcAft>
                <a:spcPts val="0"/>
              </a:spcAft>
              <a:buClr>
                <a:srgbClr val="000000"/>
              </a:buClr>
              <a:buSzPts val="4200"/>
              <a:buNone/>
              <a:defRPr>
                <a:solidFill>
                  <a:srgbClr val="000000"/>
                </a:solidFill>
              </a:defRPr>
            </a:lvl4pPr>
            <a:lvl5pPr lvl="4" rtl="0" algn="ctr">
              <a:spcBef>
                <a:spcPts val="0"/>
              </a:spcBef>
              <a:spcAft>
                <a:spcPts val="0"/>
              </a:spcAft>
              <a:buClr>
                <a:srgbClr val="000000"/>
              </a:buClr>
              <a:buSzPts val="4200"/>
              <a:buNone/>
              <a:defRPr>
                <a:solidFill>
                  <a:srgbClr val="000000"/>
                </a:solidFill>
              </a:defRPr>
            </a:lvl5pPr>
            <a:lvl6pPr lvl="5" rtl="0" algn="ctr">
              <a:spcBef>
                <a:spcPts val="0"/>
              </a:spcBef>
              <a:spcAft>
                <a:spcPts val="0"/>
              </a:spcAft>
              <a:buClr>
                <a:srgbClr val="000000"/>
              </a:buClr>
              <a:buSzPts val="4200"/>
              <a:buNone/>
              <a:defRPr>
                <a:solidFill>
                  <a:srgbClr val="000000"/>
                </a:solidFill>
              </a:defRPr>
            </a:lvl6pPr>
            <a:lvl7pPr lvl="6" rtl="0" algn="ctr">
              <a:spcBef>
                <a:spcPts val="0"/>
              </a:spcBef>
              <a:spcAft>
                <a:spcPts val="0"/>
              </a:spcAft>
              <a:buClr>
                <a:srgbClr val="000000"/>
              </a:buClr>
              <a:buSzPts val="4200"/>
              <a:buNone/>
              <a:defRPr>
                <a:solidFill>
                  <a:srgbClr val="000000"/>
                </a:solidFill>
              </a:defRPr>
            </a:lvl7pPr>
            <a:lvl8pPr lvl="7" rtl="0" algn="ctr">
              <a:spcBef>
                <a:spcPts val="0"/>
              </a:spcBef>
              <a:spcAft>
                <a:spcPts val="0"/>
              </a:spcAft>
              <a:buClr>
                <a:srgbClr val="000000"/>
              </a:buClr>
              <a:buSzPts val="4200"/>
              <a:buNone/>
              <a:defRPr>
                <a:solidFill>
                  <a:srgbClr val="000000"/>
                </a:solidFill>
              </a:defRPr>
            </a:lvl8pPr>
            <a:lvl9pPr lvl="8" rtl="0" algn="ctr">
              <a:spcBef>
                <a:spcPts val="0"/>
              </a:spcBef>
              <a:spcAft>
                <a:spcPts val="0"/>
              </a:spcAft>
              <a:buClr>
                <a:srgbClr val="000000"/>
              </a:buClr>
              <a:buSzPts val="4200"/>
              <a:buNone/>
              <a:defRPr>
                <a:solidFill>
                  <a:srgbClr val="000000"/>
                </a:solidFill>
              </a:defRPr>
            </a:lvl9pPr>
          </a:lstStyle>
          <a:p/>
        </p:txBody>
      </p:sp>
      <p:sp>
        <p:nvSpPr>
          <p:cNvPr id="131" name="Google Shape;131;p22"/>
          <p:cNvSpPr txBox="1"/>
          <p:nvPr>
            <p:ph idx="1" type="subTitle"/>
          </p:nvPr>
        </p:nvSpPr>
        <p:spPr>
          <a:xfrm>
            <a:off x="265500" y="2769001"/>
            <a:ext cx="4045200" cy="157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E4704C"/>
              </a:buClr>
              <a:buSzPts val="2400"/>
              <a:buNone/>
              <a:defRPr sz="2400">
                <a:solidFill>
                  <a:srgbClr val="E4704C"/>
                </a:solidFill>
              </a:defRPr>
            </a:lvl1pPr>
            <a:lvl2pPr lvl="1" rtl="0" algn="ctr">
              <a:lnSpc>
                <a:spcPct val="100000"/>
              </a:lnSpc>
              <a:spcBef>
                <a:spcPts val="0"/>
              </a:spcBef>
              <a:spcAft>
                <a:spcPts val="0"/>
              </a:spcAft>
              <a:buClr>
                <a:srgbClr val="E4704C"/>
              </a:buClr>
              <a:buSzPts val="2400"/>
              <a:buNone/>
              <a:defRPr sz="2400">
                <a:solidFill>
                  <a:srgbClr val="E4704C"/>
                </a:solidFill>
              </a:defRPr>
            </a:lvl2pPr>
            <a:lvl3pPr lvl="2" rtl="0" algn="ctr">
              <a:lnSpc>
                <a:spcPct val="100000"/>
              </a:lnSpc>
              <a:spcBef>
                <a:spcPts val="0"/>
              </a:spcBef>
              <a:spcAft>
                <a:spcPts val="0"/>
              </a:spcAft>
              <a:buClr>
                <a:srgbClr val="E4704C"/>
              </a:buClr>
              <a:buSzPts val="2400"/>
              <a:buNone/>
              <a:defRPr sz="2400">
                <a:solidFill>
                  <a:srgbClr val="E4704C"/>
                </a:solidFill>
              </a:defRPr>
            </a:lvl3pPr>
            <a:lvl4pPr lvl="3" rtl="0" algn="ctr">
              <a:lnSpc>
                <a:spcPct val="100000"/>
              </a:lnSpc>
              <a:spcBef>
                <a:spcPts val="0"/>
              </a:spcBef>
              <a:spcAft>
                <a:spcPts val="0"/>
              </a:spcAft>
              <a:buClr>
                <a:srgbClr val="E4704C"/>
              </a:buClr>
              <a:buSzPts val="2400"/>
              <a:buNone/>
              <a:defRPr sz="2400">
                <a:solidFill>
                  <a:srgbClr val="E4704C"/>
                </a:solidFill>
              </a:defRPr>
            </a:lvl4pPr>
            <a:lvl5pPr lvl="4" rtl="0" algn="ctr">
              <a:lnSpc>
                <a:spcPct val="100000"/>
              </a:lnSpc>
              <a:spcBef>
                <a:spcPts val="0"/>
              </a:spcBef>
              <a:spcAft>
                <a:spcPts val="0"/>
              </a:spcAft>
              <a:buClr>
                <a:srgbClr val="E4704C"/>
              </a:buClr>
              <a:buSzPts val="2400"/>
              <a:buNone/>
              <a:defRPr sz="2400">
                <a:solidFill>
                  <a:srgbClr val="E4704C"/>
                </a:solidFill>
              </a:defRPr>
            </a:lvl5pPr>
            <a:lvl6pPr lvl="5" rtl="0" algn="ctr">
              <a:lnSpc>
                <a:spcPct val="100000"/>
              </a:lnSpc>
              <a:spcBef>
                <a:spcPts val="0"/>
              </a:spcBef>
              <a:spcAft>
                <a:spcPts val="0"/>
              </a:spcAft>
              <a:buClr>
                <a:srgbClr val="E4704C"/>
              </a:buClr>
              <a:buSzPts val="2400"/>
              <a:buNone/>
              <a:defRPr sz="2400">
                <a:solidFill>
                  <a:srgbClr val="E4704C"/>
                </a:solidFill>
              </a:defRPr>
            </a:lvl6pPr>
            <a:lvl7pPr lvl="6" rtl="0" algn="ctr">
              <a:lnSpc>
                <a:spcPct val="100000"/>
              </a:lnSpc>
              <a:spcBef>
                <a:spcPts val="0"/>
              </a:spcBef>
              <a:spcAft>
                <a:spcPts val="0"/>
              </a:spcAft>
              <a:buClr>
                <a:srgbClr val="E4704C"/>
              </a:buClr>
              <a:buSzPts val="2400"/>
              <a:buNone/>
              <a:defRPr sz="2400">
                <a:solidFill>
                  <a:srgbClr val="E4704C"/>
                </a:solidFill>
              </a:defRPr>
            </a:lvl7pPr>
            <a:lvl8pPr lvl="7" rtl="0" algn="ctr">
              <a:lnSpc>
                <a:spcPct val="100000"/>
              </a:lnSpc>
              <a:spcBef>
                <a:spcPts val="0"/>
              </a:spcBef>
              <a:spcAft>
                <a:spcPts val="0"/>
              </a:spcAft>
              <a:buClr>
                <a:srgbClr val="E4704C"/>
              </a:buClr>
              <a:buSzPts val="2400"/>
              <a:buNone/>
              <a:defRPr sz="2400">
                <a:solidFill>
                  <a:srgbClr val="E4704C"/>
                </a:solidFill>
              </a:defRPr>
            </a:lvl8pPr>
            <a:lvl9pPr lvl="8" rtl="0" algn="ctr">
              <a:lnSpc>
                <a:spcPct val="100000"/>
              </a:lnSpc>
              <a:spcBef>
                <a:spcPts val="0"/>
              </a:spcBef>
              <a:spcAft>
                <a:spcPts val="0"/>
              </a:spcAft>
              <a:buClr>
                <a:srgbClr val="E4704C"/>
              </a:buClr>
              <a:buSzPts val="2400"/>
              <a:buNone/>
              <a:defRPr sz="2400">
                <a:solidFill>
                  <a:srgbClr val="E4704C"/>
                </a:solidFill>
              </a:defRPr>
            </a:lvl9pPr>
          </a:lstStyle>
          <a:p/>
        </p:txBody>
      </p:sp>
      <p:sp>
        <p:nvSpPr>
          <p:cNvPr id="132" name="Google Shape;132;p2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3" name="Shape 133"/>
        <p:cNvGrpSpPr/>
        <p:nvPr/>
      </p:nvGrpSpPr>
      <p:grpSpPr>
        <a:xfrm>
          <a:off x="0" y="0"/>
          <a:ext cx="0" cy="0"/>
          <a:chOff x="0" y="0"/>
          <a:chExt cx="0" cy="0"/>
        </a:xfrm>
      </p:grpSpPr>
      <p:sp>
        <p:nvSpPr>
          <p:cNvPr id="134" name="Google Shape;134;p23"/>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35" name="Google Shape;135;p23"/>
          <p:cNvSpPr txBox="1"/>
          <p:nvPr>
            <p:ph idx="1" type="body"/>
          </p:nvPr>
        </p:nvSpPr>
        <p:spPr>
          <a:xfrm>
            <a:off x="710025" y="4571850"/>
            <a:ext cx="5998800" cy="4209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400"/>
              <a:buNone/>
              <a:defRPr sz="2400"/>
            </a:lvl1pPr>
          </a:lstStyle>
          <a:p/>
        </p:txBody>
      </p:sp>
      <p:sp>
        <p:nvSpPr>
          <p:cNvPr id="136" name="Google Shape;136;p23"/>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 name="Google Shape;137;p23"/>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38" name="Shape 138"/>
        <p:cNvGrpSpPr/>
        <p:nvPr/>
      </p:nvGrpSpPr>
      <p:grpSpPr>
        <a:xfrm>
          <a:off x="0" y="0"/>
          <a:ext cx="0" cy="0"/>
          <a:chOff x="0" y="0"/>
          <a:chExt cx="0" cy="0"/>
        </a:xfrm>
      </p:grpSpPr>
      <p:sp>
        <p:nvSpPr>
          <p:cNvPr id="139" name="Google Shape;139;p24"/>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40" name="Google Shape;140;p24"/>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txBox="1"/>
          <p:nvPr>
            <p:ph hasCustomPrompt="1" type="title"/>
          </p:nvPr>
        </p:nvSpPr>
        <p:spPr>
          <a:xfrm>
            <a:off x="311700" y="486325"/>
            <a:ext cx="8520600" cy="2128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142" name="Google Shape;142;p24"/>
          <p:cNvSpPr txBox="1"/>
          <p:nvPr>
            <p:ph idx="1" type="body"/>
          </p:nvPr>
        </p:nvSpPr>
        <p:spPr>
          <a:xfrm>
            <a:off x="311700" y="2615125"/>
            <a:ext cx="8520600" cy="2377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pic>
        <p:nvPicPr>
          <p:cNvPr id="143" name="Google Shape;143;p24"/>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4" name="Shape 144"/>
        <p:cNvGrpSpPr/>
        <p:nvPr/>
      </p:nvGrpSpPr>
      <p:grpSpPr>
        <a:xfrm>
          <a:off x="0" y="0"/>
          <a:ext cx="0" cy="0"/>
          <a:chOff x="0" y="0"/>
          <a:chExt cx="0" cy="0"/>
        </a:xfrm>
      </p:grpSpPr>
      <p:sp>
        <p:nvSpPr>
          <p:cNvPr id="145" name="Google Shape;145;p25"/>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146" name="Google Shape;146;p25"/>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25"/>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idx="12" type="sldNum"/>
          </p:nvPr>
        </p:nvSpPr>
        <p:spPr>
          <a:xfrm>
            <a:off x="178850" y="46034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26" name="Google Shape;26;p4"/>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idx="1" type="body"/>
          </p:nvPr>
        </p:nvSpPr>
        <p:spPr>
          <a:xfrm>
            <a:off x="235500" y="792100"/>
            <a:ext cx="8520600" cy="371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pic>
        <p:nvPicPr>
          <p:cNvPr id="28" name="Google Shape;28;p4"/>
          <p:cNvPicPr preferRelativeResize="0"/>
          <p:nvPr/>
        </p:nvPicPr>
        <p:blipFill>
          <a:blip r:embed="rId2">
            <a:alphaModFix/>
          </a:blip>
          <a:stretch>
            <a:fillRect/>
          </a:stretch>
        </p:blipFill>
        <p:spPr>
          <a:xfrm>
            <a:off x="8501450" y="4600425"/>
            <a:ext cx="516724" cy="421073"/>
          </a:xfrm>
          <a:prstGeom prst="rect">
            <a:avLst/>
          </a:prstGeom>
          <a:noFill/>
          <a:ln>
            <a:noFill/>
          </a:ln>
        </p:spPr>
      </p:pic>
      <p:sp>
        <p:nvSpPr>
          <p:cNvPr id="29" name="Google Shape;29;p4"/>
          <p:cNvSpPr/>
          <p:nvPr/>
        </p:nvSpPr>
        <p:spPr>
          <a:xfrm>
            <a:off x="0" y="0"/>
            <a:ext cx="9144000" cy="732300"/>
          </a:xfrm>
          <a:prstGeom prst="rect">
            <a:avLst/>
          </a:prstGeom>
          <a:solidFill>
            <a:srgbClr val="5457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idx="1" type="body"/>
          </p:nvPr>
        </p:nvSpPr>
        <p:spPr>
          <a:xfrm>
            <a:off x="3117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5"/>
          <p:cNvSpPr txBox="1"/>
          <p:nvPr>
            <p:ph idx="2" type="body"/>
          </p:nvPr>
        </p:nvSpPr>
        <p:spPr>
          <a:xfrm>
            <a:off x="48324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34" name="Google Shape;34;p5"/>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 name="Google Shape;35;p5"/>
          <p:cNvPicPr preferRelativeResize="0"/>
          <p:nvPr/>
        </p:nvPicPr>
        <p:blipFill>
          <a:blip r:embed="rId2">
            <a:alphaModFix/>
          </a:blip>
          <a:stretch>
            <a:fillRect/>
          </a:stretch>
        </p:blipFill>
        <p:spPr>
          <a:xfrm>
            <a:off x="8501450" y="4600425"/>
            <a:ext cx="516724" cy="421073"/>
          </a:xfrm>
          <a:prstGeom prst="rect">
            <a:avLst/>
          </a:prstGeom>
          <a:noFill/>
          <a:ln>
            <a:noFill/>
          </a:ln>
        </p:spPr>
      </p:pic>
      <p:sp>
        <p:nvSpPr>
          <p:cNvPr id="36" name="Google Shape;36;p5"/>
          <p:cNvSpPr/>
          <p:nvPr/>
        </p:nvSpPr>
        <p:spPr>
          <a:xfrm>
            <a:off x="0" y="0"/>
            <a:ext cx="9144000" cy="732300"/>
          </a:xfrm>
          <a:prstGeom prst="rect">
            <a:avLst/>
          </a:prstGeom>
          <a:solidFill>
            <a:srgbClr val="5457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7" name="Shape 37"/>
        <p:cNvGrpSpPr/>
        <p:nvPr/>
      </p:nvGrpSpPr>
      <p:grpSpPr>
        <a:xfrm>
          <a:off x="0" y="0"/>
          <a:ext cx="0" cy="0"/>
          <a:chOff x="0" y="0"/>
          <a:chExt cx="0" cy="0"/>
        </a:xfrm>
      </p:grpSpPr>
      <p:sp>
        <p:nvSpPr>
          <p:cNvPr id="38" name="Google Shape;38;p6"/>
          <p:cNvSpPr txBox="1"/>
          <p:nvPr>
            <p:ph idx="12" type="sldNum"/>
          </p:nvPr>
        </p:nvSpPr>
        <p:spPr>
          <a:xfrm>
            <a:off x="178850" y="4679600"/>
            <a:ext cx="304500" cy="313200"/>
          </a:xfrm>
          <a:prstGeom prst="rect">
            <a:avLst/>
          </a:prstGeom>
          <a:solidFill>
            <a:srgbClr val="545757"/>
          </a:solidFill>
          <a:ln>
            <a:noFill/>
          </a:ln>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39" name="Google Shape;39;p6"/>
          <p:cNvSpPr txBox="1"/>
          <p:nvPr>
            <p:ph idx="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40" name="Google Shape;40;p6"/>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6"/>
          <p:cNvPicPr preferRelativeResize="0"/>
          <p:nvPr/>
        </p:nvPicPr>
        <p:blipFill>
          <a:blip r:embed="rId2">
            <a:alphaModFix/>
          </a:blip>
          <a:stretch>
            <a:fillRect/>
          </a:stretch>
        </p:blipFill>
        <p:spPr>
          <a:xfrm>
            <a:off x="8501450" y="4600425"/>
            <a:ext cx="516724" cy="421073"/>
          </a:xfrm>
          <a:prstGeom prst="rect">
            <a:avLst/>
          </a:prstGeom>
          <a:noFill/>
          <a:ln>
            <a:noFill/>
          </a:ln>
        </p:spPr>
      </p:pic>
      <p:sp>
        <p:nvSpPr>
          <p:cNvPr id="42" name="Google Shape;42;p6"/>
          <p:cNvSpPr/>
          <p:nvPr/>
        </p:nvSpPr>
        <p:spPr>
          <a:xfrm>
            <a:off x="0" y="0"/>
            <a:ext cx="9144000" cy="732300"/>
          </a:xfrm>
          <a:prstGeom prst="rect">
            <a:avLst/>
          </a:prstGeom>
          <a:solidFill>
            <a:srgbClr val="5457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3" name="Shape 43"/>
        <p:cNvGrpSpPr/>
        <p:nvPr/>
      </p:nvGrpSpPr>
      <p:grpSpPr>
        <a:xfrm>
          <a:off x="0" y="0"/>
          <a:ext cx="0" cy="0"/>
          <a:chOff x="0" y="0"/>
          <a:chExt cx="0" cy="0"/>
        </a:xfrm>
      </p:grpSpPr>
      <p:sp>
        <p:nvSpPr>
          <p:cNvPr id="44" name="Google Shape;44;p7"/>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45" name="Google Shape;45;p7"/>
          <p:cNvSpPr txBox="1"/>
          <p:nvPr>
            <p:ph idx="1" type="body"/>
          </p:nvPr>
        </p:nvSpPr>
        <p:spPr>
          <a:xfrm>
            <a:off x="311700" y="1399400"/>
            <a:ext cx="6363300" cy="27849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6" name="Google Shape;46;p7"/>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 name="Google Shape;47;p7"/>
          <p:cNvPicPr preferRelativeResize="0"/>
          <p:nvPr/>
        </p:nvPicPr>
        <p:blipFill>
          <a:blip r:embed="rId2">
            <a:alphaModFix/>
          </a:blip>
          <a:stretch>
            <a:fillRect/>
          </a:stretch>
        </p:blipFill>
        <p:spPr>
          <a:xfrm>
            <a:off x="8501450" y="4600425"/>
            <a:ext cx="516724" cy="421073"/>
          </a:xfrm>
          <a:prstGeom prst="rect">
            <a:avLst/>
          </a:prstGeom>
          <a:noFill/>
          <a:ln>
            <a:noFill/>
          </a:ln>
        </p:spPr>
      </p:pic>
      <p:sp>
        <p:nvSpPr>
          <p:cNvPr id="48" name="Google Shape;48;p7"/>
          <p:cNvSpPr/>
          <p:nvPr/>
        </p:nvSpPr>
        <p:spPr>
          <a:xfrm>
            <a:off x="0" y="0"/>
            <a:ext cx="9144000" cy="732300"/>
          </a:xfrm>
          <a:prstGeom prst="rect">
            <a:avLst/>
          </a:prstGeom>
          <a:solidFill>
            <a:srgbClr val="5457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9" name="Shape 49"/>
        <p:cNvGrpSpPr/>
        <p:nvPr/>
      </p:nvGrpSpPr>
      <p:grpSpPr>
        <a:xfrm>
          <a:off x="0" y="0"/>
          <a:ext cx="0" cy="0"/>
          <a:chOff x="0" y="0"/>
          <a:chExt cx="0" cy="0"/>
        </a:xfrm>
      </p:grpSpPr>
      <p:sp>
        <p:nvSpPr>
          <p:cNvPr id="50" name="Google Shape;50;p8"/>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51" name="Google Shape;51;p8"/>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ph type="title"/>
          </p:nvPr>
        </p:nvSpPr>
        <p:spPr>
          <a:xfrm>
            <a:off x="490250" y="450150"/>
            <a:ext cx="5878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53" name="Google Shape;53;p8"/>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56" name="Google Shape;56;p9"/>
          <p:cNvSpPr/>
          <p:nvPr/>
        </p:nvSpPr>
        <p:spPr>
          <a:xfrm>
            <a:off x="4572000" y="-25"/>
            <a:ext cx="4572000" cy="5143500"/>
          </a:xfrm>
          <a:prstGeom prst="rect">
            <a:avLst/>
          </a:prstGeom>
          <a:solidFill>
            <a:srgbClr val="75BA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5BAC5"/>
              </a:solidFill>
            </a:endParaRPr>
          </a:p>
        </p:txBody>
      </p:sp>
      <p:sp>
        <p:nvSpPr>
          <p:cNvPr id="57" name="Google Shape;57;p9"/>
          <p:cNvSpPr txBox="1"/>
          <p:nvPr>
            <p:ph type="title"/>
          </p:nvPr>
        </p:nvSpPr>
        <p:spPr>
          <a:xfrm>
            <a:off x="265500" y="9292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000000"/>
              </a:buClr>
              <a:buSzPts val="4200"/>
              <a:buNone/>
              <a:defRPr>
                <a:solidFill>
                  <a:srgbClr val="000000"/>
                </a:solidFill>
              </a:defRPr>
            </a:lvl1pPr>
            <a:lvl2pPr lvl="1" algn="ctr">
              <a:spcBef>
                <a:spcPts val="0"/>
              </a:spcBef>
              <a:spcAft>
                <a:spcPts val="0"/>
              </a:spcAft>
              <a:buClr>
                <a:srgbClr val="000000"/>
              </a:buClr>
              <a:buSzPts val="4200"/>
              <a:buNone/>
              <a:defRPr>
                <a:solidFill>
                  <a:srgbClr val="000000"/>
                </a:solidFill>
              </a:defRPr>
            </a:lvl2pPr>
            <a:lvl3pPr lvl="2" algn="ctr">
              <a:spcBef>
                <a:spcPts val="0"/>
              </a:spcBef>
              <a:spcAft>
                <a:spcPts val="0"/>
              </a:spcAft>
              <a:buClr>
                <a:srgbClr val="000000"/>
              </a:buClr>
              <a:buSzPts val="4200"/>
              <a:buNone/>
              <a:defRPr>
                <a:solidFill>
                  <a:srgbClr val="000000"/>
                </a:solidFill>
              </a:defRPr>
            </a:lvl3pPr>
            <a:lvl4pPr lvl="3" algn="ctr">
              <a:spcBef>
                <a:spcPts val="0"/>
              </a:spcBef>
              <a:spcAft>
                <a:spcPts val="0"/>
              </a:spcAft>
              <a:buClr>
                <a:srgbClr val="000000"/>
              </a:buClr>
              <a:buSzPts val="4200"/>
              <a:buNone/>
              <a:defRPr>
                <a:solidFill>
                  <a:srgbClr val="000000"/>
                </a:solidFill>
              </a:defRPr>
            </a:lvl4pPr>
            <a:lvl5pPr lvl="4" algn="ctr">
              <a:spcBef>
                <a:spcPts val="0"/>
              </a:spcBef>
              <a:spcAft>
                <a:spcPts val="0"/>
              </a:spcAft>
              <a:buClr>
                <a:srgbClr val="000000"/>
              </a:buClr>
              <a:buSzPts val="4200"/>
              <a:buNone/>
              <a:defRPr>
                <a:solidFill>
                  <a:srgbClr val="000000"/>
                </a:solidFill>
              </a:defRPr>
            </a:lvl5pPr>
            <a:lvl6pPr lvl="5" algn="ctr">
              <a:spcBef>
                <a:spcPts val="0"/>
              </a:spcBef>
              <a:spcAft>
                <a:spcPts val="0"/>
              </a:spcAft>
              <a:buClr>
                <a:srgbClr val="000000"/>
              </a:buClr>
              <a:buSzPts val="4200"/>
              <a:buNone/>
              <a:defRPr>
                <a:solidFill>
                  <a:srgbClr val="000000"/>
                </a:solidFill>
              </a:defRPr>
            </a:lvl6pPr>
            <a:lvl7pPr lvl="6" algn="ctr">
              <a:spcBef>
                <a:spcPts val="0"/>
              </a:spcBef>
              <a:spcAft>
                <a:spcPts val="0"/>
              </a:spcAft>
              <a:buClr>
                <a:srgbClr val="000000"/>
              </a:buClr>
              <a:buSzPts val="4200"/>
              <a:buNone/>
              <a:defRPr>
                <a:solidFill>
                  <a:srgbClr val="000000"/>
                </a:solidFill>
              </a:defRPr>
            </a:lvl7pPr>
            <a:lvl8pPr lvl="7" algn="ctr">
              <a:spcBef>
                <a:spcPts val="0"/>
              </a:spcBef>
              <a:spcAft>
                <a:spcPts val="0"/>
              </a:spcAft>
              <a:buClr>
                <a:srgbClr val="000000"/>
              </a:buClr>
              <a:buSzPts val="4200"/>
              <a:buNone/>
              <a:defRPr>
                <a:solidFill>
                  <a:srgbClr val="000000"/>
                </a:solidFill>
              </a:defRPr>
            </a:lvl8pPr>
            <a:lvl9pPr lvl="8" algn="ctr">
              <a:spcBef>
                <a:spcPts val="0"/>
              </a:spcBef>
              <a:spcAft>
                <a:spcPts val="0"/>
              </a:spcAft>
              <a:buClr>
                <a:srgbClr val="000000"/>
              </a:buClr>
              <a:buSzPts val="4200"/>
              <a:buNone/>
              <a:defRPr>
                <a:solidFill>
                  <a:srgbClr val="000000"/>
                </a:solidFill>
              </a:defRPr>
            </a:lvl9pPr>
          </a:lstStyle>
          <a:p/>
        </p:txBody>
      </p:sp>
      <p:sp>
        <p:nvSpPr>
          <p:cNvPr id="58" name="Google Shape;58;p9"/>
          <p:cNvSpPr txBox="1"/>
          <p:nvPr>
            <p:ph idx="1" type="subTitle"/>
          </p:nvPr>
        </p:nvSpPr>
        <p:spPr>
          <a:xfrm>
            <a:off x="265500" y="2769001"/>
            <a:ext cx="4045200" cy="1574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E4704C"/>
              </a:buClr>
              <a:buSzPts val="2400"/>
              <a:buNone/>
              <a:defRPr sz="2400">
                <a:solidFill>
                  <a:srgbClr val="E4704C"/>
                </a:solidFill>
              </a:defRPr>
            </a:lvl1pPr>
            <a:lvl2pPr lvl="1" algn="ctr">
              <a:lnSpc>
                <a:spcPct val="100000"/>
              </a:lnSpc>
              <a:spcBef>
                <a:spcPts val="0"/>
              </a:spcBef>
              <a:spcAft>
                <a:spcPts val="0"/>
              </a:spcAft>
              <a:buClr>
                <a:srgbClr val="E4704C"/>
              </a:buClr>
              <a:buSzPts val="2400"/>
              <a:buNone/>
              <a:defRPr sz="2400">
                <a:solidFill>
                  <a:srgbClr val="E4704C"/>
                </a:solidFill>
              </a:defRPr>
            </a:lvl2pPr>
            <a:lvl3pPr lvl="2" algn="ctr">
              <a:lnSpc>
                <a:spcPct val="100000"/>
              </a:lnSpc>
              <a:spcBef>
                <a:spcPts val="0"/>
              </a:spcBef>
              <a:spcAft>
                <a:spcPts val="0"/>
              </a:spcAft>
              <a:buClr>
                <a:srgbClr val="E4704C"/>
              </a:buClr>
              <a:buSzPts val="2400"/>
              <a:buNone/>
              <a:defRPr sz="2400">
                <a:solidFill>
                  <a:srgbClr val="E4704C"/>
                </a:solidFill>
              </a:defRPr>
            </a:lvl3pPr>
            <a:lvl4pPr lvl="3" algn="ctr">
              <a:lnSpc>
                <a:spcPct val="100000"/>
              </a:lnSpc>
              <a:spcBef>
                <a:spcPts val="0"/>
              </a:spcBef>
              <a:spcAft>
                <a:spcPts val="0"/>
              </a:spcAft>
              <a:buClr>
                <a:srgbClr val="E4704C"/>
              </a:buClr>
              <a:buSzPts val="2400"/>
              <a:buNone/>
              <a:defRPr sz="2400">
                <a:solidFill>
                  <a:srgbClr val="E4704C"/>
                </a:solidFill>
              </a:defRPr>
            </a:lvl4pPr>
            <a:lvl5pPr lvl="4" algn="ctr">
              <a:lnSpc>
                <a:spcPct val="100000"/>
              </a:lnSpc>
              <a:spcBef>
                <a:spcPts val="0"/>
              </a:spcBef>
              <a:spcAft>
                <a:spcPts val="0"/>
              </a:spcAft>
              <a:buClr>
                <a:srgbClr val="E4704C"/>
              </a:buClr>
              <a:buSzPts val="2400"/>
              <a:buNone/>
              <a:defRPr sz="2400">
                <a:solidFill>
                  <a:srgbClr val="E4704C"/>
                </a:solidFill>
              </a:defRPr>
            </a:lvl5pPr>
            <a:lvl6pPr lvl="5" algn="ctr">
              <a:lnSpc>
                <a:spcPct val="100000"/>
              </a:lnSpc>
              <a:spcBef>
                <a:spcPts val="0"/>
              </a:spcBef>
              <a:spcAft>
                <a:spcPts val="0"/>
              </a:spcAft>
              <a:buClr>
                <a:srgbClr val="E4704C"/>
              </a:buClr>
              <a:buSzPts val="2400"/>
              <a:buNone/>
              <a:defRPr sz="2400">
                <a:solidFill>
                  <a:srgbClr val="E4704C"/>
                </a:solidFill>
              </a:defRPr>
            </a:lvl6pPr>
            <a:lvl7pPr lvl="6" algn="ctr">
              <a:lnSpc>
                <a:spcPct val="100000"/>
              </a:lnSpc>
              <a:spcBef>
                <a:spcPts val="0"/>
              </a:spcBef>
              <a:spcAft>
                <a:spcPts val="0"/>
              </a:spcAft>
              <a:buClr>
                <a:srgbClr val="E4704C"/>
              </a:buClr>
              <a:buSzPts val="2400"/>
              <a:buNone/>
              <a:defRPr sz="2400">
                <a:solidFill>
                  <a:srgbClr val="E4704C"/>
                </a:solidFill>
              </a:defRPr>
            </a:lvl7pPr>
            <a:lvl8pPr lvl="7" algn="ctr">
              <a:lnSpc>
                <a:spcPct val="100000"/>
              </a:lnSpc>
              <a:spcBef>
                <a:spcPts val="0"/>
              </a:spcBef>
              <a:spcAft>
                <a:spcPts val="0"/>
              </a:spcAft>
              <a:buClr>
                <a:srgbClr val="E4704C"/>
              </a:buClr>
              <a:buSzPts val="2400"/>
              <a:buNone/>
              <a:defRPr sz="2400">
                <a:solidFill>
                  <a:srgbClr val="E4704C"/>
                </a:solidFill>
              </a:defRPr>
            </a:lvl8pPr>
            <a:lvl9pPr lvl="8" algn="ctr">
              <a:lnSpc>
                <a:spcPct val="100000"/>
              </a:lnSpc>
              <a:spcBef>
                <a:spcPts val="0"/>
              </a:spcBef>
              <a:spcAft>
                <a:spcPts val="0"/>
              </a:spcAft>
              <a:buClr>
                <a:srgbClr val="E4704C"/>
              </a:buClr>
              <a:buSzPts val="2400"/>
              <a:buNone/>
              <a:defRPr sz="2400">
                <a:solidFill>
                  <a:srgbClr val="E4704C"/>
                </a:solidFill>
              </a:defRPr>
            </a:lvl9pPr>
          </a:lstStyle>
          <a:p/>
        </p:txBody>
      </p:sp>
      <p:sp>
        <p:nvSpPr>
          <p:cNvPr id="59" name="Google Shape;5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0" name="Shape 60"/>
        <p:cNvGrpSpPr/>
        <p:nvPr/>
      </p:nvGrpSpPr>
      <p:grpSpPr>
        <a:xfrm>
          <a:off x="0" y="0"/>
          <a:ext cx="0" cy="0"/>
          <a:chOff x="0" y="0"/>
          <a:chExt cx="0" cy="0"/>
        </a:xfrm>
      </p:grpSpPr>
      <p:sp>
        <p:nvSpPr>
          <p:cNvPr id="61" name="Google Shape;61;p10"/>
          <p:cNvSpPr txBox="1"/>
          <p:nvPr>
            <p:ph idx="12" type="sldNum"/>
          </p:nvPr>
        </p:nvSpPr>
        <p:spPr>
          <a:xfrm>
            <a:off x="178850" y="4679600"/>
            <a:ext cx="304500" cy="313200"/>
          </a:xfrm>
          <a:prstGeom prst="rect">
            <a:avLst/>
          </a:prstGeom>
          <a:solidFill>
            <a:srgbClr val="545757"/>
          </a:solidFill>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62" name="Google Shape;62;p10"/>
          <p:cNvSpPr txBox="1"/>
          <p:nvPr>
            <p:ph idx="1" type="body"/>
          </p:nvPr>
        </p:nvSpPr>
        <p:spPr>
          <a:xfrm>
            <a:off x="710025" y="4571850"/>
            <a:ext cx="5998800" cy="4209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None/>
              <a:defRPr sz="2400"/>
            </a:lvl1pPr>
          </a:lstStyle>
          <a:p/>
        </p:txBody>
      </p:sp>
      <p:sp>
        <p:nvSpPr>
          <p:cNvPr id="63" name="Google Shape;63;p10"/>
          <p:cNvSpPr/>
          <p:nvPr/>
        </p:nvSpPr>
        <p:spPr>
          <a:xfrm>
            <a:off x="0" y="5045700"/>
            <a:ext cx="9144000" cy="978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 name="Google Shape;64;p10"/>
          <p:cNvPicPr preferRelativeResize="0"/>
          <p:nvPr/>
        </p:nvPicPr>
        <p:blipFill>
          <a:blip r:embed="rId2">
            <a:alphaModFix/>
          </a:blip>
          <a:stretch>
            <a:fillRect/>
          </a:stretch>
        </p:blipFill>
        <p:spPr>
          <a:xfrm>
            <a:off x="8501450" y="4600425"/>
            <a:ext cx="516724" cy="42107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178850" y="4679600"/>
            <a:ext cx="304500" cy="313200"/>
          </a:xfrm>
          <a:prstGeom prst="rect">
            <a:avLst/>
          </a:prstGeom>
          <a:solidFill>
            <a:srgbClr val="545757"/>
          </a:solidFill>
          <a:ln>
            <a:noFill/>
          </a:ln>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7" name="Google Shape;7;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9pPr>
          </a:lstStyle>
          <a:p/>
        </p:txBody>
      </p:sp>
      <p:sp>
        <p:nvSpPr>
          <p:cNvPr id="8" name="Google Shape;8;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1"/>
              </a:buClr>
              <a:buSzPts val="1400"/>
              <a:buFont typeface="Proxima Nova"/>
              <a:buChar char="■"/>
              <a:defRPr>
                <a:solidFill>
                  <a:schemeClr val="dk1"/>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75" name="Shape 75"/>
        <p:cNvGrpSpPr/>
        <p:nvPr/>
      </p:nvGrpSpPr>
      <p:grpSpPr>
        <a:xfrm>
          <a:off x="0" y="0"/>
          <a:ext cx="0" cy="0"/>
          <a:chOff x="0" y="0"/>
          <a:chExt cx="0" cy="0"/>
        </a:xfrm>
      </p:grpSpPr>
      <p:sp>
        <p:nvSpPr>
          <p:cNvPr id="76" name="Google Shape;76;p13"/>
          <p:cNvSpPr txBox="1"/>
          <p:nvPr>
            <p:ph idx="12" type="sldNum"/>
          </p:nvPr>
        </p:nvSpPr>
        <p:spPr>
          <a:xfrm>
            <a:off x="178850" y="4679600"/>
            <a:ext cx="304500" cy="313200"/>
          </a:xfrm>
          <a:prstGeom prst="rect">
            <a:avLst/>
          </a:prstGeom>
          <a:solidFill>
            <a:srgbClr val="545757"/>
          </a:solidFill>
          <a:ln>
            <a:noFill/>
          </a:ln>
        </p:spPr>
        <p:txBody>
          <a:bodyPr anchorCtr="0" anchor="ctr" bIns="91425" lIns="91425" spcFirstLastPara="1" rIns="91425" wrap="square" tIns="91425">
            <a:noAutofit/>
          </a:bodyPr>
          <a:lstStyle>
            <a:lvl1pPr lvl="0" rtl="0" algn="ctr">
              <a:buNone/>
              <a:defRPr sz="800">
                <a:solidFill>
                  <a:srgbClr val="FFFFFF"/>
                </a:solidFill>
                <a:latin typeface="Proxima Nova"/>
                <a:ea typeface="Proxima Nova"/>
                <a:cs typeface="Proxima Nova"/>
                <a:sym typeface="Proxima Nova"/>
              </a:defRPr>
            </a:lvl1pPr>
            <a:lvl2pPr lvl="1" rtl="0" algn="ctr">
              <a:buNone/>
              <a:defRPr sz="800">
                <a:solidFill>
                  <a:srgbClr val="FFFFFF"/>
                </a:solidFill>
                <a:latin typeface="Proxima Nova"/>
                <a:ea typeface="Proxima Nova"/>
                <a:cs typeface="Proxima Nova"/>
                <a:sym typeface="Proxima Nova"/>
              </a:defRPr>
            </a:lvl2pPr>
            <a:lvl3pPr lvl="2" rtl="0" algn="ctr">
              <a:buNone/>
              <a:defRPr sz="800">
                <a:solidFill>
                  <a:srgbClr val="FFFFFF"/>
                </a:solidFill>
                <a:latin typeface="Proxima Nova"/>
                <a:ea typeface="Proxima Nova"/>
                <a:cs typeface="Proxima Nova"/>
                <a:sym typeface="Proxima Nova"/>
              </a:defRPr>
            </a:lvl3pPr>
            <a:lvl4pPr lvl="3" rtl="0" algn="ctr">
              <a:buNone/>
              <a:defRPr sz="800">
                <a:solidFill>
                  <a:srgbClr val="FFFFFF"/>
                </a:solidFill>
                <a:latin typeface="Proxima Nova"/>
                <a:ea typeface="Proxima Nova"/>
                <a:cs typeface="Proxima Nova"/>
                <a:sym typeface="Proxima Nova"/>
              </a:defRPr>
            </a:lvl4pPr>
            <a:lvl5pPr lvl="4" rtl="0" algn="ctr">
              <a:buNone/>
              <a:defRPr sz="800">
                <a:solidFill>
                  <a:srgbClr val="FFFFFF"/>
                </a:solidFill>
                <a:latin typeface="Proxima Nova"/>
                <a:ea typeface="Proxima Nova"/>
                <a:cs typeface="Proxima Nova"/>
                <a:sym typeface="Proxima Nova"/>
              </a:defRPr>
            </a:lvl5pPr>
            <a:lvl6pPr lvl="5" rtl="0" algn="ctr">
              <a:buNone/>
              <a:defRPr sz="800">
                <a:solidFill>
                  <a:srgbClr val="FFFFFF"/>
                </a:solidFill>
                <a:latin typeface="Proxima Nova"/>
                <a:ea typeface="Proxima Nova"/>
                <a:cs typeface="Proxima Nova"/>
                <a:sym typeface="Proxima Nova"/>
              </a:defRPr>
            </a:lvl6pPr>
            <a:lvl7pPr lvl="6" rtl="0" algn="ctr">
              <a:buNone/>
              <a:defRPr sz="800">
                <a:solidFill>
                  <a:srgbClr val="FFFFFF"/>
                </a:solidFill>
                <a:latin typeface="Proxima Nova"/>
                <a:ea typeface="Proxima Nova"/>
                <a:cs typeface="Proxima Nova"/>
                <a:sym typeface="Proxima Nova"/>
              </a:defRPr>
            </a:lvl7pPr>
            <a:lvl8pPr lvl="7" rtl="0" algn="ctr">
              <a:buNone/>
              <a:defRPr sz="800">
                <a:solidFill>
                  <a:srgbClr val="FFFFFF"/>
                </a:solidFill>
                <a:latin typeface="Proxima Nova"/>
                <a:ea typeface="Proxima Nova"/>
                <a:cs typeface="Proxima Nova"/>
                <a:sym typeface="Proxima Nova"/>
              </a:defRPr>
            </a:lvl8pPr>
            <a:lvl9pPr lvl="8" rtl="0" algn="ctr">
              <a:buNone/>
              <a:defRPr sz="800">
                <a:solidFill>
                  <a:srgbClr val="FFFFFF"/>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77" name="Google Shape;77;p1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200"/>
              <a:buFont typeface="Proxima Nova"/>
              <a:buNone/>
              <a:defRPr sz="4200">
                <a:solidFill>
                  <a:schemeClr val="dk1"/>
                </a:solidFill>
                <a:latin typeface="Proxima Nova"/>
                <a:ea typeface="Proxima Nova"/>
                <a:cs typeface="Proxima Nova"/>
                <a:sym typeface="Proxima Nova"/>
              </a:defRPr>
            </a:lvl9pPr>
          </a:lstStyle>
          <a:p/>
        </p:txBody>
      </p:sp>
      <p:sp>
        <p:nvSpPr>
          <p:cNvPr id="78" name="Google Shape;78;p1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1"/>
              </a:buClr>
              <a:buSzPts val="1400"/>
              <a:buFont typeface="Proxima Nova"/>
              <a:buChar char="■"/>
              <a:defRPr>
                <a:solidFill>
                  <a:schemeClr val="dk1"/>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48.png"/><Relationship Id="rId7" Type="http://schemas.openxmlformats.org/officeDocument/2006/relationships/image" Target="../media/image18.png"/><Relationship Id="rId8" Type="http://schemas.openxmlformats.org/officeDocument/2006/relationships/image" Target="../media/image14.png"/></Relationships>
</file>

<file path=ppt/slides/_rels/slide11.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30.png"/><Relationship Id="rId9"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24.png"/><Relationship Id="rId7" Type="http://schemas.openxmlformats.org/officeDocument/2006/relationships/image" Target="../media/image27.png"/><Relationship Id="rId8"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36.png"/><Relationship Id="rId13" Type="http://schemas.openxmlformats.org/officeDocument/2006/relationships/image" Target="../media/image46.png"/><Relationship Id="rId12"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120.png"/><Relationship Id="rId9" Type="http://schemas.openxmlformats.org/officeDocument/2006/relationships/image" Target="../media/image33.png"/><Relationship Id="rId15" Type="http://schemas.openxmlformats.org/officeDocument/2006/relationships/image" Target="../media/image54.png"/><Relationship Id="rId14" Type="http://schemas.openxmlformats.org/officeDocument/2006/relationships/image" Target="../media/image117.png"/><Relationship Id="rId17" Type="http://schemas.openxmlformats.org/officeDocument/2006/relationships/image" Target="../media/image14.png"/><Relationship Id="rId16" Type="http://schemas.openxmlformats.org/officeDocument/2006/relationships/image" Target="../media/image42.png"/><Relationship Id="rId5" Type="http://schemas.openxmlformats.org/officeDocument/2006/relationships/image" Target="../media/image34.png"/><Relationship Id="rId6" Type="http://schemas.openxmlformats.org/officeDocument/2006/relationships/image" Target="../media/image44.png"/><Relationship Id="rId7" Type="http://schemas.openxmlformats.org/officeDocument/2006/relationships/image" Target="../media/image38.png"/><Relationship Id="rId8"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31.png"/><Relationship Id="rId6" Type="http://schemas.openxmlformats.org/officeDocument/2006/relationships/image" Target="../media/image40.png"/><Relationship Id="rId7" Type="http://schemas.openxmlformats.org/officeDocument/2006/relationships/image" Target="../media/image45.png"/><Relationship Id="rId8"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9.png"/><Relationship Id="rId4" Type="http://schemas.openxmlformats.org/officeDocument/2006/relationships/image" Target="../media/image64.png"/><Relationship Id="rId5" Type="http://schemas.openxmlformats.org/officeDocument/2006/relationships/image" Target="../media/image58.png"/><Relationship Id="rId6" Type="http://schemas.openxmlformats.org/officeDocument/2006/relationships/image" Target="../media/image60.png"/><Relationship Id="rId7"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2.png"/><Relationship Id="rId4" Type="http://schemas.openxmlformats.org/officeDocument/2006/relationships/image" Target="../media/image114.png"/><Relationship Id="rId5" Type="http://schemas.openxmlformats.org/officeDocument/2006/relationships/image" Target="../media/image112.png"/><Relationship Id="rId6"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2.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21.png"/><Relationship Id="rId4" Type="http://schemas.openxmlformats.org/officeDocument/2006/relationships/image" Target="../media/image24.png"/><Relationship Id="rId5"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caschooldashboard.org/#/Home" TargetMode="Externa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16.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3.png"/><Relationship Id="rId6"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89.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86.png"/></Relationships>
</file>

<file path=ppt/slides/_rels/slide46.xml.rels><?xml version="1.0" encoding="UTF-8" standalone="yes"?><Relationships xmlns="http://schemas.openxmlformats.org/package/2006/relationships"><Relationship Id="rId10" Type="http://schemas.openxmlformats.org/officeDocument/2006/relationships/image" Target="../media/image98.png"/><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8.png"/><Relationship Id="rId4" Type="http://schemas.openxmlformats.org/officeDocument/2006/relationships/image" Target="../media/image90.png"/><Relationship Id="rId9" Type="http://schemas.openxmlformats.org/officeDocument/2006/relationships/image" Target="../media/image94.png"/><Relationship Id="rId5" Type="http://schemas.openxmlformats.org/officeDocument/2006/relationships/image" Target="../media/image115.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9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9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identity.calpads.org/Account/Login?ReturnUrl=%2Fconnect%2Fauthorize%2Fcallback%3Fclient_id%3DCALPADSWebClient%26redirect_uri%3Dhttps%253A%252F%252Fwww.calpads.org%252Fsignin-oidc%26response_type%3Dcode%2520id_token%26scope%3Dopenid%2520profile%26max_age%3D14400%26response_mode%3Dform_post%26nonce%3D637042558609368102.OGM2MjU0YTAtMDEyMC00Y2I3LWJlNzAtNDU4MGNkZDJkYmU3NmFjMGJiM2YtNDM2NS00ZDVhLTlhODQtNDBlYTVjMWE5NmUz%26state%3DCfDJ8J_tqKesBYZHvD_ZHvijtdgmB_M1HzF_q9lGdaTwijzFDqJH-ufTDj-nkoRU4gfdhEmTguDu2zLhxx7TKLx3lIUpDlRTrqYJZjcYErQwVVcV-jdj2-ywC7m3o7U2x8ImE0yjFwRQ0BkLoqQMz5TMtzd7p3sI3GL7SADrwm0qrM9yVMoMwBL1OS7WCGLb9KO2hgtmQdy7KP812uiAmLFzYg0goDtgEGOiZapQAidhKG7WWfN-j9i3tb52PAAUmlSJuoVY2aPXY4edys3hSuPMVI_J2NybIIgxUunDPm_x_EKcQ4_PFiiayHKM4knzxHTRJ3PFZNSbx8QnbSaxgCCVYOY%26x-client-SKU%3DID_NETSTANDARD2_0%26x-client-ver%3D5.3.0.0" TargetMode="External"/><Relationship Id="rId4" Type="http://schemas.openxmlformats.org/officeDocument/2006/relationships/image" Target="../media/image99.png"/><Relationship Id="rId5" Type="http://schemas.openxmlformats.org/officeDocument/2006/relationships/hyperlink" Target="https://identity.calpads.org/Account/Login?ReturnUrl=%2Fconnect%2Fauthorize%2Fcallback%3Fclient_id%3DCALPADSWebClient%26redirect_uri%3Dhttps%253A%252F%252Fwww.calpads.org%252Fsignin-oidc%26response_type%3Dcode%2520id_token%26scope%3Dopenid%2520profile%26max_age%3D14400%26response_mode%3Dform_post%26nonce%3D637042558609368102.OGM2MjU0YTAtMDEyMC00Y2I3LWJlNzAtNDU4MGNkZDJkYmU3NmFjMGJiM2YtNDM2NS00ZDVhLTlhODQtNDBlYTVjMWE5NmUz%26state%3DCfDJ8J_tqKesBYZHvD_ZHvijtdgmB_M1HzF_q9lGdaTwijzFDqJH-ufTDj-nkoRU4gfdhEmTguDu2zLhxx7TKLx3lIUpDlRTrqYJZjcYErQwVVcV-jdj2-ywC7m3o7U2x8ImE0yjFwRQ0BkLoqQMz5TMtzd7p3sI3GL7SADrwm0qrM9yVMoMwBL1OS7WCGLb9KO2hgtmQdy7KP812uiAmLFzYg0goDtgEGOiZapQAidhKG7WWfN-j9i3tb52PAAUmlSJuoVY2aPXY4edys3hSuPMVI_J2NybIIgxUunDPm_x_EKcQ4_PFiiayHKM4knzxHTRJ3PFZNSbx8QnbSaxgCCVYOY%26x-client-SKU%3DID_NETSTANDARD2_0%26x-client-ver%3D5.3.0.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0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www.f3law.com/downloads/COMPLETE%20Privacy%20Guidebook%2009_18_15.pdf" TargetMode="External"/><Relationship Id="rId4" Type="http://schemas.openxmlformats.org/officeDocument/2006/relationships/hyperlink" Target="http://www.f3law.com/downloads/COMPLETE%20Privacy%20Guidebook%2009_18_15.pdf" TargetMode="External"/><Relationship Id="rId9" Type="http://schemas.openxmlformats.org/officeDocument/2006/relationships/hyperlink" Target="https://www.commonsensemedia.org/" TargetMode="External"/><Relationship Id="rId5" Type="http://schemas.openxmlformats.org/officeDocument/2006/relationships/hyperlink" Target="https://secure2.cpsd.us/cspa/agreement_info.php" TargetMode="External"/><Relationship Id="rId6" Type="http://schemas.openxmlformats.org/officeDocument/2006/relationships/hyperlink" Target="https://www.a4l.org/" TargetMode="External"/><Relationship Id="rId7" Type="http://schemas.openxmlformats.org/officeDocument/2006/relationships/hyperlink" Target="https://fpf.org" TargetMode="External"/><Relationship Id="rId8" Type="http://schemas.openxmlformats.org/officeDocument/2006/relationships/hyperlink" Target="https://ikeepsafe.org/" TargetMode="External"/></Relationships>
</file>

<file path=ppt/slides/_rels/slide54.xml.rels><?xml version="1.0" encoding="UTF-8" standalone="yes"?><Relationships xmlns="http://schemas.openxmlformats.org/package/2006/relationships"><Relationship Id="rId20" Type="http://schemas.openxmlformats.org/officeDocument/2006/relationships/hyperlink" Target="https://padlet.com/bjauregu/assignmentmonitoring" TargetMode="External"/><Relationship Id="rId22" Type="http://schemas.openxmlformats.org/officeDocument/2006/relationships/image" Target="../media/image106.png"/><Relationship Id="rId21" Type="http://schemas.openxmlformats.org/officeDocument/2006/relationships/image" Target="../media/image104.png"/><Relationship Id="rId24" Type="http://schemas.openxmlformats.org/officeDocument/2006/relationships/image" Target="../media/image118.png"/><Relationship Id="rId23" Type="http://schemas.openxmlformats.org/officeDocument/2006/relationships/image" Target="../media/image107.png"/><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hyperlink" Target="https://www.cde.ca.gov/ds/sp/cl/" TargetMode="External"/><Relationship Id="rId4" Type="http://schemas.openxmlformats.org/officeDocument/2006/relationships/hyperlink" Target="https://csis.fcmat.org/resources" TargetMode="External"/><Relationship Id="rId9" Type="http://schemas.openxmlformats.org/officeDocument/2006/relationships/hyperlink" Target="https://csis.fcmat.org/ListServ" TargetMode="External"/><Relationship Id="rId26" Type="http://schemas.openxmlformats.org/officeDocument/2006/relationships/hyperlink" Target="https://drive.google.com/file/d/1vwt4CuRPkvvHOtjmuhv2iTznp20kKIc7/view?usp=sharing" TargetMode="External"/><Relationship Id="rId25" Type="http://schemas.openxmlformats.org/officeDocument/2006/relationships/hyperlink" Target="https://www.caschooldashboard.org/#/Home" TargetMode="External"/><Relationship Id="rId28" Type="http://schemas.openxmlformats.org/officeDocument/2006/relationships/image" Target="../media/image61.png"/><Relationship Id="rId27" Type="http://schemas.openxmlformats.org/officeDocument/2006/relationships/hyperlink" Target="https://drive.google.com/file/d/1vwt4CuRPkvvHOtjmuhv2iTznp20kKIc7/view?usp=sharing" TargetMode="External"/><Relationship Id="rId5" Type="http://schemas.openxmlformats.org/officeDocument/2006/relationships/hyperlink" Target="https://documentation.calpads.org/Support/References" TargetMode="External"/><Relationship Id="rId6" Type="http://schemas.openxmlformats.org/officeDocument/2006/relationships/hyperlink" Target="https://www.youtube.com/channel/UCA9oRTiyVECCCzOxpmJheZw" TargetMode="External"/><Relationship Id="rId29" Type="http://schemas.openxmlformats.org/officeDocument/2006/relationships/image" Target="../media/image111.png"/><Relationship Id="rId7" Type="http://schemas.openxmlformats.org/officeDocument/2006/relationships/hyperlink" Target="http://www2.cde.ca.gov/calpadshelp/default.aspx" TargetMode="External"/><Relationship Id="rId8" Type="http://schemas.openxmlformats.org/officeDocument/2006/relationships/hyperlink" Target="mailto:calpads-support@cde.ca.gov" TargetMode="External"/><Relationship Id="rId11" Type="http://schemas.openxmlformats.org/officeDocument/2006/relationships/image" Target="../media/image101.png"/><Relationship Id="rId10" Type="http://schemas.openxmlformats.org/officeDocument/2006/relationships/image" Target="../media/image102.png"/><Relationship Id="rId13" Type="http://schemas.openxmlformats.org/officeDocument/2006/relationships/image" Target="../media/image105.png"/><Relationship Id="rId12" Type="http://schemas.openxmlformats.org/officeDocument/2006/relationships/image" Target="../media/image103.png"/><Relationship Id="rId15" Type="http://schemas.openxmlformats.org/officeDocument/2006/relationships/hyperlink" Target="https://drive.google.com/file/d/1v4aTv2Wh4d_bXEf3i_gbLmx6uKLf-wIR/view?usp=sharing" TargetMode="External"/><Relationship Id="rId14" Type="http://schemas.openxmlformats.org/officeDocument/2006/relationships/hyperlink" Target="https://drive.google.com/file/d/1kIlfUKnhozJ-_WfZMvFD-4co05WBsK4Z/view?usp=sharing" TargetMode="External"/><Relationship Id="rId17" Type="http://schemas.openxmlformats.org/officeDocument/2006/relationships/hyperlink" Target="https://drive.google.com/file/d/1ZwpYAQripwl6nR_0jDUlMphQZ8Zb2KXQ/view?usp=sharing" TargetMode="External"/><Relationship Id="rId16" Type="http://schemas.openxmlformats.org/officeDocument/2006/relationships/hyperlink" Target="https://drive.google.com/file/d/1vC1y0Gfg6ZPUqxFEPZdYAQ7qsqmK-3J3/view?usp=sharing" TargetMode="External"/><Relationship Id="rId19" Type="http://schemas.openxmlformats.org/officeDocument/2006/relationships/hyperlink" Target="https://drive.google.com/file/d/1h1K3oEG30NhyrwavoN-tzRS2wuq_K72v/view?usp=sharing" TargetMode="External"/><Relationship Id="rId18" Type="http://schemas.openxmlformats.org/officeDocument/2006/relationships/hyperlink" Target="https://drive.google.com/file/d/1FQSh44kc-F5-vTIIjK3-f3wjR6-Lc982/view?usp=sharin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10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109.png"/><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13.png"/><Relationship Id="rId4" Type="http://schemas.openxmlformats.org/officeDocument/2006/relationships/hyperlink" Target="https://www.napacoe.org/" TargetMode="External"/><Relationship Id="rId5" Type="http://schemas.openxmlformats.org/officeDocument/2006/relationships/hyperlink" Target="mailto:aandary@napacoe.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pic>
        <p:nvPicPr>
          <p:cNvPr id="152" name="Google Shape;152;p26"/>
          <p:cNvPicPr preferRelativeResize="0"/>
          <p:nvPr/>
        </p:nvPicPr>
        <p:blipFill rotWithShape="1">
          <a:blip r:embed="rId3">
            <a:alphaModFix/>
          </a:blip>
          <a:srcRect b="13941" l="0" r="0" t="1720"/>
          <a:stretch/>
        </p:blipFill>
        <p:spPr>
          <a:xfrm>
            <a:off x="0" y="0"/>
            <a:ext cx="9144000" cy="5143500"/>
          </a:xfrm>
          <a:prstGeom prst="rect">
            <a:avLst/>
          </a:prstGeom>
          <a:noFill/>
          <a:ln>
            <a:noFill/>
          </a:ln>
        </p:spPr>
      </p:pic>
      <p:sp>
        <p:nvSpPr>
          <p:cNvPr id="153" name="Google Shape;153;p26"/>
          <p:cNvSpPr/>
          <p:nvPr/>
        </p:nvSpPr>
        <p:spPr>
          <a:xfrm>
            <a:off x="0" y="0"/>
            <a:ext cx="9144000" cy="5397900"/>
          </a:xfrm>
          <a:prstGeom prst="rect">
            <a:avLst/>
          </a:prstGeom>
          <a:solidFill>
            <a:srgbClr val="B6D7A8">
              <a:alpha val="523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6"/>
          <p:cNvSpPr txBox="1"/>
          <p:nvPr/>
        </p:nvSpPr>
        <p:spPr>
          <a:xfrm>
            <a:off x="483350" y="419500"/>
            <a:ext cx="3712200" cy="5289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E4704C"/>
                </a:solidFill>
                <a:latin typeface="Proxima Nova"/>
                <a:ea typeface="Proxima Nova"/>
                <a:cs typeface="Proxima Nova"/>
                <a:sym typeface="Proxima Nova"/>
              </a:rPr>
              <a:t>NAPA COUNTY</a:t>
            </a:r>
            <a:endParaRPr b="1" sz="3600">
              <a:solidFill>
                <a:srgbClr val="E4704C"/>
              </a:solidFill>
              <a:latin typeface="Proxima Nova"/>
              <a:ea typeface="Proxima Nova"/>
              <a:cs typeface="Proxima Nova"/>
              <a:sym typeface="Proxima Nova"/>
            </a:endParaRPr>
          </a:p>
        </p:txBody>
      </p:sp>
      <p:sp>
        <p:nvSpPr>
          <p:cNvPr id="155" name="Google Shape;155;p26"/>
          <p:cNvSpPr txBox="1"/>
          <p:nvPr/>
        </p:nvSpPr>
        <p:spPr>
          <a:xfrm>
            <a:off x="483350" y="948526"/>
            <a:ext cx="3712200" cy="5289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Courier New"/>
                <a:ea typeface="Courier New"/>
                <a:cs typeface="Courier New"/>
                <a:sym typeface="Courier New"/>
              </a:rPr>
              <a:t>Data Network</a:t>
            </a:r>
            <a:endParaRPr b="1" sz="3600">
              <a:solidFill>
                <a:srgbClr val="FFFFFF"/>
              </a:solidFill>
              <a:latin typeface="Courier New"/>
              <a:ea typeface="Courier New"/>
              <a:cs typeface="Courier New"/>
              <a:sym typeface="Courier New"/>
            </a:endParaRPr>
          </a:p>
        </p:txBody>
      </p:sp>
      <p:sp>
        <p:nvSpPr>
          <p:cNvPr id="156" name="Google Shape;156;p26"/>
          <p:cNvSpPr txBox="1"/>
          <p:nvPr/>
        </p:nvSpPr>
        <p:spPr>
          <a:xfrm>
            <a:off x="4195550" y="3364775"/>
            <a:ext cx="4237200" cy="110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Proxima Nova"/>
                <a:ea typeface="Proxima Nova"/>
                <a:cs typeface="Proxima Nova"/>
                <a:sym typeface="Proxima Nova"/>
              </a:rPr>
              <a:t>WHY DATA MATTERS!</a:t>
            </a:r>
            <a:endParaRPr b="1" sz="2400">
              <a:solidFill>
                <a:srgbClr val="545757"/>
              </a:solidFill>
              <a:latin typeface="Proxima Nova"/>
              <a:ea typeface="Proxima Nova"/>
              <a:cs typeface="Proxima Nova"/>
              <a:sym typeface="Proxima Nova"/>
            </a:endParaRPr>
          </a:p>
          <a:p>
            <a:pPr indent="0" lvl="0" marL="0" rtl="0" algn="ctr">
              <a:spcBef>
                <a:spcPts val="0"/>
              </a:spcBef>
              <a:spcAft>
                <a:spcPts val="0"/>
              </a:spcAft>
              <a:buNone/>
            </a:pPr>
            <a:r>
              <a:rPr b="1" lang="en" sz="2000">
                <a:solidFill>
                  <a:srgbClr val="434343"/>
                </a:solidFill>
                <a:latin typeface="Proxima Nova"/>
                <a:ea typeface="Proxima Nova"/>
                <a:cs typeface="Proxima Nova"/>
                <a:sym typeface="Proxima Nova"/>
              </a:rPr>
              <a:t>2019</a:t>
            </a:r>
            <a:endParaRPr b="1" sz="2000">
              <a:solidFill>
                <a:srgbClr val="43434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5"/>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68" name="Google Shape;268;p35"/>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sp>
        <p:nvSpPr>
          <p:cNvPr id="269" name="Google Shape;269;p35"/>
          <p:cNvSpPr/>
          <p:nvPr/>
        </p:nvSpPr>
        <p:spPr>
          <a:xfrm rot="10800000">
            <a:off x="2529400" y="1599400"/>
            <a:ext cx="5193900" cy="3442500"/>
          </a:xfrm>
          <a:prstGeom prst="triangle">
            <a:avLst>
              <a:gd fmla="val 50038" name="adj"/>
            </a:avLst>
          </a:prstGeom>
          <a:solidFill>
            <a:srgbClr val="A4C2F4">
              <a:alpha val="55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0" name="Google Shape;270;p35"/>
          <p:cNvCxnSpPr/>
          <p:nvPr/>
        </p:nvCxnSpPr>
        <p:spPr>
          <a:xfrm>
            <a:off x="3426525" y="1390900"/>
            <a:ext cx="3374100" cy="0"/>
          </a:xfrm>
          <a:prstGeom prst="straightConnector1">
            <a:avLst/>
          </a:prstGeom>
          <a:noFill/>
          <a:ln cap="flat" cmpd="sng" w="28575">
            <a:solidFill>
              <a:srgbClr val="A4C2F4"/>
            </a:solidFill>
            <a:prstDash val="solid"/>
            <a:round/>
            <a:headEnd len="med" w="med" type="none"/>
            <a:tailEnd len="med" w="med" type="triangle"/>
          </a:ln>
        </p:spPr>
      </p:cxnSp>
      <p:sp>
        <p:nvSpPr>
          <p:cNvPr id="271" name="Google Shape;271;p35"/>
          <p:cNvSpPr txBox="1"/>
          <p:nvPr/>
        </p:nvSpPr>
        <p:spPr>
          <a:xfrm>
            <a:off x="2559000" y="1357175"/>
            <a:ext cx="9162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Pre-Kinder</a:t>
            </a:r>
            <a:endParaRPr b="1" sz="1100">
              <a:latin typeface="Proxima Nova"/>
              <a:ea typeface="Proxima Nova"/>
              <a:cs typeface="Proxima Nova"/>
              <a:sym typeface="Proxima Nova"/>
            </a:endParaRPr>
          </a:p>
        </p:txBody>
      </p:sp>
      <p:sp>
        <p:nvSpPr>
          <p:cNvPr id="272" name="Google Shape;272;p35"/>
          <p:cNvSpPr txBox="1"/>
          <p:nvPr/>
        </p:nvSpPr>
        <p:spPr>
          <a:xfrm>
            <a:off x="6800750" y="1413843"/>
            <a:ext cx="895500" cy="16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Graduation</a:t>
            </a:r>
            <a:endParaRPr b="1" sz="1100">
              <a:latin typeface="Proxima Nova"/>
              <a:ea typeface="Proxima Nova"/>
              <a:cs typeface="Proxima Nova"/>
              <a:sym typeface="Proxima Nova"/>
            </a:endParaRPr>
          </a:p>
        </p:txBody>
      </p:sp>
      <p:sp>
        <p:nvSpPr>
          <p:cNvPr id="273" name="Google Shape;273;p35"/>
          <p:cNvSpPr txBox="1"/>
          <p:nvPr/>
        </p:nvSpPr>
        <p:spPr>
          <a:xfrm>
            <a:off x="3372125" y="1045475"/>
            <a:ext cx="32454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Collects longitudinal data about students from </a:t>
            </a:r>
            <a:endParaRPr sz="900">
              <a:latin typeface="Proxima Nova"/>
              <a:ea typeface="Proxima Nova"/>
              <a:cs typeface="Proxima Nova"/>
              <a:sym typeface="Proxima Nova"/>
            </a:endParaRPr>
          </a:p>
          <a:p>
            <a:pPr indent="0" lvl="0" marL="0" rtl="0" algn="ctr">
              <a:spcBef>
                <a:spcPts val="0"/>
              </a:spcBef>
              <a:spcAft>
                <a:spcPts val="0"/>
              </a:spcAft>
              <a:buNone/>
            </a:pPr>
            <a:r>
              <a:rPr lang="en" sz="900">
                <a:latin typeface="Proxima Nova"/>
                <a:ea typeface="Proxima Nova"/>
                <a:cs typeface="Proxima Nova"/>
                <a:sym typeface="Proxima Nova"/>
              </a:rPr>
              <a:t>first enrollment to final exit</a:t>
            </a:r>
            <a:endParaRPr sz="900">
              <a:latin typeface="Proxima Nova"/>
              <a:ea typeface="Proxima Nova"/>
              <a:cs typeface="Proxima Nova"/>
              <a:sym typeface="Proxima Nova"/>
            </a:endParaRPr>
          </a:p>
        </p:txBody>
      </p:sp>
      <p:pic>
        <p:nvPicPr>
          <p:cNvPr id="274" name="Google Shape;274;p35"/>
          <p:cNvPicPr preferRelativeResize="0"/>
          <p:nvPr/>
        </p:nvPicPr>
        <p:blipFill>
          <a:blip r:embed="rId3">
            <a:alphaModFix/>
          </a:blip>
          <a:stretch>
            <a:fillRect/>
          </a:stretch>
        </p:blipFill>
        <p:spPr>
          <a:xfrm>
            <a:off x="4607500" y="3757073"/>
            <a:ext cx="1037700" cy="518830"/>
          </a:xfrm>
          <a:prstGeom prst="rect">
            <a:avLst/>
          </a:prstGeom>
          <a:noFill/>
          <a:ln>
            <a:noFill/>
          </a:ln>
        </p:spPr>
      </p:pic>
      <p:pic>
        <p:nvPicPr>
          <p:cNvPr id="275" name="Google Shape;275;p35"/>
          <p:cNvPicPr preferRelativeResize="0"/>
          <p:nvPr/>
        </p:nvPicPr>
        <p:blipFill>
          <a:blip r:embed="rId3">
            <a:alphaModFix/>
          </a:blip>
          <a:stretch>
            <a:fillRect/>
          </a:stretch>
        </p:blipFill>
        <p:spPr>
          <a:xfrm>
            <a:off x="3322198" y="1698710"/>
            <a:ext cx="1037700" cy="518840"/>
          </a:xfrm>
          <a:prstGeom prst="rect">
            <a:avLst/>
          </a:prstGeom>
          <a:noFill/>
          <a:ln>
            <a:noFill/>
          </a:ln>
        </p:spPr>
      </p:pic>
      <p:pic>
        <p:nvPicPr>
          <p:cNvPr id="276" name="Google Shape;276;p35"/>
          <p:cNvPicPr preferRelativeResize="0"/>
          <p:nvPr/>
        </p:nvPicPr>
        <p:blipFill>
          <a:blip r:embed="rId3">
            <a:alphaModFix/>
          </a:blip>
          <a:stretch>
            <a:fillRect/>
          </a:stretch>
        </p:blipFill>
        <p:spPr>
          <a:xfrm>
            <a:off x="5859909" y="1698698"/>
            <a:ext cx="1037690" cy="518825"/>
          </a:xfrm>
          <a:prstGeom prst="rect">
            <a:avLst/>
          </a:prstGeom>
          <a:noFill/>
          <a:ln>
            <a:noFill/>
          </a:ln>
        </p:spPr>
      </p:pic>
      <p:sp>
        <p:nvSpPr>
          <p:cNvPr id="277" name="Google Shape;277;p35"/>
          <p:cNvSpPr txBox="1"/>
          <p:nvPr/>
        </p:nvSpPr>
        <p:spPr>
          <a:xfrm>
            <a:off x="4668250" y="4199700"/>
            <a:ext cx="9162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NPS, K-12</a:t>
            </a:r>
            <a:endParaRPr b="1" sz="1100">
              <a:latin typeface="Proxima Nova"/>
              <a:ea typeface="Proxima Nova"/>
              <a:cs typeface="Proxima Nova"/>
              <a:sym typeface="Proxima Nova"/>
            </a:endParaRPr>
          </a:p>
        </p:txBody>
      </p:sp>
      <p:sp>
        <p:nvSpPr>
          <p:cNvPr id="278" name="Google Shape;278;p35"/>
          <p:cNvSpPr txBox="1"/>
          <p:nvPr/>
        </p:nvSpPr>
        <p:spPr>
          <a:xfrm>
            <a:off x="3407388" y="2137575"/>
            <a:ext cx="9162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Public, K-12</a:t>
            </a:r>
            <a:endParaRPr b="1" sz="1100">
              <a:latin typeface="Proxima Nova"/>
              <a:ea typeface="Proxima Nova"/>
              <a:cs typeface="Proxima Nova"/>
              <a:sym typeface="Proxima Nova"/>
            </a:endParaRPr>
          </a:p>
        </p:txBody>
      </p:sp>
      <p:sp>
        <p:nvSpPr>
          <p:cNvPr id="279" name="Google Shape;279;p35"/>
          <p:cNvSpPr txBox="1"/>
          <p:nvPr/>
        </p:nvSpPr>
        <p:spPr>
          <a:xfrm>
            <a:off x="6026825" y="2137550"/>
            <a:ext cx="1037700" cy="77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Pre-K Special Ed, optional for General Ed.</a:t>
            </a:r>
            <a:endParaRPr b="1" sz="1100">
              <a:latin typeface="Proxima Nova"/>
              <a:ea typeface="Proxima Nova"/>
              <a:cs typeface="Proxima Nova"/>
              <a:sym typeface="Proxima Nova"/>
            </a:endParaRPr>
          </a:p>
        </p:txBody>
      </p:sp>
      <p:cxnSp>
        <p:nvCxnSpPr>
          <p:cNvPr id="280" name="Google Shape;280;p35"/>
          <p:cNvCxnSpPr/>
          <p:nvPr/>
        </p:nvCxnSpPr>
        <p:spPr>
          <a:xfrm flipH="1" rot="10800000">
            <a:off x="5511725" y="2319675"/>
            <a:ext cx="505500" cy="271800"/>
          </a:xfrm>
          <a:prstGeom prst="straightConnector1">
            <a:avLst/>
          </a:prstGeom>
          <a:noFill/>
          <a:ln cap="flat" cmpd="sng" w="19050">
            <a:solidFill>
              <a:srgbClr val="1C4587"/>
            </a:solidFill>
            <a:prstDash val="solid"/>
            <a:round/>
            <a:headEnd len="med" w="med" type="none"/>
            <a:tailEnd len="med" w="med" type="triangle"/>
          </a:ln>
        </p:spPr>
      </p:cxnSp>
      <p:cxnSp>
        <p:nvCxnSpPr>
          <p:cNvPr id="281" name="Google Shape;281;p35"/>
          <p:cNvCxnSpPr>
            <a:endCxn id="278" idx="3"/>
          </p:cNvCxnSpPr>
          <p:nvPr/>
        </p:nvCxnSpPr>
        <p:spPr>
          <a:xfrm rot="10800000">
            <a:off x="4323588" y="2293425"/>
            <a:ext cx="486600" cy="304200"/>
          </a:xfrm>
          <a:prstGeom prst="straightConnector1">
            <a:avLst/>
          </a:prstGeom>
          <a:noFill/>
          <a:ln cap="flat" cmpd="sng" w="19050">
            <a:solidFill>
              <a:srgbClr val="1C4587"/>
            </a:solidFill>
            <a:prstDash val="solid"/>
            <a:round/>
            <a:headEnd len="med" w="med" type="none"/>
            <a:tailEnd len="med" w="med" type="triangle"/>
          </a:ln>
        </p:spPr>
      </p:cxnSp>
      <p:cxnSp>
        <p:nvCxnSpPr>
          <p:cNvPr id="282" name="Google Shape;282;p35"/>
          <p:cNvCxnSpPr/>
          <p:nvPr/>
        </p:nvCxnSpPr>
        <p:spPr>
          <a:xfrm>
            <a:off x="5117338" y="3139375"/>
            <a:ext cx="18000" cy="617700"/>
          </a:xfrm>
          <a:prstGeom prst="straightConnector1">
            <a:avLst/>
          </a:prstGeom>
          <a:noFill/>
          <a:ln cap="flat" cmpd="sng" w="19050">
            <a:solidFill>
              <a:srgbClr val="1C4587"/>
            </a:solidFill>
            <a:prstDash val="solid"/>
            <a:round/>
            <a:headEnd len="med" w="med" type="none"/>
            <a:tailEnd len="med" w="med" type="triangle"/>
          </a:ln>
        </p:spPr>
      </p:cxnSp>
      <p:sp>
        <p:nvSpPr>
          <p:cNvPr id="283" name="Google Shape;283;p35"/>
          <p:cNvSpPr/>
          <p:nvPr/>
        </p:nvSpPr>
        <p:spPr>
          <a:xfrm>
            <a:off x="4688213" y="2470075"/>
            <a:ext cx="916200" cy="897900"/>
          </a:xfrm>
          <a:prstGeom prst="roundRect">
            <a:avLst>
              <a:gd fmla="val 16667" name="adj"/>
            </a:avLst>
          </a:prstGeom>
          <a:solidFill>
            <a:srgbClr val="1C4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Proxima Nova"/>
                <a:ea typeface="Proxima Nova"/>
                <a:cs typeface="Proxima Nova"/>
                <a:sym typeface="Proxima Nova"/>
              </a:rPr>
              <a:t>Statewide Student Identifier (SSID)</a:t>
            </a:r>
            <a:endParaRPr b="1" sz="1100">
              <a:solidFill>
                <a:srgbClr val="FFFFFF"/>
              </a:solidFill>
              <a:latin typeface="Proxima Nova"/>
              <a:ea typeface="Proxima Nova"/>
              <a:cs typeface="Proxima Nova"/>
              <a:sym typeface="Proxima Nova"/>
            </a:endParaRPr>
          </a:p>
        </p:txBody>
      </p:sp>
      <p:pic>
        <p:nvPicPr>
          <p:cNvPr id="284" name="Google Shape;284;p35"/>
          <p:cNvPicPr preferRelativeResize="0"/>
          <p:nvPr/>
        </p:nvPicPr>
        <p:blipFill rotWithShape="1">
          <a:blip r:embed="rId4">
            <a:alphaModFix/>
          </a:blip>
          <a:srcRect b="8523" l="35188" r="33779" t="30115"/>
          <a:stretch/>
        </p:blipFill>
        <p:spPr>
          <a:xfrm>
            <a:off x="7547601" y="3811275"/>
            <a:ext cx="704124" cy="696150"/>
          </a:xfrm>
          <a:prstGeom prst="rect">
            <a:avLst/>
          </a:prstGeom>
          <a:noFill/>
          <a:ln>
            <a:noFill/>
          </a:ln>
        </p:spPr>
      </p:pic>
      <p:pic>
        <p:nvPicPr>
          <p:cNvPr id="285" name="Google Shape;285;p35"/>
          <p:cNvPicPr preferRelativeResize="0"/>
          <p:nvPr/>
        </p:nvPicPr>
        <p:blipFill rotWithShape="1">
          <a:blip r:embed="rId5">
            <a:alphaModFix/>
          </a:blip>
          <a:srcRect b="10750" l="74623" r="0" t="11573"/>
          <a:stretch/>
        </p:blipFill>
        <p:spPr>
          <a:xfrm>
            <a:off x="6554450" y="3632138"/>
            <a:ext cx="652476" cy="998570"/>
          </a:xfrm>
          <a:prstGeom prst="rect">
            <a:avLst/>
          </a:prstGeom>
          <a:noFill/>
          <a:ln>
            <a:noFill/>
          </a:ln>
        </p:spPr>
      </p:pic>
      <p:sp>
        <p:nvSpPr>
          <p:cNvPr id="286" name="Google Shape;286;p35"/>
          <p:cNvSpPr/>
          <p:nvPr/>
        </p:nvSpPr>
        <p:spPr>
          <a:xfrm>
            <a:off x="7547610" y="3807300"/>
            <a:ext cx="704100" cy="704100"/>
          </a:xfrm>
          <a:prstGeom prst="noSmoking">
            <a:avLst>
              <a:gd fmla="val 8309" name="adj"/>
            </a:avLst>
          </a:prstGeom>
          <a:solidFill>
            <a:srgbClr val="E4704C">
              <a:alpha val="61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p:nvPr/>
        </p:nvSpPr>
        <p:spPr>
          <a:xfrm>
            <a:off x="6528635" y="3779375"/>
            <a:ext cx="704100" cy="704100"/>
          </a:xfrm>
          <a:prstGeom prst="noSmoking">
            <a:avLst>
              <a:gd fmla="val 8309" name="adj"/>
            </a:avLst>
          </a:prstGeom>
          <a:solidFill>
            <a:srgbClr val="E4704C">
              <a:alpha val="61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5"/>
          <p:cNvSpPr txBox="1"/>
          <p:nvPr/>
        </p:nvSpPr>
        <p:spPr>
          <a:xfrm>
            <a:off x="7418800" y="4630725"/>
            <a:ext cx="9162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Proxima Nova"/>
                <a:ea typeface="Proxima Nova"/>
                <a:cs typeface="Proxima Nova"/>
                <a:sym typeface="Proxima Nova"/>
              </a:rPr>
              <a:t>Private School</a:t>
            </a:r>
            <a:endParaRPr sz="1100">
              <a:latin typeface="Proxima Nova"/>
              <a:ea typeface="Proxima Nova"/>
              <a:cs typeface="Proxima Nova"/>
              <a:sym typeface="Proxima Nova"/>
            </a:endParaRPr>
          </a:p>
        </p:txBody>
      </p:sp>
      <p:sp>
        <p:nvSpPr>
          <p:cNvPr id="289" name="Google Shape;289;p35"/>
          <p:cNvSpPr txBox="1"/>
          <p:nvPr/>
        </p:nvSpPr>
        <p:spPr>
          <a:xfrm>
            <a:off x="6422588" y="4630713"/>
            <a:ext cx="9162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Proxima Nova"/>
                <a:ea typeface="Proxima Nova"/>
                <a:cs typeface="Proxima Nova"/>
                <a:sym typeface="Proxima Nova"/>
              </a:rPr>
              <a:t>Adult Education</a:t>
            </a:r>
            <a:endParaRPr sz="1100">
              <a:latin typeface="Proxima Nova"/>
              <a:ea typeface="Proxima Nova"/>
              <a:cs typeface="Proxima Nova"/>
              <a:sym typeface="Proxima Nova"/>
            </a:endParaRPr>
          </a:p>
        </p:txBody>
      </p:sp>
      <p:sp>
        <p:nvSpPr>
          <p:cNvPr id="290" name="Google Shape;290;p35"/>
          <p:cNvSpPr txBox="1"/>
          <p:nvPr/>
        </p:nvSpPr>
        <p:spPr>
          <a:xfrm>
            <a:off x="7004575" y="2828950"/>
            <a:ext cx="1336500" cy="77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Private School Special Education students will be included</a:t>
            </a:r>
            <a:endParaRPr b="1" sz="1100">
              <a:latin typeface="Proxima Nova"/>
              <a:ea typeface="Proxima Nova"/>
              <a:cs typeface="Proxima Nova"/>
              <a:sym typeface="Proxima Nova"/>
            </a:endParaRPr>
          </a:p>
        </p:txBody>
      </p:sp>
      <p:grpSp>
        <p:nvGrpSpPr>
          <p:cNvPr id="291" name="Google Shape;291;p35"/>
          <p:cNvGrpSpPr/>
          <p:nvPr/>
        </p:nvGrpSpPr>
        <p:grpSpPr>
          <a:xfrm>
            <a:off x="232175" y="762449"/>
            <a:ext cx="1453200" cy="1406737"/>
            <a:chOff x="641626" y="990774"/>
            <a:chExt cx="1453200" cy="985800"/>
          </a:xfrm>
        </p:grpSpPr>
        <p:sp>
          <p:nvSpPr>
            <p:cNvPr id="292" name="Google Shape;292;p35"/>
            <p:cNvSpPr/>
            <p:nvPr/>
          </p:nvSpPr>
          <p:spPr>
            <a:xfrm>
              <a:off x="641626" y="990774"/>
              <a:ext cx="1453200" cy="9858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93" name="Google Shape;293;p35"/>
            <p:cNvSpPr txBox="1"/>
            <p:nvPr/>
          </p:nvSpPr>
          <p:spPr>
            <a:xfrm>
              <a:off x="641626" y="1201934"/>
              <a:ext cx="1453200" cy="56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Which </a:t>
              </a:r>
              <a:endParaRPr b="1" sz="16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students are included?</a:t>
              </a:r>
              <a:endParaRPr sz="1600">
                <a:solidFill>
                  <a:srgbClr val="FFFFFF"/>
                </a:solidFill>
                <a:latin typeface="Proxima Nova"/>
                <a:ea typeface="Proxima Nova"/>
                <a:cs typeface="Proxima Nova"/>
                <a:sym typeface="Proxima Nova"/>
              </a:endParaRPr>
            </a:p>
          </p:txBody>
        </p:sp>
      </p:grpSp>
      <p:sp>
        <p:nvSpPr>
          <p:cNvPr id="294" name="Google Shape;294;p35"/>
          <p:cNvSpPr/>
          <p:nvPr/>
        </p:nvSpPr>
        <p:spPr>
          <a:xfrm>
            <a:off x="1020900" y="1923900"/>
            <a:ext cx="1198500" cy="1124700"/>
          </a:xfrm>
          <a:prstGeom prst="ellipse">
            <a:avLst/>
          </a:prstGeom>
          <a:noFill/>
          <a:ln cap="flat" cmpd="sng" w="3810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5"/>
          <p:cNvSpPr txBox="1"/>
          <p:nvPr/>
        </p:nvSpPr>
        <p:spPr>
          <a:xfrm>
            <a:off x="1020900" y="2102250"/>
            <a:ext cx="1236000" cy="70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C78D8"/>
                </a:solidFill>
                <a:latin typeface="Proxima Nova"/>
                <a:ea typeface="Proxima Nova"/>
                <a:cs typeface="Proxima Nova"/>
                <a:sym typeface="Proxima Nova"/>
              </a:rPr>
              <a:t>How are </a:t>
            </a:r>
            <a:endParaRPr b="1">
              <a:solidFill>
                <a:srgbClr val="3C78D8"/>
              </a:solidFill>
              <a:latin typeface="Proxima Nova"/>
              <a:ea typeface="Proxima Nova"/>
              <a:cs typeface="Proxima Nova"/>
              <a:sym typeface="Proxima Nova"/>
            </a:endParaRPr>
          </a:p>
          <a:p>
            <a:pPr indent="0" lvl="0" marL="0" rtl="0" algn="ctr">
              <a:spcBef>
                <a:spcPts val="0"/>
              </a:spcBef>
              <a:spcAft>
                <a:spcPts val="0"/>
              </a:spcAft>
              <a:buNone/>
            </a:pPr>
            <a:r>
              <a:rPr b="1" lang="en">
                <a:solidFill>
                  <a:srgbClr val="3C78D8"/>
                </a:solidFill>
                <a:latin typeface="Proxima Nova"/>
                <a:ea typeface="Proxima Nova"/>
                <a:cs typeface="Proxima Nova"/>
                <a:sym typeface="Proxima Nova"/>
              </a:rPr>
              <a:t>students identified?</a:t>
            </a:r>
            <a:endParaRPr b="1">
              <a:solidFill>
                <a:srgbClr val="3C78D8"/>
              </a:solidFill>
              <a:latin typeface="Proxima Nova"/>
              <a:ea typeface="Proxima Nova"/>
              <a:cs typeface="Proxima Nova"/>
              <a:sym typeface="Proxima Nova"/>
            </a:endParaRPr>
          </a:p>
        </p:txBody>
      </p:sp>
      <p:pic>
        <p:nvPicPr>
          <p:cNvPr id="296" name="Google Shape;296;p35"/>
          <p:cNvPicPr preferRelativeResize="0"/>
          <p:nvPr/>
        </p:nvPicPr>
        <p:blipFill>
          <a:blip r:embed="rId6">
            <a:alphaModFix/>
          </a:blip>
          <a:stretch>
            <a:fillRect/>
          </a:stretch>
        </p:blipFill>
        <p:spPr>
          <a:xfrm>
            <a:off x="6910950" y="799700"/>
            <a:ext cx="598199" cy="598199"/>
          </a:xfrm>
          <a:prstGeom prst="rect">
            <a:avLst/>
          </a:prstGeom>
          <a:noFill/>
          <a:ln>
            <a:noFill/>
          </a:ln>
        </p:spPr>
      </p:pic>
      <p:pic>
        <p:nvPicPr>
          <p:cNvPr id="297" name="Google Shape;297;p35"/>
          <p:cNvPicPr preferRelativeResize="0"/>
          <p:nvPr/>
        </p:nvPicPr>
        <p:blipFill>
          <a:blip r:embed="rId7">
            <a:alphaModFix/>
          </a:blip>
          <a:stretch>
            <a:fillRect/>
          </a:stretch>
        </p:blipFill>
        <p:spPr>
          <a:xfrm>
            <a:off x="2718000" y="799700"/>
            <a:ext cx="598200" cy="598200"/>
          </a:xfrm>
          <a:prstGeom prst="rect">
            <a:avLst/>
          </a:prstGeom>
          <a:noFill/>
          <a:ln>
            <a:noFill/>
          </a:ln>
        </p:spPr>
      </p:pic>
      <p:pic>
        <p:nvPicPr>
          <p:cNvPr id="298" name="Google Shape;298;p35"/>
          <p:cNvPicPr preferRelativeResize="0"/>
          <p:nvPr/>
        </p:nvPicPr>
        <p:blipFill>
          <a:blip r:embed="rId8">
            <a:alphaModFix/>
          </a:blip>
          <a:stretch>
            <a:fillRect/>
          </a:stretch>
        </p:blipFill>
        <p:spPr>
          <a:xfrm>
            <a:off x="7454840" y="2384613"/>
            <a:ext cx="435951" cy="435951"/>
          </a:xfrm>
          <a:prstGeom prst="rect">
            <a:avLst/>
          </a:prstGeom>
          <a:noFill/>
          <a:ln>
            <a:noFill/>
          </a:ln>
          <a:effectLst>
            <a:outerShdw blurRad="57150" rotWithShape="0" algn="bl" dir="5400000" dist="19050">
              <a:srgbClr val="000000">
                <a:alpha val="50000"/>
              </a:srgbClr>
            </a:outerShdw>
          </a:effectLst>
        </p:spPr>
      </p:pic>
      <p:sp>
        <p:nvSpPr>
          <p:cNvPr id="299" name="Google Shape;299;p35"/>
          <p:cNvSpPr/>
          <p:nvPr/>
        </p:nvSpPr>
        <p:spPr>
          <a:xfrm>
            <a:off x="7646913" y="839300"/>
            <a:ext cx="505500" cy="519000"/>
          </a:xfrm>
          <a:prstGeom prst="ellipse">
            <a:avLst/>
          </a:prstGeom>
          <a:noFill/>
          <a:ln cap="flat" cmpd="sng" w="28575">
            <a:solidFill>
              <a:srgbClr val="F7BC35"/>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latin typeface="Impact"/>
                <a:ea typeface="Impact"/>
                <a:cs typeface="Impact"/>
                <a:sym typeface="Impact"/>
              </a:rPr>
              <a:t>Post-</a:t>
            </a:r>
            <a:endParaRPr sz="1100">
              <a:latin typeface="Impact"/>
              <a:ea typeface="Impact"/>
              <a:cs typeface="Impact"/>
              <a:sym typeface="Impact"/>
            </a:endParaRPr>
          </a:p>
          <a:p>
            <a:pPr indent="0" lvl="0" marL="0" rtl="0" algn="ctr">
              <a:spcBef>
                <a:spcPts val="0"/>
              </a:spcBef>
              <a:spcAft>
                <a:spcPts val="0"/>
              </a:spcAft>
              <a:buNone/>
            </a:pPr>
            <a:r>
              <a:rPr lang="en" sz="1100">
                <a:latin typeface="Impact"/>
                <a:ea typeface="Impact"/>
                <a:cs typeface="Impact"/>
                <a:sym typeface="Impact"/>
              </a:rPr>
              <a:t>Grad</a:t>
            </a:r>
            <a:endParaRPr sz="1100">
              <a:latin typeface="Impact"/>
              <a:ea typeface="Impact"/>
              <a:cs typeface="Impact"/>
              <a:sym typeface="Impact"/>
            </a:endParaRPr>
          </a:p>
        </p:txBody>
      </p:sp>
      <p:pic>
        <p:nvPicPr>
          <p:cNvPr id="300" name="Google Shape;300;p35"/>
          <p:cNvPicPr preferRelativeResize="0"/>
          <p:nvPr/>
        </p:nvPicPr>
        <p:blipFill>
          <a:blip r:embed="rId8">
            <a:alphaModFix/>
          </a:blip>
          <a:stretch>
            <a:fillRect/>
          </a:stretch>
        </p:blipFill>
        <p:spPr>
          <a:xfrm>
            <a:off x="8108871" y="799696"/>
            <a:ext cx="304500" cy="304500"/>
          </a:xfrm>
          <a:prstGeom prst="rect">
            <a:avLst/>
          </a:prstGeom>
          <a:noFill/>
          <a:ln>
            <a:noFill/>
          </a:ln>
          <a:effectLst>
            <a:outerShdw blurRad="57150" rotWithShape="0" algn="bl" dir="5400000" dist="19050">
              <a:srgbClr val="000000">
                <a:alpha val="50000"/>
              </a:srgbClr>
            </a:outerShdw>
          </a:effectLst>
        </p:spPr>
      </p:pic>
      <p:grpSp>
        <p:nvGrpSpPr>
          <p:cNvPr id="301" name="Google Shape;301;p35"/>
          <p:cNvGrpSpPr/>
          <p:nvPr/>
        </p:nvGrpSpPr>
        <p:grpSpPr>
          <a:xfrm>
            <a:off x="8337487" y="770335"/>
            <a:ext cx="413522" cy="326752"/>
            <a:chOff x="6666936" y="2937596"/>
            <a:chExt cx="806400" cy="648703"/>
          </a:xfrm>
        </p:grpSpPr>
        <p:pic>
          <p:nvPicPr>
            <p:cNvPr id="302" name="Google Shape;302;p35"/>
            <p:cNvPicPr preferRelativeResize="0"/>
            <p:nvPr/>
          </p:nvPicPr>
          <p:blipFill>
            <a:blip r:embed="rId9">
              <a:alphaModFix/>
            </a:blip>
            <a:stretch>
              <a:fillRect/>
            </a:stretch>
          </p:blipFill>
          <p:spPr>
            <a:xfrm>
              <a:off x="6803375" y="2988100"/>
              <a:ext cx="598199" cy="598199"/>
            </a:xfrm>
            <a:prstGeom prst="rect">
              <a:avLst/>
            </a:prstGeom>
            <a:noFill/>
            <a:ln>
              <a:noFill/>
            </a:ln>
            <a:effectLst>
              <a:outerShdw blurRad="57150" rotWithShape="0" algn="bl" dir="5400000" dist="19050">
                <a:srgbClr val="000000">
                  <a:alpha val="50000"/>
                </a:srgbClr>
              </a:outerShdw>
            </a:effectLst>
          </p:spPr>
        </p:pic>
        <p:sp>
          <p:nvSpPr>
            <p:cNvPr id="303" name="Google Shape;303;p35"/>
            <p:cNvSpPr txBox="1"/>
            <p:nvPr/>
          </p:nvSpPr>
          <p:spPr>
            <a:xfrm rot="-838636">
              <a:off x="6681375" y="3028324"/>
              <a:ext cx="777521" cy="215445"/>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Impact"/>
                  <a:ea typeface="Impact"/>
                  <a:cs typeface="Impact"/>
                  <a:sym typeface="Impact"/>
                </a:rPr>
                <a:t>CTE</a:t>
              </a:r>
              <a:endParaRPr sz="800">
                <a:latin typeface="Impact"/>
                <a:ea typeface="Impact"/>
                <a:cs typeface="Impact"/>
                <a:sym typeface="Impac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36"/>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09" name="Google Shape;309;p36"/>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sp>
        <p:nvSpPr>
          <p:cNvPr id="310" name="Google Shape;310;p36"/>
          <p:cNvSpPr/>
          <p:nvPr/>
        </p:nvSpPr>
        <p:spPr>
          <a:xfrm>
            <a:off x="4080875" y="1725013"/>
            <a:ext cx="1026900" cy="1054500"/>
          </a:xfrm>
          <a:prstGeom prst="ellipse">
            <a:avLst/>
          </a:prstGeom>
          <a:solidFill>
            <a:srgbClr val="A4C2F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6"/>
          <p:cNvSpPr txBox="1"/>
          <p:nvPr/>
        </p:nvSpPr>
        <p:spPr>
          <a:xfrm>
            <a:off x="3095825" y="825738"/>
            <a:ext cx="29970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Proxima Nova"/>
                <a:ea typeface="Proxima Nova"/>
                <a:cs typeface="Proxima Nova"/>
                <a:sym typeface="Proxima Nova"/>
              </a:rPr>
              <a:t>LOCAL DATA SOURCES</a:t>
            </a:r>
            <a:endParaRPr b="1" sz="2000">
              <a:latin typeface="Proxima Nova"/>
              <a:ea typeface="Proxima Nova"/>
              <a:cs typeface="Proxima Nova"/>
              <a:sym typeface="Proxima Nova"/>
            </a:endParaRPr>
          </a:p>
        </p:txBody>
      </p:sp>
      <p:sp>
        <p:nvSpPr>
          <p:cNvPr id="312" name="Google Shape;312;p36"/>
          <p:cNvSpPr/>
          <p:nvPr/>
        </p:nvSpPr>
        <p:spPr>
          <a:xfrm>
            <a:off x="3539125" y="1137452"/>
            <a:ext cx="2091000" cy="522600"/>
          </a:xfrm>
          <a:prstGeom prst="roundRect">
            <a:avLst>
              <a:gd fmla="val 16667" name="adj"/>
            </a:avLst>
          </a:prstGeom>
          <a:solidFill>
            <a:srgbClr val="1C4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Proxima Nova"/>
                <a:ea typeface="Proxima Nova"/>
                <a:cs typeface="Proxima Nova"/>
                <a:sym typeface="Proxima Nova"/>
              </a:rPr>
              <a:t>Student Information System (SIS)</a:t>
            </a:r>
            <a:endParaRPr b="1" sz="1100">
              <a:solidFill>
                <a:srgbClr val="FFFFFF"/>
              </a:solidFill>
              <a:latin typeface="Proxima Nova"/>
              <a:ea typeface="Proxima Nova"/>
              <a:cs typeface="Proxima Nova"/>
              <a:sym typeface="Proxima Nova"/>
            </a:endParaRPr>
          </a:p>
        </p:txBody>
      </p:sp>
      <p:pic>
        <p:nvPicPr>
          <p:cNvPr id="313" name="Google Shape;313;p36"/>
          <p:cNvPicPr preferRelativeResize="0"/>
          <p:nvPr/>
        </p:nvPicPr>
        <p:blipFill>
          <a:blip r:embed="rId3">
            <a:alphaModFix/>
          </a:blip>
          <a:stretch>
            <a:fillRect/>
          </a:stretch>
        </p:blipFill>
        <p:spPr>
          <a:xfrm>
            <a:off x="4296950" y="1886773"/>
            <a:ext cx="550116" cy="639824"/>
          </a:xfrm>
          <a:prstGeom prst="rect">
            <a:avLst/>
          </a:prstGeom>
          <a:noFill/>
          <a:ln>
            <a:noFill/>
          </a:ln>
          <a:effectLst>
            <a:outerShdw blurRad="57150" rotWithShape="0" algn="bl" dir="5400000" dist="19050">
              <a:srgbClr val="000000">
                <a:alpha val="50000"/>
              </a:srgbClr>
            </a:outerShdw>
          </a:effectLst>
        </p:spPr>
      </p:pic>
      <p:sp>
        <p:nvSpPr>
          <p:cNvPr id="314" name="Google Shape;314;p36"/>
          <p:cNvSpPr txBox="1"/>
          <p:nvPr/>
        </p:nvSpPr>
        <p:spPr>
          <a:xfrm>
            <a:off x="1708350" y="2244200"/>
            <a:ext cx="9543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Registration</a:t>
            </a:r>
            <a:endParaRPr b="1" sz="1100">
              <a:latin typeface="Proxima Nova"/>
              <a:ea typeface="Proxima Nova"/>
              <a:cs typeface="Proxima Nova"/>
              <a:sym typeface="Proxima Nova"/>
            </a:endParaRPr>
          </a:p>
        </p:txBody>
      </p:sp>
      <p:sp>
        <p:nvSpPr>
          <p:cNvPr id="315" name="Google Shape;315;p36"/>
          <p:cNvSpPr txBox="1"/>
          <p:nvPr/>
        </p:nvSpPr>
        <p:spPr>
          <a:xfrm>
            <a:off x="1158225" y="3136988"/>
            <a:ext cx="14499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Nutrition Services</a:t>
            </a:r>
            <a:endParaRPr b="1" sz="1100">
              <a:latin typeface="Proxima Nova"/>
              <a:ea typeface="Proxima Nova"/>
              <a:cs typeface="Proxima Nova"/>
              <a:sym typeface="Proxima Nova"/>
            </a:endParaRPr>
          </a:p>
        </p:txBody>
      </p:sp>
      <p:sp>
        <p:nvSpPr>
          <p:cNvPr id="316" name="Google Shape;316;p36"/>
          <p:cNvSpPr txBox="1"/>
          <p:nvPr/>
        </p:nvSpPr>
        <p:spPr>
          <a:xfrm>
            <a:off x="2201000" y="3960638"/>
            <a:ext cx="14154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Special Ed. System</a:t>
            </a:r>
            <a:endParaRPr b="1" sz="1100">
              <a:latin typeface="Proxima Nova"/>
              <a:ea typeface="Proxima Nova"/>
              <a:cs typeface="Proxima Nova"/>
              <a:sym typeface="Proxima Nova"/>
            </a:endParaRPr>
          </a:p>
          <a:p>
            <a:pPr indent="0" lvl="0" marL="0" rtl="0" algn="ctr">
              <a:spcBef>
                <a:spcPts val="0"/>
              </a:spcBef>
              <a:spcAft>
                <a:spcPts val="0"/>
              </a:spcAft>
              <a:buNone/>
            </a:pPr>
            <a:r>
              <a:rPr b="1" lang="en" sz="1100">
                <a:latin typeface="Proxima Nova"/>
                <a:ea typeface="Proxima Nova"/>
                <a:cs typeface="Proxima Nova"/>
                <a:sym typeface="Proxima Nova"/>
              </a:rPr>
              <a:t>(SEIS)</a:t>
            </a:r>
            <a:endParaRPr b="1" sz="1100">
              <a:latin typeface="Proxima Nova"/>
              <a:ea typeface="Proxima Nova"/>
              <a:cs typeface="Proxima Nova"/>
              <a:sym typeface="Proxima Nova"/>
            </a:endParaRPr>
          </a:p>
        </p:txBody>
      </p:sp>
      <p:sp>
        <p:nvSpPr>
          <p:cNvPr id="317" name="Google Shape;317;p36"/>
          <p:cNvSpPr txBox="1"/>
          <p:nvPr/>
        </p:nvSpPr>
        <p:spPr>
          <a:xfrm>
            <a:off x="3869363" y="3954925"/>
            <a:ext cx="14499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Human Resources</a:t>
            </a:r>
            <a:endParaRPr b="1" sz="1100">
              <a:latin typeface="Proxima Nova"/>
              <a:ea typeface="Proxima Nova"/>
              <a:cs typeface="Proxima Nova"/>
              <a:sym typeface="Proxima Nova"/>
            </a:endParaRPr>
          </a:p>
          <a:p>
            <a:pPr indent="0" lvl="0" marL="0" rtl="0" algn="ctr">
              <a:spcBef>
                <a:spcPts val="0"/>
              </a:spcBef>
              <a:spcAft>
                <a:spcPts val="0"/>
              </a:spcAft>
              <a:buNone/>
            </a:pPr>
            <a:r>
              <a:rPr b="1" lang="en" sz="1100">
                <a:latin typeface="Proxima Nova"/>
                <a:ea typeface="Proxima Nova"/>
                <a:cs typeface="Proxima Nova"/>
                <a:sym typeface="Proxima Nova"/>
              </a:rPr>
              <a:t>(Digital Schools)</a:t>
            </a:r>
            <a:endParaRPr b="1" sz="1100">
              <a:latin typeface="Proxima Nova"/>
              <a:ea typeface="Proxima Nova"/>
              <a:cs typeface="Proxima Nova"/>
              <a:sym typeface="Proxima Nova"/>
            </a:endParaRPr>
          </a:p>
        </p:txBody>
      </p:sp>
      <p:sp>
        <p:nvSpPr>
          <p:cNvPr id="318" name="Google Shape;318;p36"/>
          <p:cNvSpPr txBox="1"/>
          <p:nvPr/>
        </p:nvSpPr>
        <p:spPr>
          <a:xfrm>
            <a:off x="5864725" y="3979800"/>
            <a:ext cx="9543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Attendance</a:t>
            </a:r>
            <a:endParaRPr b="1" sz="1100">
              <a:latin typeface="Proxima Nova"/>
              <a:ea typeface="Proxima Nova"/>
              <a:cs typeface="Proxima Nova"/>
              <a:sym typeface="Proxima Nova"/>
            </a:endParaRPr>
          </a:p>
        </p:txBody>
      </p:sp>
      <p:sp>
        <p:nvSpPr>
          <p:cNvPr id="319" name="Google Shape;319;p36"/>
          <p:cNvSpPr txBox="1"/>
          <p:nvPr/>
        </p:nvSpPr>
        <p:spPr>
          <a:xfrm>
            <a:off x="6914200" y="3137000"/>
            <a:ext cx="10269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Course </a:t>
            </a:r>
            <a:endParaRPr b="1" sz="1100">
              <a:latin typeface="Proxima Nova"/>
              <a:ea typeface="Proxima Nova"/>
              <a:cs typeface="Proxima Nova"/>
              <a:sym typeface="Proxima Nova"/>
            </a:endParaRPr>
          </a:p>
          <a:p>
            <a:pPr indent="0" lvl="0" marL="0" rtl="0" algn="ctr">
              <a:spcBef>
                <a:spcPts val="0"/>
              </a:spcBef>
              <a:spcAft>
                <a:spcPts val="0"/>
              </a:spcAft>
              <a:buNone/>
            </a:pPr>
            <a:r>
              <a:rPr b="1" lang="en" sz="1100">
                <a:latin typeface="Proxima Nova"/>
                <a:ea typeface="Proxima Nova"/>
                <a:cs typeface="Proxima Nova"/>
                <a:sym typeface="Proxima Nova"/>
              </a:rPr>
              <a:t>Information</a:t>
            </a:r>
            <a:endParaRPr b="1" sz="1100">
              <a:latin typeface="Proxima Nova"/>
              <a:ea typeface="Proxima Nova"/>
              <a:cs typeface="Proxima Nova"/>
              <a:sym typeface="Proxima Nova"/>
            </a:endParaRPr>
          </a:p>
        </p:txBody>
      </p:sp>
      <p:sp>
        <p:nvSpPr>
          <p:cNvPr id="320" name="Google Shape;320;p36"/>
          <p:cNvSpPr txBox="1"/>
          <p:nvPr/>
        </p:nvSpPr>
        <p:spPr>
          <a:xfrm>
            <a:off x="6267875" y="2147778"/>
            <a:ext cx="1588200" cy="71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Teachers, Administrators, Programs </a:t>
            </a:r>
            <a:endParaRPr b="1" sz="1100">
              <a:latin typeface="Proxima Nova"/>
              <a:ea typeface="Proxima Nova"/>
              <a:cs typeface="Proxima Nova"/>
              <a:sym typeface="Proxima Nova"/>
            </a:endParaRPr>
          </a:p>
          <a:p>
            <a:pPr indent="0" lvl="0" marL="0" rtl="0" algn="ctr">
              <a:spcBef>
                <a:spcPts val="0"/>
              </a:spcBef>
              <a:spcAft>
                <a:spcPts val="0"/>
              </a:spcAft>
              <a:buNone/>
            </a:pPr>
            <a:r>
              <a:rPr b="1" lang="en" sz="1100">
                <a:latin typeface="Proxima Nova"/>
                <a:ea typeface="Proxima Nova"/>
                <a:cs typeface="Proxima Nova"/>
                <a:sym typeface="Proxima Nova"/>
              </a:rPr>
              <a:t>&amp; Discipline </a:t>
            </a:r>
            <a:endParaRPr b="1" sz="1100">
              <a:latin typeface="Proxima Nova"/>
              <a:ea typeface="Proxima Nova"/>
              <a:cs typeface="Proxima Nova"/>
              <a:sym typeface="Proxima Nova"/>
            </a:endParaRPr>
          </a:p>
        </p:txBody>
      </p:sp>
      <p:pic>
        <p:nvPicPr>
          <p:cNvPr id="321" name="Google Shape;321;p36"/>
          <p:cNvPicPr preferRelativeResize="0"/>
          <p:nvPr/>
        </p:nvPicPr>
        <p:blipFill>
          <a:blip r:embed="rId4">
            <a:alphaModFix/>
          </a:blip>
          <a:stretch>
            <a:fillRect/>
          </a:stretch>
        </p:blipFill>
        <p:spPr>
          <a:xfrm>
            <a:off x="4250837" y="4329413"/>
            <a:ext cx="642325" cy="642325"/>
          </a:xfrm>
          <a:prstGeom prst="rect">
            <a:avLst/>
          </a:prstGeom>
          <a:noFill/>
          <a:ln>
            <a:noFill/>
          </a:ln>
          <a:effectLst>
            <a:outerShdw blurRad="57150" rotWithShape="0" algn="bl" dir="5400000" dist="19050">
              <a:srgbClr val="000000">
                <a:alpha val="50000"/>
              </a:srgbClr>
            </a:outerShdw>
          </a:effectLst>
        </p:spPr>
      </p:pic>
      <p:cxnSp>
        <p:nvCxnSpPr>
          <p:cNvPr id="322" name="Google Shape;322;p36"/>
          <p:cNvCxnSpPr/>
          <p:nvPr/>
        </p:nvCxnSpPr>
        <p:spPr>
          <a:xfrm flipH="1" rot="10800000">
            <a:off x="2508800" y="2484025"/>
            <a:ext cx="1605000" cy="796200"/>
          </a:xfrm>
          <a:prstGeom prst="straightConnector1">
            <a:avLst/>
          </a:prstGeom>
          <a:noFill/>
          <a:ln cap="flat" cmpd="sng" w="19050">
            <a:solidFill>
              <a:srgbClr val="38595F"/>
            </a:solidFill>
            <a:prstDash val="solid"/>
            <a:round/>
            <a:headEnd len="med" w="med" type="triangle"/>
            <a:tailEnd len="med" w="med" type="triangle"/>
          </a:ln>
        </p:spPr>
      </p:cxnSp>
      <p:cxnSp>
        <p:nvCxnSpPr>
          <p:cNvPr id="323" name="Google Shape;323;p36"/>
          <p:cNvCxnSpPr/>
          <p:nvPr/>
        </p:nvCxnSpPr>
        <p:spPr>
          <a:xfrm>
            <a:off x="5078550" y="2446288"/>
            <a:ext cx="2004900" cy="808800"/>
          </a:xfrm>
          <a:prstGeom prst="straightConnector1">
            <a:avLst/>
          </a:prstGeom>
          <a:noFill/>
          <a:ln cap="flat" cmpd="sng" w="19050">
            <a:solidFill>
              <a:srgbClr val="38595F"/>
            </a:solidFill>
            <a:prstDash val="solid"/>
            <a:round/>
            <a:headEnd len="med" w="med" type="triangle"/>
            <a:tailEnd len="med" w="med" type="triangle"/>
          </a:ln>
        </p:spPr>
      </p:cxnSp>
      <p:cxnSp>
        <p:nvCxnSpPr>
          <p:cNvPr id="324" name="Google Shape;324;p36"/>
          <p:cNvCxnSpPr>
            <a:stCxn id="310" idx="4"/>
          </p:cNvCxnSpPr>
          <p:nvPr/>
        </p:nvCxnSpPr>
        <p:spPr>
          <a:xfrm>
            <a:off x="4594325" y="2779513"/>
            <a:ext cx="18600" cy="1031400"/>
          </a:xfrm>
          <a:prstGeom prst="straightConnector1">
            <a:avLst/>
          </a:prstGeom>
          <a:noFill/>
          <a:ln cap="flat" cmpd="sng" w="19050">
            <a:solidFill>
              <a:srgbClr val="38595F"/>
            </a:solidFill>
            <a:prstDash val="solid"/>
            <a:round/>
            <a:headEnd len="med" w="med" type="triangle"/>
            <a:tailEnd len="med" w="med" type="triangle"/>
          </a:ln>
        </p:spPr>
      </p:cxnSp>
      <p:cxnSp>
        <p:nvCxnSpPr>
          <p:cNvPr id="325" name="Google Shape;325;p36"/>
          <p:cNvCxnSpPr>
            <a:stCxn id="310" idx="5"/>
            <a:endCxn id="318" idx="0"/>
          </p:cNvCxnSpPr>
          <p:nvPr/>
        </p:nvCxnSpPr>
        <p:spPr>
          <a:xfrm>
            <a:off x="4957389" y="2625085"/>
            <a:ext cx="1384500" cy="1354800"/>
          </a:xfrm>
          <a:prstGeom prst="straightConnector1">
            <a:avLst/>
          </a:prstGeom>
          <a:noFill/>
          <a:ln cap="flat" cmpd="sng" w="19050">
            <a:solidFill>
              <a:srgbClr val="38595F"/>
            </a:solidFill>
            <a:prstDash val="solid"/>
            <a:round/>
            <a:headEnd len="med" w="med" type="triangle"/>
            <a:tailEnd len="med" w="med" type="triangle"/>
          </a:ln>
        </p:spPr>
      </p:cxnSp>
      <p:cxnSp>
        <p:nvCxnSpPr>
          <p:cNvPr id="326" name="Google Shape;326;p36"/>
          <p:cNvCxnSpPr>
            <a:endCxn id="310" idx="3"/>
          </p:cNvCxnSpPr>
          <p:nvPr/>
        </p:nvCxnSpPr>
        <p:spPr>
          <a:xfrm flipH="1" rot="10800000">
            <a:off x="3014161" y="2625085"/>
            <a:ext cx="1217100" cy="1211100"/>
          </a:xfrm>
          <a:prstGeom prst="straightConnector1">
            <a:avLst/>
          </a:prstGeom>
          <a:noFill/>
          <a:ln cap="flat" cmpd="sng" w="19050">
            <a:solidFill>
              <a:srgbClr val="38595F"/>
            </a:solidFill>
            <a:prstDash val="solid"/>
            <a:round/>
            <a:headEnd len="med" w="med" type="triangle"/>
            <a:tailEnd len="med" w="med" type="triangle"/>
          </a:ln>
        </p:spPr>
      </p:cxnSp>
      <p:cxnSp>
        <p:nvCxnSpPr>
          <p:cNvPr id="327" name="Google Shape;327;p36"/>
          <p:cNvCxnSpPr>
            <a:stCxn id="314" idx="3"/>
            <a:endCxn id="310" idx="2"/>
          </p:cNvCxnSpPr>
          <p:nvPr/>
        </p:nvCxnSpPr>
        <p:spPr>
          <a:xfrm flipH="1" rot="10800000">
            <a:off x="2662650" y="2252150"/>
            <a:ext cx="1418100" cy="147900"/>
          </a:xfrm>
          <a:prstGeom prst="straightConnector1">
            <a:avLst/>
          </a:prstGeom>
          <a:noFill/>
          <a:ln cap="flat" cmpd="sng" w="19050">
            <a:solidFill>
              <a:srgbClr val="38595F"/>
            </a:solidFill>
            <a:prstDash val="solid"/>
            <a:round/>
            <a:headEnd len="med" w="med" type="triangle"/>
            <a:tailEnd len="med" w="med" type="triangle"/>
          </a:ln>
        </p:spPr>
      </p:cxnSp>
      <p:cxnSp>
        <p:nvCxnSpPr>
          <p:cNvPr id="328" name="Google Shape;328;p36"/>
          <p:cNvCxnSpPr>
            <a:stCxn id="310" idx="6"/>
          </p:cNvCxnSpPr>
          <p:nvPr/>
        </p:nvCxnSpPr>
        <p:spPr>
          <a:xfrm>
            <a:off x="5107775" y="2252263"/>
            <a:ext cx="1565100" cy="17100"/>
          </a:xfrm>
          <a:prstGeom prst="straightConnector1">
            <a:avLst/>
          </a:prstGeom>
          <a:noFill/>
          <a:ln cap="flat" cmpd="sng" w="19050">
            <a:solidFill>
              <a:srgbClr val="38595F"/>
            </a:solidFill>
            <a:prstDash val="solid"/>
            <a:round/>
            <a:headEnd len="med" w="med" type="triangle"/>
            <a:tailEnd len="med" w="med" type="triangle"/>
          </a:ln>
        </p:spPr>
      </p:cxnSp>
      <p:sp>
        <p:nvSpPr>
          <p:cNvPr id="329" name="Google Shape;329;p36"/>
          <p:cNvSpPr/>
          <p:nvPr/>
        </p:nvSpPr>
        <p:spPr>
          <a:xfrm flipH="1">
            <a:off x="5630125" y="1175550"/>
            <a:ext cx="2944800" cy="446400"/>
          </a:xfrm>
          <a:prstGeom prst="homePlate">
            <a:avLst>
              <a:gd fmla="val 50000" name="adj"/>
            </a:avLst>
          </a:prstGeom>
          <a:solidFill>
            <a:srgbClr val="D9D9D9">
              <a:alpha val="534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666666"/>
                </a:solidFill>
                <a:latin typeface="Proxima Nova"/>
                <a:ea typeface="Proxima Nova"/>
                <a:cs typeface="Proxima Nova"/>
                <a:sym typeface="Proxima Nova"/>
              </a:rPr>
              <a:t>NVUSD, Calistoga, Howell Mountain, St. Helena use </a:t>
            </a:r>
            <a:r>
              <a:rPr b="1" lang="en" sz="800">
                <a:solidFill>
                  <a:srgbClr val="666666"/>
                </a:solidFill>
                <a:latin typeface="Proxima Nova"/>
                <a:ea typeface="Proxima Nova"/>
                <a:cs typeface="Proxima Nova"/>
                <a:sym typeface="Proxima Nova"/>
              </a:rPr>
              <a:t>Aeries</a:t>
            </a:r>
            <a:endParaRPr b="1" sz="800">
              <a:solidFill>
                <a:srgbClr val="666666"/>
              </a:solidFill>
              <a:latin typeface="Proxima Nova"/>
              <a:ea typeface="Proxima Nova"/>
              <a:cs typeface="Proxima Nova"/>
              <a:sym typeface="Proxima Nova"/>
            </a:endParaRPr>
          </a:p>
          <a:p>
            <a:pPr indent="0" lvl="0" marL="0" rtl="0" algn="ctr">
              <a:spcBef>
                <a:spcPts val="0"/>
              </a:spcBef>
              <a:spcAft>
                <a:spcPts val="0"/>
              </a:spcAft>
              <a:buNone/>
            </a:pPr>
            <a:r>
              <a:rPr lang="en" sz="800">
                <a:solidFill>
                  <a:srgbClr val="666666"/>
                </a:solidFill>
                <a:latin typeface="Proxima Nova"/>
                <a:ea typeface="Proxima Nova"/>
                <a:cs typeface="Proxima Nova"/>
                <a:sym typeface="Proxima Nova"/>
              </a:rPr>
              <a:t>NCOE uses </a:t>
            </a:r>
            <a:r>
              <a:rPr b="1" lang="en" sz="800">
                <a:solidFill>
                  <a:srgbClr val="666666"/>
                </a:solidFill>
                <a:latin typeface="Proxima Nova"/>
                <a:ea typeface="Proxima Nova"/>
                <a:cs typeface="Proxima Nova"/>
                <a:sym typeface="Proxima Nova"/>
              </a:rPr>
              <a:t>PowerSchool</a:t>
            </a:r>
            <a:endParaRPr b="1" sz="800">
              <a:solidFill>
                <a:srgbClr val="666666"/>
              </a:solidFill>
              <a:latin typeface="Proxima Nova"/>
              <a:ea typeface="Proxima Nova"/>
              <a:cs typeface="Proxima Nova"/>
              <a:sym typeface="Proxima Nova"/>
            </a:endParaRPr>
          </a:p>
          <a:p>
            <a:pPr indent="0" lvl="0" marL="0" rtl="0" algn="ctr">
              <a:spcBef>
                <a:spcPts val="0"/>
              </a:spcBef>
              <a:spcAft>
                <a:spcPts val="0"/>
              </a:spcAft>
              <a:buNone/>
            </a:pPr>
            <a:r>
              <a:rPr lang="en" sz="800">
                <a:solidFill>
                  <a:srgbClr val="666666"/>
                </a:solidFill>
                <a:latin typeface="Proxima Nova"/>
                <a:ea typeface="Proxima Nova"/>
                <a:cs typeface="Proxima Nova"/>
                <a:sym typeface="Proxima Nova"/>
              </a:rPr>
              <a:t>Pope Valley uses </a:t>
            </a:r>
            <a:r>
              <a:rPr b="1" lang="en" sz="800">
                <a:solidFill>
                  <a:srgbClr val="666666"/>
                </a:solidFill>
                <a:latin typeface="Proxima Nova"/>
                <a:ea typeface="Proxima Nova"/>
                <a:cs typeface="Proxima Nova"/>
                <a:sym typeface="Proxima Nova"/>
              </a:rPr>
              <a:t>Schoolwise</a:t>
            </a:r>
            <a:endParaRPr b="1" sz="800">
              <a:solidFill>
                <a:srgbClr val="666666"/>
              </a:solidFill>
              <a:latin typeface="Proxima Nova"/>
              <a:ea typeface="Proxima Nova"/>
              <a:cs typeface="Proxima Nova"/>
              <a:sym typeface="Proxima Nova"/>
            </a:endParaRPr>
          </a:p>
        </p:txBody>
      </p:sp>
      <p:pic>
        <p:nvPicPr>
          <p:cNvPr id="330" name="Google Shape;330;p36"/>
          <p:cNvPicPr preferRelativeResize="0"/>
          <p:nvPr/>
        </p:nvPicPr>
        <p:blipFill>
          <a:blip r:embed="rId5">
            <a:alphaModFix/>
          </a:blip>
          <a:stretch>
            <a:fillRect/>
          </a:stretch>
        </p:blipFill>
        <p:spPr>
          <a:xfrm>
            <a:off x="5982800" y="4291500"/>
            <a:ext cx="718150" cy="718150"/>
          </a:xfrm>
          <a:prstGeom prst="rect">
            <a:avLst/>
          </a:prstGeom>
          <a:noFill/>
          <a:ln>
            <a:noFill/>
          </a:ln>
          <a:effectLst>
            <a:outerShdw blurRad="57150" rotWithShape="0" algn="bl" dir="5400000" dist="19050">
              <a:srgbClr val="000000">
                <a:alpha val="50000"/>
              </a:srgbClr>
            </a:outerShdw>
          </a:effectLst>
        </p:spPr>
      </p:pic>
      <p:pic>
        <p:nvPicPr>
          <p:cNvPr id="331" name="Google Shape;331;p36"/>
          <p:cNvPicPr preferRelativeResize="0"/>
          <p:nvPr/>
        </p:nvPicPr>
        <p:blipFill>
          <a:blip r:embed="rId6">
            <a:alphaModFix/>
          </a:blip>
          <a:stretch>
            <a:fillRect/>
          </a:stretch>
        </p:blipFill>
        <p:spPr>
          <a:xfrm>
            <a:off x="7941100" y="3082650"/>
            <a:ext cx="642332" cy="615150"/>
          </a:xfrm>
          <a:prstGeom prst="rect">
            <a:avLst/>
          </a:prstGeom>
          <a:noFill/>
          <a:ln>
            <a:noFill/>
          </a:ln>
          <a:effectLst>
            <a:outerShdw blurRad="57150" rotWithShape="0" algn="bl" dir="5400000" dist="19050">
              <a:srgbClr val="000000">
                <a:alpha val="50000"/>
              </a:srgbClr>
            </a:outerShdw>
          </a:effectLst>
        </p:spPr>
      </p:pic>
      <p:pic>
        <p:nvPicPr>
          <p:cNvPr id="332" name="Google Shape;332;p36"/>
          <p:cNvPicPr preferRelativeResize="0"/>
          <p:nvPr/>
        </p:nvPicPr>
        <p:blipFill>
          <a:blip r:embed="rId7">
            <a:alphaModFix/>
          </a:blip>
          <a:stretch>
            <a:fillRect/>
          </a:stretch>
        </p:blipFill>
        <p:spPr>
          <a:xfrm>
            <a:off x="7688775" y="2199300"/>
            <a:ext cx="642326" cy="641178"/>
          </a:xfrm>
          <a:prstGeom prst="rect">
            <a:avLst/>
          </a:prstGeom>
          <a:noFill/>
          <a:ln>
            <a:noFill/>
          </a:ln>
          <a:effectLst>
            <a:outerShdw blurRad="57150" rotWithShape="0" algn="bl" dir="5400000" dist="19050">
              <a:srgbClr val="000000">
                <a:alpha val="50000"/>
              </a:srgbClr>
            </a:outerShdw>
          </a:effectLst>
        </p:spPr>
      </p:pic>
      <p:pic>
        <p:nvPicPr>
          <p:cNvPr id="333" name="Google Shape;333;p36"/>
          <p:cNvPicPr preferRelativeResize="0"/>
          <p:nvPr/>
        </p:nvPicPr>
        <p:blipFill>
          <a:blip r:embed="rId8">
            <a:alphaModFix/>
          </a:blip>
          <a:stretch>
            <a:fillRect/>
          </a:stretch>
        </p:blipFill>
        <p:spPr>
          <a:xfrm>
            <a:off x="631525" y="2970408"/>
            <a:ext cx="594300" cy="600241"/>
          </a:xfrm>
          <a:prstGeom prst="rect">
            <a:avLst/>
          </a:prstGeom>
          <a:noFill/>
          <a:ln>
            <a:noFill/>
          </a:ln>
          <a:effectLst>
            <a:outerShdw blurRad="57150" rotWithShape="0" algn="bl" dir="5400000" dist="19050">
              <a:srgbClr val="000000">
                <a:alpha val="50000"/>
              </a:srgbClr>
            </a:outerShdw>
          </a:effectLst>
        </p:spPr>
      </p:pic>
      <p:pic>
        <p:nvPicPr>
          <p:cNvPr id="334" name="Google Shape;334;p36"/>
          <p:cNvPicPr preferRelativeResize="0"/>
          <p:nvPr/>
        </p:nvPicPr>
        <p:blipFill>
          <a:blip r:embed="rId9">
            <a:alphaModFix/>
          </a:blip>
          <a:stretch>
            <a:fillRect/>
          </a:stretch>
        </p:blipFill>
        <p:spPr>
          <a:xfrm>
            <a:off x="2587538" y="4329413"/>
            <a:ext cx="642324" cy="642324"/>
          </a:xfrm>
          <a:prstGeom prst="rect">
            <a:avLst/>
          </a:prstGeom>
          <a:noFill/>
          <a:ln>
            <a:noFill/>
          </a:ln>
          <a:effectLst>
            <a:outerShdw blurRad="57150" rotWithShape="0" algn="bl" dir="5400000" dist="19050">
              <a:srgbClr val="000000">
                <a:alpha val="50000"/>
              </a:srgbClr>
            </a:outerShdw>
          </a:effectLst>
        </p:spPr>
      </p:pic>
      <p:pic>
        <p:nvPicPr>
          <p:cNvPr id="335" name="Google Shape;335;p36"/>
          <p:cNvPicPr preferRelativeResize="0"/>
          <p:nvPr/>
        </p:nvPicPr>
        <p:blipFill>
          <a:blip r:embed="rId10">
            <a:alphaModFix/>
          </a:blip>
          <a:stretch>
            <a:fillRect/>
          </a:stretch>
        </p:blipFill>
        <p:spPr>
          <a:xfrm>
            <a:off x="1114051" y="2103600"/>
            <a:ext cx="594300" cy="594300"/>
          </a:xfrm>
          <a:prstGeom prst="rect">
            <a:avLst/>
          </a:prstGeom>
          <a:noFill/>
          <a:ln>
            <a:noFill/>
          </a:ln>
          <a:effectLst>
            <a:outerShdw blurRad="57150" rotWithShape="0" algn="bl" dir="5400000" dist="19050">
              <a:srgbClr val="000000">
                <a:alpha val="50000"/>
              </a:srgbClr>
            </a:outerShdw>
          </a:effectLst>
        </p:spPr>
      </p:pic>
      <p:sp>
        <p:nvSpPr>
          <p:cNvPr id="336" name="Google Shape;336;p36"/>
          <p:cNvSpPr/>
          <p:nvPr/>
        </p:nvSpPr>
        <p:spPr>
          <a:xfrm>
            <a:off x="232175" y="933375"/>
            <a:ext cx="1816500" cy="774000"/>
          </a:xfrm>
          <a:prstGeom prst="roundRect">
            <a:avLst>
              <a:gd fmla="val 16667" name="adj"/>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6"/>
          <p:cNvSpPr txBox="1"/>
          <p:nvPr/>
        </p:nvSpPr>
        <p:spPr>
          <a:xfrm>
            <a:off x="267925" y="1038525"/>
            <a:ext cx="1724400" cy="56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Proxima Nova"/>
                <a:ea typeface="Proxima Nova"/>
                <a:cs typeface="Proxima Nova"/>
                <a:sym typeface="Proxima Nova"/>
              </a:rPr>
              <a:t>Where does the data come from?</a:t>
            </a:r>
            <a:endParaRPr>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pic>
        <p:nvPicPr>
          <p:cNvPr id="342" name="Google Shape;342;p37"/>
          <p:cNvPicPr preferRelativeResize="0"/>
          <p:nvPr/>
        </p:nvPicPr>
        <p:blipFill>
          <a:blip r:embed="rId3">
            <a:alphaModFix/>
          </a:blip>
          <a:stretch>
            <a:fillRect/>
          </a:stretch>
        </p:blipFill>
        <p:spPr>
          <a:xfrm>
            <a:off x="7333974" y="2379350"/>
            <a:ext cx="1263791" cy="1273800"/>
          </a:xfrm>
          <a:prstGeom prst="rect">
            <a:avLst/>
          </a:prstGeom>
          <a:noFill/>
          <a:ln>
            <a:noFill/>
          </a:ln>
          <a:effectLst>
            <a:outerShdw blurRad="57150" rotWithShape="0" algn="bl" dir="5400000" dist="19050">
              <a:srgbClr val="000000">
                <a:alpha val="50000"/>
              </a:srgbClr>
            </a:outerShdw>
          </a:effectLst>
        </p:spPr>
      </p:pic>
      <p:sp>
        <p:nvSpPr>
          <p:cNvPr id="343" name="Google Shape;343;p37"/>
          <p:cNvSpPr/>
          <p:nvPr/>
        </p:nvSpPr>
        <p:spPr>
          <a:xfrm>
            <a:off x="5742975" y="4023587"/>
            <a:ext cx="769200" cy="769200"/>
          </a:xfrm>
          <a:prstGeom prst="ellipse">
            <a:avLst/>
          </a:prstGeom>
          <a:solidFill>
            <a:srgbClr val="249AE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7"/>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45" name="Google Shape;345;p37"/>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sp>
        <p:nvSpPr>
          <p:cNvPr id="346" name="Google Shape;346;p37"/>
          <p:cNvSpPr/>
          <p:nvPr/>
        </p:nvSpPr>
        <p:spPr>
          <a:xfrm>
            <a:off x="3947375" y="1264125"/>
            <a:ext cx="1903500" cy="10467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latin typeface="Proxima Nova"/>
                <a:ea typeface="Proxima Nova"/>
                <a:cs typeface="Proxima Nova"/>
                <a:sym typeface="Proxima Nova"/>
              </a:rPr>
              <a:t>CALPADS</a:t>
            </a:r>
            <a:endParaRPr b="1" sz="2800">
              <a:latin typeface="Proxima Nova"/>
              <a:ea typeface="Proxima Nova"/>
              <a:cs typeface="Proxima Nova"/>
              <a:sym typeface="Proxima Nova"/>
            </a:endParaRPr>
          </a:p>
        </p:txBody>
      </p:sp>
      <p:sp>
        <p:nvSpPr>
          <p:cNvPr id="347" name="Google Shape;347;p37"/>
          <p:cNvSpPr txBox="1"/>
          <p:nvPr/>
        </p:nvSpPr>
        <p:spPr>
          <a:xfrm>
            <a:off x="788150" y="2085638"/>
            <a:ext cx="1449900" cy="71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Local Student </a:t>
            </a:r>
            <a:br>
              <a:rPr b="1" lang="en" sz="1100">
                <a:latin typeface="Proxima Nova"/>
                <a:ea typeface="Proxima Nova"/>
                <a:cs typeface="Proxima Nova"/>
                <a:sym typeface="Proxima Nova"/>
              </a:rPr>
            </a:br>
            <a:r>
              <a:rPr b="1" lang="en" sz="1100">
                <a:latin typeface="Proxima Nova"/>
                <a:ea typeface="Proxima Nova"/>
                <a:cs typeface="Proxima Nova"/>
                <a:sym typeface="Proxima Nova"/>
              </a:rPr>
              <a:t>Information System </a:t>
            </a:r>
            <a:endParaRPr b="1" sz="1100">
              <a:latin typeface="Proxima Nova"/>
              <a:ea typeface="Proxima Nova"/>
              <a:cs typeface="Proxima Nova"/>
              <a:sym typeface="Proxima Nova"/>
            </a:endParaRPr>
          </a:p>
          <a:p>
            <a:pPr indent="0" lvl="0" marL="0" rtl="0" algn="ctr">
              <a:spcBef>
                <a:spcPts val="0"/>
              </a:spcBef>
              <a:spcAft>
                <a:spcPts val="0"/>
              </a:spcAft>
              <a:buNone/>
            </a:pPr>
            <a:r>
              <a:rPr b="1" lang="en" sz="1100">
                <a:latin typeface="Proxima Nova"/>
                <a:ea typeface="Proxima Nova"/>
                <a:cs typeface="Proxima Nova"/>
                <a:sym typeface="Proxima Nova"/>
              </a:rPr>
              <a:t>(SIS)</a:t>
            </a:r>
            <a:endParaRPr b="1" sz="1100">
              <a:latin typeface="Proxima Nova"/>
              <a:ea typeface="Proxima Nova"/>
              <a:cs typeface="Proxima Nova"/>
              <a:sym typeface="Proxima Nova"/>
            </a:endParaRPr>
          </a:p>
        </p:txBody>
      </p:sp>
      <p:sp>
        <p:nvSpPr>
          <p:cNvPr id="348" name="Google Shape;348;p37"/>
          <p:cNvSpPr txBox="1"/>
          <p:nvPr/>
        </p:nvSpPr>
        <p:spPr>
          <a:xfrm>
            <a:off x="3231975" y="3635738"/>
            <a:ext cx="14154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Special Ed. System</a:t>
            </a:r>
            <a:endParaRPr b="1" sz="1100">
              <a:latin typeface="Proxima Nova"/>
              <a:ea typeface="Proxima Nova"/>
              <a:cs typeface="Proxima Nova"/>
              <a:sym typeface="Proxima Nova"/>
            </a:endParaRPr>
          </a:p>
        </p:txBody>
      </p:sp>
      <p:sp>
        <p:nvSpPr>
          <p:cNvPr id="349" name="Google Shape;349;p37"/>
          <p:cNvSpPr txBox="1"/>
          <p:nvPr/>
        </p:nvSpPr>
        <p:spPr>
          <a:xfrm>
            <a:off x="5402613" y="3635750"/>
            <a:ext cx="1449900" cy="31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Student Testing</a:t>
            </a:r>
            <a:endParaRPr b="1" sz="1100">
              <a:latin typeface="Proxima Nova"/>
              <a:ea typeface="Proxima Nova"/>
              <a:cs typeface="Proxima Nova"/>
              <a:sym typeface="Proxima Nova"/>
            </a:endParaRPr>
          </a:p>
          <a:p>
            <a:pPr indent="0" lvl="0" marL="0" rtl="0" algn="ctr">
              <a:spcBef>
                <a:spcPts val="0"/>
              </a:spcBef>
              <a:spcAft>
                <a:spcPts val="0"/>
              </a:spcAft>
              <a:buNone/>
            </a:pPr>
            <a:r>
              <a:rPr b="1" lang="en" sz="1100">
                <a:latin typeface="Proxima Nova"/>
                <a:ea typeface="Proxima Nova"/>
                <a:cs typeface="Proxima Nova"/>
                <a:sym typeface="Proxima Nova"/>
              </a:rPr>
              <a:t>(CAASPP, ELPAC)</a:t>
            </a:r>
            <a:endParaRPr b="1" sz="1100">
              <a:latin typeface="Proxima Nova"/>
              <a:ea typeface="Proxima Nova"/>
              <a:cs typeface="Proxima Nova"/>
              <a:sym typeface="Proxima Nova"/>
            </a:endParaRPr>
          </a:p>
        </p:txBody>
      </p:sp>
      <p:sp>
        <p:nvSpPr>
          <p:cNvPr id="350" name="Google Shape;350;p37"/>
          <p:cNvSpPr txBox="1"/>
          <p:nvPr/>
        </p:nvSpPr>
        <p:spPr>
          <a:xfrm>
            <a:off x="7207625" y="2000850"/>
            <a:ext cx="1516500" cy="39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CA Department of Social Services</a:t>
            </a:r>
            <a:endParaRPr b="1" sz="1100">
              <a:latin typeface="Proxima Nova"/>
              <a:ea typeface="Proxima Nova"/>
              <a:cs typeface="Proxima Nova"/>
              <a:sym typeface="Proxima Nova"/>
            </a:endParaRPr>
          </a:p>
        </p:txBody>
      </p:sp>
      <p:cxnSp>
        <p:nvCxnSpPr>
          <p:cNvPr id="351" name="Google Shape;351;p37"/>
          <p:cNvCxnSpPr>
            <a:endCxn id="349" idx="0"/>
          </p:cNvCxnSpPr>
          <p:nvPr/>
        </p:nvCxnSpPr>
        <p:spPr>
          <a:xfrm>
            <a:off x="5402763" y="2361950"/>
            <a:ext cx="724800" cy="1273800"/>
          </a:xfrm>
          <a:prstGeom prst="straightConnector1">
            <a:avLst/>
          </a:prstGeom>
          <a:noFill/>
          <a:ln cap="flat" cmpd="sng" w="19050">
            <a:solidFill>
              <a:srgbClr val="1C4587"/>
            </a:solidFill>
            <a:prstDash val="solid"/>
            <a:round/>
            <a:headEnd len="med" w="med" type="none"/>
            <a:tailEnd len="med" w="med" type="triangle"/>
          </a:ln>
        </p:spPr>
      </p:cxnSp>
      <p:cxnSp>
        <p:nvCxnSpPr>
          <p:cNvPr id="352" name="Google Shape;352;p37"/>
          <p:cNvCxnSpPr>
            <a:stCxn id="346" idx="3"/>
            <a:endCxn id="350" idx="1"/>
          </p:cNvCxnSpPr>
          <p:nvPr/>
        </p:nvCxnSpPr>
        <p:spPr>
          <a:xfrm>
            <a:off x="5850875" y="1787475"/>
            <a:ext cx="1356900" cy="410700"/>
          </a:xfrm>
          <a:prstGeom prst="straightConnector1">
            <a:avLst/>
          </a:prstGeom>
          <a:noFill/>
          <a:ln cap="flat" cmpd="sng" w="19050">
            <a:solidFill>
              <a:srgbClr val="1C4587"/>
            </a:solidFill>
            <a:prstDash val="solid"/>
            <a:round/>
            <a:headEnd len="med" w="med" type="triangle"/>
            <a:tailEnd len="med" w="med" type="triangle"/>
          </a:ln>
        </p:spPr>
      </p:cxnSp>
      <p:cxnSp>
        <p:nvCxnSpPr>
          <p:cNvPr id="353" name="Google Shape;353;p37"/>
          <p:cNvCxnSpPr>
            <a:stCxn id="348" idx="0"/>
          </p:cNvCxnSpPr>
          <p:nvPr/>
        </p:nvCxnSpPr>
        <p:spPr>
          <a:xfrm flipH="1" rot="10800000">
            <a:off x="3939675" y="2362238"/>
            <a:ext cx="518100" cy="1273500"/>
          </a:xfrm>
          <a:prstGeom prst="straightConnector1">
            <a:avLst/>
          </a:prstGeom>
          <a:noFill/>
          <a:ln cap="flat" cmpd="sng" w="19050">
            <a:solidFill>
              <a:srgbClr val="1C4587"/>
            </a:solidFill>
            <a:prstDash val="solid"/>
            <a:round/>
            <a:headEnd len="med" w="med" type="none"/>
            <a:tailEnd len="med" w="med" type="triangle"/>
          </a:ln>
        </p:spPr>
      </p:cxnSp>
      <p:cxnSp>
        <p:nvCxnSpPr>
          <p:cNvPr id="354" name="Google Shape;354;p37"/>
          <p:cNvCxnSpPr>
            <a:stCxn id="347" idx="3"/>
          </p:cNvCxnSpPr>
          <p:nvPr/>
        </p:nvCxnSpPr>
        <p:spPr>
          <a:xfrm flipH="1" rot="10800000">
            <a:off x="2238050" y="1690538"/>
            <a:ext cx="1709400" cy="751500"/>
          </a:xfrm>
          <a:prstGeom prst="straightConnector1">
            <a:avLst/>
          </a:prstGeom>
          <a:noFill/>
          <a:ln cap="flat" cmpd="sng" w="19050">
            <a:solidFill>
              <a:srgbClr val="1C4587"/>
            </a:solidFill>
            <a:prstDash val="solid"/>
            <a:round/>
            <a:headEnd len="med" w="med" type="triangle"/>
            <a:tailEnd len="med" w="med" type="triangle"/>
          </a:ln>
        </p:spPr>
      </p:cxnSp>
      <p:sp>
        <p:nvSpPr>
          <p:cNvPr id="355" name="Google Shape;355;p37"/>
          <p:cNvSpPr txBox="1"/>
          <p:nvPr/>
        </p:nvSpPr>
        <p:spPr>
          <a:xfrm>
            <a:off x="7638713" y="2722525"/>
            <a:ext cx="654300" cy="39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E4704C"/>
                </a:solidFill>
                <a:latin typeface="Righteous"/>
                <a:ea typeface="Righteous"/>
                <a:cs typeface="Righteous"/>
                <a:sym typeface="Righteous"/>
              </a:rPr>
              <a:t>CalFresh</a:t>
            </a:r>
            <a:endParaRPr sz="800">
              <a:solidFill>
                <a:srgbClr val="E4704C"/>
              </a:solidFill>
              <a:latin typeface="Righteous"/>
              <a:ea typeface="Righteous"/>
              <a:cs typeface="Righteous"/>
              <a:sym typeface="Righteous"/>
            </a:endParaRPr>
          </a:p>
          <a:p>
            <a:pPr indent="0" lvl="0" marL="0" rtl="0" algn="ctr">
              <a:spcBef>
                <a:spcPts val="0"/>
              </a:spcBef>
              <a:spcAft>
                <a:spcPts val="0"/>
              </a:spcAft>
              <a:buNone/>
            </a:pPr>
            <a:r>
              <a:rPr lang="en" sz="800">
                <a:solidFill>
                  <a:srgbClr val="E4704C"/>
                </a:solidFill>
                <a:latin typeface="Righteous"/>
                <a:ea typeface="Righteous"/>
                <a:cs typeface="Righteous"/>
                <a:sym typeface="Righteous"/>
              </a:rPr>
              <a:t>CalWorks</a:t>
            </a:r>
            <a:endParaRPr sz="800">
              <a:solidFill>
                <a:srgbClr val="E4704C"/>
              </a:solidFill>
              <a:latin typeface="Righteous"/>
              <a:ea typeface="Righteous"/>
              <a:cs typeface="Righteous"/>
              <a:sym typeface="Righteous"/>
            </a:endParaRPr>
          </a:p>
          <a:p>
            <a:pPr indent="0" lvl="0" marL="0" rtl="0" algn="ctr">
              <a:spcBef>
                <a:spcPts val="0"/>
              </a:spcBef>
              <a:spcAft>
                <a:spcPts val="0"/>
              </a:spcAft>
              <a:buNone/>
            </a:pPr>
            <a:r>
              <a:rPr lang="en" sz="800">
                <a:solidFill>
                  <a:srgbClr val="E4704C"/>
                </a:solidFill>
                <a:latin typeface="Righteous"/>
                <a:ea typeface="Righteous"/>
                <a:cs typeface="Righteous"/>
                <a:sym typeface="Righteous"/>
              </a:rPr>
              <a:t>CWS/CMS</a:t>
            </a:r>
            <a:endParaRPr sz="800">
              <a:solidFill>
                <a:srgbClr val="E4704C"/>
              </a:solidFill>
              <a:latin typeface="Righteous"/>
              <a:ea typeface="Righteous"/>
              <a:cs typeface="Righteous"/>
              <a:sym typeface="Righteous"/>
            </a:endParaRPr>
          </a:p>
        </p:txBody>
      </p:sp>
      <p:sp>
        <p:nvSpPr>
          <p:cNvPr id="356" name="Google Shape;356;p37"/>
          <p:cNvSpPr txBox="1"/>
          <p:nvPr/>
        </p:nvSpPr>
        <p:spPr>
          <a:xfrm>
            <a:off x="1837650" y="4051763"/>
            <a:ext cx="1717500" cy="71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000">
                <a:latin typeface="Proxima Nova"/>
                <a:ea typeface="Proxima Nova"/>
                <a:cs typeface="Proxima Nova"/>
                <a:sym typeface="Proxima Nova"/>
              </a:rPr>
              <a:t>Special Ed data will be submitted to CALPADS from SEIS via API</a:t>
            </a:r>
            <a:endParaRPr i="1" sz="1000">
              <a:latin typeface="Proxima Nova"/>
              <a:ea typeface="Proxima Nova"/>
              <a:cs typeface="Proxima Nova"/>
              <a:sym typeface="Proxima Nova"/>
            </a:endParaRPr>
          </a:p>
        </p:txBody>
      </p:sp>
      <p:pic>
        <p:nvPicPr>
          <p:cNvPr id="357" name="Google Shape;357;p37"/>
          <p:cNvPicPr preferRelativeResize="0"/>
          <p:nvPr/>
        </p:nvPicPr>
        <p:blipFill>
          <a:blip r:embed="rId4">
            <a:alphaModFix/>
          </a:blip>
          <a:stretch>
            <a:fillRect/>
          </a:stretch>
        </p:blipFill>
        <p:spPr>
          <a:xfrm>
            <a:off x="5876099" y="4156725"/>
            <a:ext cx="502950" cy="502924"/>
          </a:xfrm>
          <a:prstGeom prst="rect">
            <a:avLst/>
          </a:prstGeom>
          <a:noFill/>
          <a:ln>
            <a:noFill/>
          </a:ln>
          <a:effectLst>
            <a:outerShdw blurRad="57150" rotWithShape="0" algn="bl" dir="5400000" dist="19050">
              <a:srgbClr val="000000">
                <a:alpha val="50000"/>
              </a:srgbClr>
            </a:outerShdw>
          </a:effectLst>
        </p:spPr>
      </p:pic>
      <p:sp>
        <p:nvSpPr>
          <p:cNvPr id="358" name="Google Shape;358;p37"/>
          <p:cNvSpPr/>
          <p:nvPr/>
        </p:nvSpPr>
        <p:spPr>
          <a:xfrm>
            <a:off x="881150" y="2722527"/>
            <a:ext cx="1263900" cy="1273500"/>
          </a:xfrm>
          <a:prstGeom prst="ellipse">
            <a:avLst/>
          </a:prstGeom>
          <a:solidFill>
            <a:srgbClr val="A4C2F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9" name="Google Shape;359;p37"/>
          <p:cNvPicPr preferRelativeResize="0"/>
          <p:nvPr/>
        </p:nvPicPr>
        <p:blipFill>
          <a:blip r:embed="rId5">
            <a:alphaModFix/>
          </a:blip>
          <a:stretch>
            <a:fillRect/>
          </a:stretch>
        </p:blipFill>
        <p:spPr>
          <a:xfrm>
            <a:off x="1147072" y="2917883"/>
            <a:ext cx="677025" cy="772704"/>
          </a:xfrm>
          <a:prstGeom prst="rect">
            <a:avLst/>
          </a:prstGeom>
          <a:noFill/>
          <a:ln>
            <a:noFill/>
          </a:ln>
          <a:effectLst>
            <a:outerShdw blurRad="57150" rotWithShape="0" algn="bl" dir="5400000" dist="19050">
              <a:srgbClr val="000000">
                <a:alpha val="50000"/>
              </a:srgbClr>
            </a:outerShdw>
          </a:effectLst>
        </p:spPr>
      </p:pic>
      <p:grpSp>
        <p:nvGrpSpPr>
          <p:cNvPr id="360" name="Google Shape;360;p37"/>
          <p:cNvGrpSpPr/>
          <p:nvPr/>
        </p:nvGrpSpPr>
        <p:grpSpPr>
          <a:xfrm>
            <a:off x="238401" y="762483"/>
            <a:ext cx="1356853" cy="1284793"/>
            <a:chOff x="641626" y="990774"/>
            <a:chExt cx="1453200" cy="985800"/>
          </a:xfrm>
        </p:grpSpPr>
        <p:sp>
          <p:nvSpPr>
            <p:cNvPr id="361" name="Google Shape;361;p37"/>
            <p:cNvSpPr/>
            <p:nvPr/>
          </p:nvSpPr>
          <p:spPr>
            <a:xfrm>
              <a:off x="641626" y="990774"/>
              <a:ext cx="1453200" cy="985800"/>
            </a:xfrm>
            <a:prstGeom prst="ellipse">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362" name="Google Shape;362;p37"/>
            <p:cNvSpPr txBox="1"/>
            <p:nvPr/>
          </p:nvSpPr>
          <p:spPr>
            <a:xfrm>
              <a:off x="689768" y="1201819"/>
              <a:ext cx="1356900" cy="56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Where does the data come from?</a:t>
              </a:r>
              <a:endParaRPr sz="1600">
                <a:solidFill>
                  <a:srgbClr val="FFFFFF"/>
                </a:solidFill>
                <a:latin typeface="Proxima Nova"/>
                <a:ea typeface="Proxima Nova"/>
                <a:cs typeface="Proxima Nova"/>
                <a:sym typeface="Proxima Nova"/>
              </a:endParaRPr>
            </a:p>
          </p:txBody>
        </p:sp>
      </p:grpSp>
      <p:pic>
        <p:nvPicPr>
          <p:cNvPr id="363" name="Google Shape;363;p37"/>
          <p:cNvPicPr preferRelativeResize="0"/>
          <p:nvPr/>
        </p:nvPicPr>
        <p:blipFill>
          <a:blip r:embed="rId6">
            <a:alphaModFix/>
          </a:blip>
          <a:stretch>
            <a:fillRect/>
          </a:stretch>
        </p:blipFill>
        <p:spPr>
          <a:xfrm>
            <a:off x="3539950" y="4008462"/>
            <a:ext cx="799461" cy="799461"/>
          </a:xfrm>
          <a:prstGeom prst="rect">
            <a:avLst/>
          </a:prstGeom>
          <a:noFill/>
          <a:ln>
            <a:noFill/>
          </a:ln>
          <a:effectLst>
            <a:outerShdw blurRad="57150" rotWithShape="0" algn="bl" dir="5400000" dist="19050">
              <a:srgbClr val="000000">
                <a:alpha val="50000"/>
              </a:srgbClr>
            </a:outerShdw>
          </a:effectLst>
        </p:spPr>
      </p:pic>
      <p:sp>
        <p:nvSpPr>
          <p:cNvPr id="364" name="Google Shape;364;p37"/>
          <p:cNvSpPr txBox="1"/>
          <p:nvPr/>
        </p:nvSpPr>
        <p:spPr>
          <a:xfrm rot="-1427782">
            <a:off x="2200970" y="1638200"/>
            <a:ext cx="1449859" cy="435342"/>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A2BA64"/>
                </a:solidFill>
                <a:latin typeface="Proxima Nova"/>
                <a:ea typeface="Proxima Nova"/>
                <a:cs typeface="Proxima Nova"/>
                <a:sym typeface="Proxima Nova"/>
              </a:rPr>
              <a:t>User-generated reporting</a:t>
            </a:r>
            <a:endParaRPr b="1" sz="1100">
              <a:solidFill>
                <a:srgbClr val="A2BA64"/>
              </a:solidFill>
              <a:latin typeface="Proxima Nova"/>
              <a:ea typeface="Proxima Nova"/>
              <a:cs typeface="Proxima Nova"/>
              <a:sym typeface="Proxima Nova"/>
            </a:endParaRPr>
          </a:p>
        </p:txBody>
      </p:sp>
      <p:sp>
        <p:nvSpPr>
          <p:cNvPr id="365" name="Google Shape;365;p37"/>
          <p:cNvSpPr txBox="1"/>
          <p:nvPr/>
        </p:nvSpPr>
        <p:spPr>
          <a:xfrm rot="-711">
            <a:off x="2812276" y="2774020"/>
            <a:ext cx="1449900" cy="43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A2BA64"/>
                </a:solidFill>
                <a:latin typeface="Proxima Nova"/>
                <a:ea typeface="Proxima Nova"/>
                <a:cs typeface="Proxima Nova"/>
                <a:sym typeface="Proxima Nova"/>
              </a:rPr>
              <a:t>User-generated reporting via API</a:t>
            </a:r>
            <a:endParaRPr b="1" sz="1100">
              <a:solidFill>
                <a:srgbClr val="A2BA64"/>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38"/>
          <p:cNvSpPr txBox="1"/>
          <p:nvPr/>
        </p:nvSpPr>
        <p:spPr>
          <a:xfrm>
            <a:off x="6944375" y="844275"/>
            <a:ext cx="480000" cy="297300"/>
          </a:xfrm>
          <a:prstGeom prst="rect">
            <a:avLst/>
          </a:prstGeom>
          <a:solidFill>
            <a:srgbClr val="75BAC5">
              <a:alpha val="54210"/>
            </a:srgbClr>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900">
                <a:solidFill>
                  <a:srgbClr val="FFFFFF"/>
                </a:solidFill>
                <a:latin typeface="Proxima Nova"/>
                <a:ea typeface="Proxima Nova"/>
                <a:cs typeface="Proxima Nova"/>
                <a:sym typeface="Proxima Nova"/>
              </a:rPr>
              <a:t>Full </a:t>
            </a:r>
            <a:endParaRPr sz="900">
              <a:solidFill>
                <a:srgbClr val="FFFFFF"/>
              </a:solidFill>
              <a:latin typeface="Proxima Nova"/>
              <a:ea typeface="Proxima Nova"/>
              <a:cs typeface="Proxima Nova"/>
              <a:sym typeface="Proxima Nova"/>
            </a:endParaRPr>
          </a:p>
          <a:p>
            <a:pPr indent="0" lvl="0" marL="0" rtl="0" algn="r">
              <a:spcBef>
                <a:spcPts val="0"/>
              </a:spcBef>
              <a:spcAft>
                <a:spcPts val="0"/>
              </a:spcAft>
              <a:buNone/>
            </a:pPr>
            <a:r>
              <a:rPr lang="en" sz="900">
                <a:solidFill>
                  <a:srgbClr val="FFFFFF"/>
                </a:solidFill>
                <a:latin typeface="Proxima Nova"/>
                <a:ea typeface="Proxima Nova"/>
                <a:cs typeface="Proxima Nova"/>
                <a:sym typeface="Proxima Nova"/>
              </a:rPr>
              <a:t>Year</a:t>
            </a:r>
            <a:endParaRPr sz="900">
              <a:solidFill>
                <a:srgbClr val="FFFFFF"/>
              </a:solidFill>
              <a:latin typeface="Proxima Nova"/>
              <a:ea typeface="Proxima Nova"/>
              <a:cs typeface="Proxima Nova"/>
              <a:sym typeface="Proxima Nova"/>
            </a:endParaRPr>
          </a:p>
        </p:txBody>
      </p:sp>
      <p:sp>
        <p:nvSpPr>
          <p:cNvPr id="371" name="Google Shape;371;p38"/>
          <p:cNvSpPr txBox="1"/>
          <p:nvPr/>
        </p:nvSpPr>
        <p:spPr>
          <a:xfrm>
            <a:off x="3603200" y="829875"/>
            <a:ext cx="587100" cy="297300"/>
          </a:xfrm>
          <a:prstGeom prst="rect">
            <a:avLst/>
          </a:prstGeom>
          <a:solidFill>
            <a:srgbClr val="E4704C">
              <a:alpha val="58819"/>
            </a:srgbClr>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900">
                <a:solidFill>
                  <a:srgbClr val="FFFFFF"/>
                </a:solidFill>
                <a:latin typeface="Proxima Nova"/>
                <a:ea typeface="Proxima Nova"/>
                <a:cs typeface="Proxima Nova"/>
                <a:sym typeface="Proxima Nova"/>
              </a:rPr>
              <a:t>Census Day</a:t>
            </a:r>
            <a:endParaRPr sz="900">
              <a:solidFill>
                <a:srgbClr val="FFFFFF"/>
              </a:solidFill>
              <a:latin typeface="Proxima Nova"/>
              <a:ea typeface="Proxima Nova"/>
              <a:cs typeface="Proxima Nova"/>
              <a:sym typeface="Proxima Nova"/>
            </a:endParaRPr>
          </a:p>
        </p:txBody>
      </p:sp>
      <p:sp>
        <p:nvSpPr>
          <p:cNvPr id="372" name="Google Shape;372;p38"/>
          <p:cNvSpPr/>
          <p:nvPr/>
        </p:nvSpPr>
        <p:spPr>
          <a:xfrm>
            <a:off x="2851800" y="3756425"/>
            <a:ext cx="4572600" cy="363600"/>
          </a:xfrm>
          <a:prstGeom prst="roundRect">
            <a:avLst>
              <a:gd fmla="val 16667" name="adj"/>
            </a:avLst>
          </a:prstGeom>
          <a:solidFill>
            <a:srgbClr val="F7BC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Courses</a:t>
            </a:r>
            <a:endParaRPr/>
          </a:p>
        </p:txBody>
      </p:sp>
      <p:sp>
        <p:nvSpPr>
          <p:cNvPr id="373" name="Google Shape;373;p38"/>
          <p:cNvSpPr/>
          <p:nvPr/>
        </p:nvSpPr>
        <p:spPr>
          <a:xfrm>
            <a:off x="2851800" y="3156363"/>
            <a:ext cx="4572600" cy="363600"/>
          </a:xfrm>
          <a:prstGeom prst="roundRect">
            <a:avLst>
              <a:gd fmla="val 16667" name="adj"/>
            </a:avLst>
          </a:prstGeom>
          <a:solidFill>
            <a:srgbClr val="F7BC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English Language </a:t>
            </a:r>
            <a:endParaRPr b="1" sz="9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Acquisition Status</a:t>
            </a:r>
            <a:endParaRPr/>
          </a:p>
        </p:txBody>
      </p:sp>
      <p:sp>
        <p:nvSpPr>
          <p:cNvPr id="374" name="Google Shape;374;p38"/>
          <p:cNvSpPr/>
          <p:nvPr/>
        </p:nvSpPr>
        <p:spPr>
          <a:xfrm>
            <a:off x="2829075" y="2585138"/>
            <a:ext cx="4572600" cy="363600"/>
          </a:xfrm>
          <a:prstGeom prst="roundRect">
            <a:avLst>
              <a:gd fmla="val 16667" name="adj"/>
            </a:avLst>
          </a:prstGeom>
          <a:solidFill>
            <a:srgbClr val="F7BC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Program Eligibility </a:t>
            </a:r>
            <a:endParaRPr b="1" sz="9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&amp; Participation</a:t>
            </a:r>
            <a:endParaRPr/>
          </a:p>
        </p:txBody>
      </p:sp>
      <p:sp>
        <p:nvSpPr>
          <p:cNvPr id="375" name="Google Shape;375;p38"/>
          <p:cNvSpPr/>
          <p:nvPr/>
        </p:nvSpPr>
        <p:spPr>
          <a:xfrm>
            <a:off x="2851800" y="1970300"/>
            <a:ext cx="4572600" cy="363600"/>
          </a:xfrm>
          <a:prstGeom prst="roundRect">
            <a:avLst>
              <a:gd fmla="val 16667" name="adj"/>
            </a:avLst>
          </a:prstGeom>
          <a:solidFill>
            <a:srgbClr val="F7BC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Demographics</a:t>
            </a:r>
            <a:endParaRPr/>
          </a:p>
        </p:txBody>
      </p:sp>
      <p:sp>
        <p:nvSpPr>
          <p:cNvPr id="376" name="Google Shape;376;p38"/>
          <p:cNvSpPr/>
          <p:nvPr/>
        </p:nvSpPr>
        <p:spPr>
          <a:xfrm>
            <a:off x="2829075" y="1310150"/>
            <a:ext cx="4572600" cy="363600"/>
          </a:xfrm>
          <a:prstGeom prst="roundRect">
            <a:avLst>
              <a:gd fmla="val 16667" name="adj"/>
            </a:avLst>
          </a:prstGeom>
          <a:solidFill>
            <a:srgbClr val="F7BC3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900">
                <a:solidFill>
                  <a:schemeClr val="dk1"/>
                </a:solidFill>
                <a:latin typeface="Proxima Nova"/>
                <a:ea typeface="Proxima Nova"/>
                <a:cs typeface="Proxima Nova"/>
                <a:sym typeface="Proxima Nova"/>
              </a:rPr>
              <a:t>Enrollments &amp; Exits</a:t>
            </a:r>
            <a:endParaRPr/>
          </a:p>
        </p:txBody>
      </p:sp>
      <p:pic>
        <p:nvPicPr>
          <p:cNvPr id="377" name="Google Shape;377;p38"/>
          <p:cNvPicPr preferRelativeResize="0"/>
          <p:nvPr/>
        </p:nvPicPr>
        <p:blipFill>
          <a:blip r:embed="rId3">
            <a:alphaModFix/>
          </a:blip>
          <a:stretch>
            <a:fillRect/>
          </a:stretch>
        </p:blipFill>
        <p:spPr>
          <a:xfrm>
            <a:off x="5644450" y="4277500"/>
            <a:ext cx="718150" cy="718150"/>
          </a:xfrm>
          <a:prstGeom prst="rect">
            <a:avLst/>
          </a:prstGeom>
          <a:noFill/>
          <a:ln>
            <a:noFill/>
          </a:ln>
          <a:effectLst>
            <a:outerShdw blurRad="57150" rotWithShape="0" algn="bl" dir="5400000" dist="19050">
              <a:srgbClr val="000000">
                <a:alpha val="50000"/>
              </a:srgbClr>
            </a:outerShdw>
          </a:effectLst>
        </p:spPr>
      </p:pic>
      <p:pic>
        <p:nvPicPr>
          <p:cNvPr id="378" name="Google Shape;378;p38"/>
          <p:cNvPicPr preferRelativeResize="0"/>
          <p:nvPr/>
        </p:nvPicPr>
        <p:blipFill>
          <a:blip r:embed="rId4">
            <a:alphaModFix/>
          </a:blip>
          <a:stretch>
            <a:fillRect/>
          </a:stretch>
        </p:blipFill>
        <p:spPr>
          <a:xfrm>
            <a:off x="2478450" y="4362550"/>
            <a:ext cx="598199" cy="598199"/>
          </a:xfrm>
          <a:prstGeom prst="rect">
            <a:avLst/>
          </a:prstGeom>
          <a:noFill/>
          <a:ln>
            <a:noFill/>
          </a:ln>
          <a:effectLst>
            <a:outerShdw blurRad="57150" rotWithShape="0" algn="bl" dir="5400000" dist="19050">
              <a:srgbClr val="000000">
                <a:alpha val="50000"/>
              </a:srgbClr>
            </a:outerShdw>
          </a:effectLst>
        </p:spPr>
      </p:pic>
      <p:pic>
        <p:nvPicPr>
          <p:cNvPr id="379" name="Google Shape;379;p38"/>
          <p:cNvPicPr preferRelativeResize="0"/>
          <p:nvPr/>
        </p:nvPicPr>
        <p:blipFill>
          <a:blip r:embed="rId5">
            <a:alphaModFix/>
          </a:blip>
          <a:stretch>
            <a:fillRect/>
          </a:stretch>
        </p:blipFill>
        <p:spPr>
          <a:xfrm>
            <a:off x="3322925" y="4333878"/>
            <a:ext cx="616249" cy="615147"/>
          </a:xfrm>
          <a:prstGeom prst="rect">
            <a:avLst/>
          </a:prstGeom>
          <a:noFill/>
          <a:ln>
            <a:noFill/>
          </a:ln>
          <a:effectLst>
            <a:outerShdw blurRad="57150" rotWithShape="0" algn="bl" dir="5400000" dist="19050">
              <a:srgbClr val="000000">
                <a:alpha val="50000"/>
              </a:srgbClr>
            </a:outerShdw>
          </a:effectLst>
        </p:spPr>
      </p:pic>
      <p:sp>
        <p:nvSpPr>
          <p:cNvPr id="380" name="Google Shape;380;p38"/>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81" name="Google Shape;381;p38"/>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sp>
        <p:nvSpPr>
          <p:cNvPr id="382" name="Google Shape;382;p38"/>
          <p:cNvSpPr txBox="1"/>
          <p:nvPr/>
        </p:nvSpPr>
        <p:spPr>
          <a:xfrm>
            <a:off x="2851800" y="818750"/>
            <a:ext cx="820800" cy="311700"/>
          </a:xfrm>
          <a:prstGeom prst="rect">
            <a:avLst/>
          </a:prstGeom>
          <a:solidFill>
            <a:srgbClr val="E4704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FALL</a:t>
            </a:r>
            <a:endParaRPr b="1" sz="1600">
              <a:solidFill>
                <a:srgbClr val="FFFFFF"/>
              </a:solidFill>
              <a:latin typeface="Proxima Nova"/>
              <a:ea typeface="Proxima Nova"/>
              <a:cs typeface="Proxima Nova"/>
              <a:sym typeface="Proxima Nova"/>
            </a:endParaRPr>
          </a:p>
        </p:txBody>
      </p:sp>
      <p:sp>
        <p:nvSpPr>
          <p:cNvPr id="383" name="Google Shape;383;p38"/>
          <p:cNvSpPr txBox="1"/>
          <p:nvPr/>
        </p:nvSpPr>
        <p:spPr>
          <a:xfrm rot="-2328">
            <a:off x="5560437" y="4505254"/>
            <a:ext cx="886200" cy="1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Impact"/>
                <a:ea typeface="Impact"/>
                <a:cs typeface="Impact"/>
                <a:sym typeface="Impact"/>
              </a:rPr>
              <a:t>Absenteeism</a:t>
            </a:r>
            <a:endParaRPr sz="900">
              <a:latin typeface="Impact"/>
              <a:ea typeface="Impact"/>
              <a:cs typeface="Impact"/>
              <a:sym typeface="Impact"/>
            </a:endParaRPr>
          </a:p>
        </p:txBody>
      </p:sp>
      <p:sp>
        <p:nvSpPr>
          <p:cNvPr id="384" name="Google Shape;384;p38"/>
          <p:cNvSpPr txBox="1"/>
          <p:nvPr/>
        </p:nvSpPr>
        <p:spPr>
          <a:xfrm>
            <a:off x="5541400" y="829875"/>
            <a:ext cx="1491300" cy="311700"/>
          </a:xfrm>
          <a:prstGeom prst="rect">
            <a:avLst/>
          </a:prstGeom>
          <a:solidFill>
            <a:srgbClr val="75BA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END OF YEAR</a:t>
            </a:r>
            <a:endParaRPr b="1" sz="1600">
              <a:solidFill>
                <a:srgbClr val="FFFFFF"/>
              </a:solidFill>
              <a:latin typeface="Proxima Nova"/>
              <a:ea typeface="Proxima Nova"/>
              <a:cs typeface="Proxima Nova"/>
              <a:sym typeface="Proxima Nova"/>
            </a:endParaRPr>
          </a:p>
        </p:txBody>
      </p:sp>
      <p:sp>
        <p:nvSpPr>
          <p:cNvPr id="385" name="Google Shape;385;p38"/>
          <p:cNvSpPr/>
          <p:nvPr/>
        </p:nvSpPr>
        <p:spPr>
          <a:xfrm>
            <a:off x="2468400" y="4356475"/>
            <a:ext cx="616200" cy="615000"/>
          </a:xfrm>
          <a:prstGeom prst="noSmoking">
            <a:avLst>
              <a:gd fmla="val 8309" name="adj"/>
            </a:avLst>
          </a:prstGeom>
          <a:solidFill>
            <a:srgbClr val="E0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6" name="Google Shape;386;p38"/>
          <p:cNvPicPr preferRelativeResize="0"/>
          <p:nvPr/>
        </p:nvPicPr>
        <p:blipFill>
          <a:blip r:embed="rId6">
            <a:alphaModFix/>
          </a:blip>
          <a:stretch>
            <a:fillRect/>
          </a:stretch>
        </p:blipFill>
        <p:spPr>
          <a:xfrm>
            <a:off x="3826575" y="2568875"/>
            <a:ext cx="363600" cy="363600"/>
          </a:xfrm>
          <a:prstGeom prst="rect">
            <a:avLst/>
          </a:prstGeom>
          <a:noFill/>
          <a:ln>
            <a:noFill/>
          </a:ln>
          <a:effectLst>
            <a:outerShdw blurRad="57150" rotWithShape="0" algn="bl" dir="5400000" dist="19050">
              <a:srgbClr val="000000">
                <a:alpha val="50000"/>
              </a:srgbClr>
            </a:outerShdw>
          </a:effectLst>
        </p:spPr>
      </p:pic>
      <p:pic>
        <p:nvPicPr>
          <p:cNvPr id="387" name="Google Shape;387;p38"/>
          <p:cNvPicPr preferRelativeResize="0"/>
          <p:nvPr/>
        </p:nvPicPr>
        <p:blipFill>
          <a:blip r:embed="rId7">
            <a:alphaModFix/>
          </a:blip>
          <a:stretch>
            <a:fillRect/>
          </a:stretch>
        </p:blipFill>
        <p:spPr>
          <a:xfrm>
            <a:off x="3040100" y="2527475"/>
            <a:ext cx="446400" cy="446400"/>
          </a:xfrm>
          <a:prstGeom prst="rect">
            <a:avLst/>
          </a:prstGeom>
          <a:noFill/>
          <a:ln>
            <a:noFill/>
          </a:ln>
          <a:effectLst>
            <a:outerShdw blurRad="57150" rotWithShape="0" algn="bl" dir="5400000" dist="19050">
              <a:srgbClr val="000000">
                <a:alpha val="50000"/>
              </a:srgbClr>
            </a:outerShdw>
          </a:effectLst>
        </p:spPr>
      </p:pic>
      <p:pic>
        <p:nvPicPr>
          <p:cNvPr id="388" name="Google Shape;388;p38"/>
          <p:cNvPicPr preferRelativeResize="0"/>
          <p:nvPr/>
        </p:nvPicPr>
        <p:blipFill>
          <a:blip r:embed="rId8">
            <a:alphaModFix/>
          </a:blip>
          <a:stretch>
            <a:fillRect/>
          </a:stretch>
        </p:blipFill>
        <p:spPr>
          <a:xfrm>
            <a:off x="3434675" y="2527475"/>
            <a:ext cx="446400" cy="446400"/>
          </a:xfrm>
          <a:prstGeom prst="rect">
            <a:avLst/>
          </a:prstGeom>
          <a:noFill/>
          <a:ln>
            <a:noFill/>
          </a:ln>
          <a:effectLst>
            <a:outerShdw blurRad="57150" rotWithShape="0" algn="bl" dir="5400000" dist="19050">
              <a:srgbClr val="000000">
                <a:alpha val="50000"/>
              </a:srgbClr>
            </a:outerShdw>
          </a:effectLst>
        </p:spPr>
      </p:pic>
      <p:sp>
        <p:nvSpPr>
          <p:cNvPr id="389" name="Google Shape;389;p38"/>
          <p:cNvSpPr txBox="1"/>
          <p:nvPr/>
        </p:nvSpPr>
        <p:spPr>
          <a:xfrm>
            <a:off x="3407850" y="4743250"/>
            <a:ext cx="446400" cy="19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Impact"/>
                <a:ea typeface="Impact"/>
                <a:cs typeface="Impact"/>
                <a:sym typeface="Impact"/>
              </a:rPr>
              <a:t>Staff</a:t>
            </a:r>
            <a:endParaRPr sz="900">
              <a:latin typeface="Impact"/>
              <a:ea typeface="Impact"/>
              <a:cs typeface="Impact"/>
              <a:sym typeface="Impact"/>
            </a:endParaRPr>
          </a:p>
        </p:txBody>
      </p:sp>
      <p:grpSp>
        <p:nvGrpSpPr>
          <p:cNvPr id="390" name="Google Shape;390;p38"/>
          <p:cNvGrpSpPr/>
          <p:nvPr/>
        </p:nvGrpSpPr>
        <p:grpSpPr>
          <a:xfrm>
            <a:off x="3223475" y="3653649"/>
            <a:ext cx="820800" cy="569155"/>
            <a:chOff x="2842475" y="3653649"/>
            <a:chExt cx="820800" cy="569155"/>
          </a:xfrm>
        </p:grpSpPr>
        <p:pic>
          <p:nvPicPr>
            <p:cNvPr id="391" name="Google Shape;391;p38"/>
            <p:cNvPicPr preferRelativeResize="0"/>
            <p:nvPr/>
          </p:nvPicPr>
          <p:blipFill>
            <a:blip r:embed="rId9">
              <a:alphaModFix/>
            </a:blip>
            <a:stretch>
              <a:fillRect/>
            </a:stretch>
          </p:blipFill>
          <p:spPr>
            <a:xfrm>
              <a:off x="2955726" y="3653649"/>
              <a:ext cx="594300" cy="569155"/>
            </a:xfrm>
            <a:prstGeom prst="rect">
              <a:avLst/>
            </a:prstGeom>
            <a:noFill/>
            <a:ln>
              <a:noFill/>
            </a:ln>
            <a:effectLst>
              <a:outerShdw blurRad="57150" rotWithShape="0" algn="bl" dir="5400000" dist="19050">
                <a:srgbClr val="000000">
                  <a:alpha val="50000"/>
                </a:srgbClr>
              </a:outerShdw>
            </a:effectLst>
          </p:spPr>
        </p:pic>
        <p:sp>
          <p:nvSpPr>
            <p:cNvPr id="392" name="Google Shape;392;p38"/>
            <p:cNvSpPr txBox="1"/>
            <p:nvPr/>
          </p:nvSpPr>
          <p:spPr>
            <a:xfrm>
              <a:off x="2842475" y="3827600"/>
              <a:ext cx="820800" cy="26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Impact"/>
                  <a:ea typeface="Impact"/>
                  <a:cs typeface="Impact"/>
                  <a:sym typeface="Impact"/>
                </a:rPr>
                <a:t>Enrollment</a:t>
              </a:r>
              <a:endParaRPr sz="900">
                <a:latin typeface="Impact"/>
                <a:ea typeface="Impact"/>
                <a:cs typeface="Impact"/>
                <a:sym typeface="Impact"/>
              </a:endParaRPr>
            </a:p>
          </p:txBody>
        </p:sp>
      </p:grpSp>
      <p:grpSp>
        <p:nvGrpSpPr>
          <p:cNvPr id="393" name="Google Shape;393;p38"/>
          <p:cNvGrpSpPr/>
          <p:nvPr/>
        </p:nvGrpSpPr>
        <p:grpSpPr>
          <a:xfrm>
            <a:off x="6245350" y="4315100"/>
            <a:ext cx="820800" cy="639950"/>
            <a:chOff x="5902050" y="4369275"/>
            <a:chExt cx="820800" cy="639950"/>
          </a:xfrm>
        </p:grpSpPr>
        <p:pic>
          <p:nvPicPr>
            <p:cNvPr id="394" name="Google Shape;394;p38"/>
            <p:cNvPicPr preferRelativeResize="0"/>
            <p:nvPr/>
          </p:nvPicPr>
          <p:blipFill>
            <a:blip r:embed="rId10">
              <a:alphaModFix/>
            </a:blip>
            <a:stretch>
              <a:fillRect/>
            </a:stretch>
          </p:blipFill>
          <p:spPr>
            <a:xfrm>
              <a:off x="5992475" y="4369275"/>
              <a:ext cx="639950" cy="639950"/>
            </a:xfrm>
            <a:prstGeom prst="rect">
              <a:avLst/>
            </a:prstGeom>
            <a:noFill/>
            <a:ln>
              <a:noFill/>
            </a:ln>
            <a:effectLst>
              <a:outerShdw blurRad="57150" rotWithShape="0" algn="bl" dir="5400000" dist="19050">
                <a:srgbClr val="000000">
                  <a:alpha val="50000"/>
                </a:srgbClr>
              </a:outerShdw>
            </a:effectLst>
          </p:spPr>
        </p:pic>
        <p:sp>
          <p:nvSpPr>
            <p:cNvPr id="395" name="Google Shape;395;p38"/>
            <p:cNvSpPr txBox="1"/>
            <p:nvPr/>
          </p:nvSpPr>
          <p:spPr>
            <a:xfrm>
              <a:off x="5902050" y="4784225"/>
              <a:ext cx="820800" cy="19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Impact"/>
                  <a:ea typeface="Impact"/>
                  <a:cs typeface="Impact"/>
                  <a:sym typeface="Impact"/>
                </a:rPr>
                <a:t>Discipline</a:t>
              </a:r>
              <a:endParaRPr sz="900">
                <a:latin typeface="Impact"/>
                <a:ea typeface="Impact"/>
                <a:cs typeface="Impact"/>
                <a:sym typeface="Impact"/>
              </a:endParaRPr>
            </a:p>
          </p:txBody>
        </p:sp>
      </p:grpSp>
      <p:grpSp>
        <p:nvGrpSpPr>
          <p:cNvPr id="396" name="Google Shape;396;p38"/>
          <p:cNvGrpSpPr/>
          <p:nvPr/>
        </p:nvGrpSpPr>
        <p:grpSpPr>
          <a:xfrm>
            <a:off x="3333892" y="3056413"/>
            <a:ext cx="594312" cy="563014"/>
            <a:chOff x="3408150" y="3117764"/>
            <a:chExt cx="598200" cy="590100"/>
          </a:xfrm>
        </p:grpSpPr>
        <p:sp>
          <p:nvSpPr>
            <p:cNvPr id="397" name="Google Shape;397;p38"/>
            <p:cNvSpPr/>
            <p:nvPr/>
          </p:nvSpPr>
          <p:spPr>
            <a:xfrm>
              <a:off x="3408150" y="3117764"/>
              <a:ext cx="598200" cy="590100"/>
            </a:xfrm>
            <a:prstGeom prst="ellipse">
              <a:avLst/>
            </a:prstGeom>
            <a:solidFill>
              <a:srgbClr val="9E9E9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8" name="Google Shape;398;p38"/>
            <p:cNvPicPr preferRelativeResize="0"/>
            <p:nvPr/>
          </p:nvPicPr>
          <p:blipFill>
            <a:blip r:embed="rId11">
              <a:alphaModFix/>
            </a:blip>
            <a:stretch>
              <a:fillRect/>
            </a:stretch>
          </p:blipFill>
          <p:spPr>
            <a:xfrm>
              <a:off x="3501111" y="3279624"/>
              <a:ext cx="412275" cy="311700"/>
            </a:xfrm>
            <a:prstGeom prst="rect">
              <a:avLst/>
            </a:prstGeom>
            <a:noFill/>
            <a:ln>
              <a:noFill/>
            </a:ln>
            <a:effectLst>
              <a:outerShdw blurRad="57150" rotWithShape="0" algn="bl" dir="5400000" dist="19050">
                <a:srgbClr val="000000">
                  <a:alpha val="50000"/>
                </a:srgbClr>
              </a:outerShdw>
            </a:effectLst>
          </p:spPr>
        </p:pic>
      </p:grpSp>
      <p:pic>
        <p:nvPicPr>
          <p:cNvPr id="399" name="Google Shape;399;p38"/>
          <p:cNvPicPr preferRelativeResize="0"/>
          <p:nvPr/>
        </p:nvPicPr>
        <p:blipFill>
          <a:blip r:embed="rId12">
            <a:alphaModFix/>
          </a:blip>
          <a:stretch>
            <a:fillRect/>
          </a:stretch>
        </p:blipFill>
        <p:spPr>
          <a:xfrm>
            <a:off x="3093088" y="1189136"/>
            <a:ext cx="598200" cy="598179"/>
          </a:xfrm>
          <a:prstGeom prst="rect">
            <a:avLst/>
          </a:prstGeom>
          <a:noFill/>
          <a:ln>
            <a:noFill/>
          </a:ln>
          <a:effectLst>
            <a:outerShdw blurRad="57150" rotWithShape="0" algn="bl" dir="5400000" dist="19050">
              <a:srgbClr val="000000">
                <a:alpha val="50000"/>
              </a:srgbClr>
            </a:outerShdw>
          </a:effectLst>
        </p:spPr>
      </p:pic>
      <p:pic>
        <p:nvPicPr>
          <p:cNvPr id="400" name="Google Shape;400;p38"/>
          <p:cNvPicPr preferRelativeResize="0"/>
          <p:nvPr/>
        </p:nvPicPr>
        <p:blipFill>
          <a:blip r:embed="rId12">
            <a:alphaModFix/>
          </a:blip>
          <a:stretch>
            <a:fillRect/>
          </a:stretch>
        </p:blipFill>
        <p:spPr>
          <a:xfrm>
            <a:off x="6085425" y="1192861"/>
            <a:ext cx="598200" cy="598179"/>
          </a:xfrm>
          <a:prstGeom prst="rect">
            <a:avLst/>
          </a:prstGeom>
          <a:noFill/>
          <a:ln>
            <a:noFill/>
          </a:ln>
          <a:effectLst>
            <a:outerShdw blurRad="57150" rotWithShape="0" algn="bl" dir="5400000" dist="19050">
              <a:srgbClr val="000000">
                <a:alpha val="50000"/>
              </a:srgbClr>
            </a:outerShdw>
          </a:effectLst>
        </p:spPr>
      </p:pic>
      <p:pic>
        <p:nvPicPr>
          <p:cNvPr id="401" name="Google Shape;401;p38"/>
          <p:cNvPicPr preferRelativeResize="0"/>
          <p:nvPr/>
        </p:nvPicPr>
        <p:blipFill>
          <a:blip r:embed="rId6">
            <a:alphaModFix/>
          </a:blip>
          <a:stretch>
            <a:fillRect/>
          </a:stretch>
        </p:blipFill>
        <p:spPr>
          <a:xfrm>
            <a:off x="6850312" y="2567250"/>
            <a:ext cx="363600" cy="363600"/>
          </a:xfrm>
          <a:prstGeom prst="rect">
            <a:avLst/>
          </a:prstGeom>
          <a:noFill/>
          <a:ln>
            <a:noFill/>
          </a:ln>
          <a:effectLst>
            <a:outerShdw blurRad="57150" rotWithShape="0" algn="bl" dir="5400000" dist="19050">
              <a:srgbClr val="000000">
                <a:alpha val="50000"/>
              </a:srgbClr>
            </a:outerShdw>
          </a:effectLst>
        </p:spPr>
      </p:pic>
      <p:pic>
        <p:nvPicPr>
          <p:cNvPr id="402" name="Google Shape;402;p38"/>
          <p:cNvPicPr preferRelativeResize="0"/>
          <p:nvPr/>
        </p:nvPicPr>
        <p:blipFill>
          <a:blip r:embed="rId7">
            <a:alphaModFix/>
          </a:blip>
          <a:stretch>
            <a:fillRect/>
          </a:stretch>
        </p:blipFill>
        <p:spPr>
          <a:xfrm>
            <a:off x="6063838" y="2525850"/>
            <a:ext cx="446400" cy="446400"/>
          </a:xfrm>
          <a:prstGeom prst="rect">
            <a:avLst/>
          </a:prstGeom>
          <a:noFill/>
          <a:ln>
            <a:noFill/>
          </a:ln>
          <a:effectLst>
            <a:outerShdw blurRad="57150" rotWithShape="0" algn="bl" dir="5400000" dist="19050">
              <a:srgbClr val="000000">
                <a:alpha val="50000"/>
              </a:srgbClr>
            </a:outerShdw>
          </a:effectLst>
        </p:spPr>
      </p:pic>
      <p:pic>
        <p:nvPicPr>
          <p:cNvPr id="403" name="Google Shape;403;p38"/>
          <p:cNvPicPr preferRelativeResize="0"/>
          <p:nvPr/>
        </p:nvPicPr>
        <p:blipFill>
          <a:blip r:embed="rId8">
            <a:alphaModFix/>
          </a:blip>
          <a:stretch>
            <a:fillRect/>
          </a:stretch>
        </p:blipFill>
        <p:spPr>
          <a:xfrm>
            <a:off x="6458412" y="2525850"/>
            <a:ext cx="446400" cy="446400"/>
          </a:xfrm>
          <a:prstGeom prst="rect">
            <a:avLst/>
          </a:prstGeom>
          <a:noFill/>
          <a:ln>
            <a:noFill/>
          </a:ln>
          <a:effectLst>
            <a:outerShdw blurRad="57150" rotWithShape="0" algn="bl" dir="5400000" dist="19050">
              <a:srgbClr val="000000">
                <a:alpha val="50000"/>
              </a:srgbClr>
            </a:outerShdw>
          </a:effectLst>
        </p:spPr>
      </p:pic>
      <p:pic>
        <p:nvPicPr>
          <p:cNvPr id="404" name="Google Shape;404;p38"/>
          <p:cNvPicPr preferRelativeResize="0"/>
          <p:nvPr/>
        </p:nvPicPr>
        <p:blipFill>
          <a:blip r:embed="rId13">
            <a:alphaModFix/>
          </a:blip>
          <a:stretch>
            <a:fillRect/>
          </a:stretch>
        </p:blipFill>
        <p:spPr>
          <a:xfrm>
            <a:off x="3322925" y="1849275"/>
            <a:ext cx="616250" cy="616250"/>
          </a:xfrm>
          <a:prstGeom prst="rect">
            <a:avLst/>
          </a:prstGeom>
          <a:noFill/>
          <a:ln>
            <a:noFill/>
          </a:ln>
          <a:effectLst>
            <a:outerShdw blurRad="57150" rotWithShape="0" algn="bl" dir="5400000" dist="19050">
              <a:srgbClr val="000000">
                <a:alpha val="50000"/>
              </a:srgbClr>
            </a:outerShdw>
          </a:effectLst>
        </p:spPr>
      </p:pic>
      <p:pic>
        <p:nvPicPr>
          <p:cNvPr id="405" name="Google Shape;405;p38"/>
          <p:cNvPicPr preferRelativeResize="0"/>
          <p:nvPr/>
        </p:nvPicPr>
        <p:blipFill>
          <a:blip r:embed="rId13">
            <a:alphaModFix/>
          </a:blip>
          <a:stretch>
            <a:fillRect/>
          </a:stretch>
        </p:blipFill>
        <p:spPr>
          <a:xfrm>
            <a:off x="6337150" y="1842325"/>
            <a:ext cx="616250" cy="616250"/>
          </a:xfrm>
          <a:prstGeom prst="rect">
            <a:avLst/>
          </a:prstGeom>
          <a:noFill/>
          <a:ln>
            <a:noFill/>
          </a:ln>
          <a:effectLst>
            <a:outerShdw blurRad="57150" rotWithShape="0" algn="bl" dir="5400000" dist="19050">
              <a:srgbClr val="000000">
                <a:alpha val="50000"/>
              </a:srgbClr>
            </a:outerShdw>
          </a:effectLst>
        </p:spPr>
      </p:pic>
      <p:pic>
        <p:nvPicPr>
          <p:cNvPr id="406" name="Google Shape;406;p38"/>
          <p:cNvPicPr preferRelativeResize="0"/>
          <p:nvPr/>
        </p:nvPicPr>
        <p:blipFill>
          <a:blip r:embed="rId14">
            <a:alphaModFix/>
          </a:blip>
          <a:stretch>
            <a:fillRect/>
          </a:stretch>
        </p:blipFill>
        <p:spPr>
          <a:xfrm>
            <a:off x="1975125" y="4373688"/>
            <a:ext cx="598199" cy="598199"/>
          </a:xfrm>
          <a:prstGeom prst="rect">
            <a:avLst/>
          </a:prstGeom>
          <a:noFill/>
          <a:ln>
            <a:noFill/>
          </a:ln>
          <a:effectLst>
            <a:outerShdw blurRad="57150" rotWithShape="0" algn="bl" dir="5400000" dist="19050">
              <a:srgbClr val="000000">
                <a:alpha val="50000"/>
              </a:srgbClr>
            </a:outerShdw>
          </a:effectLst>
        </p:spPr>
      </p:pic>
      <p:grpSp>
        <p:nvGrpSpPr>
          <p:cNvPr id="407" name="Google Shape;407;p38"/>
          <p:cNvGrpSpPr/>
          <p:nvPr/>
        </p:nvGrpSpPr>
        <p:grpSpPr>
          <a:xfrm>
            <a:off x="6348117" y="3035963"/>
            <a:ext cx="594312" cy="563014"/>
            <a:chOff x="3408150" y="3117764"/>
            <a:chExt cx="598200" cy="590100"/>
          </a:xfrm>
        </p:grpSpPr>
        <p:sp>
          <p:nvSpPr>
            <p:cNvPr id="408" name="Google Shape;408;p38"/>
            <p:cNvSpPr/>
            <p:nvPr/>
          </p:nvSpPr>
          <p:spPr>
            <a:xfrm>
              <a:off x="3408150" y="3117764"/>
              <a:ext cx="598200" cy="590100"/>
            </a:xfrm>
            <a:prstGeom prst="ellipse">
              <a:avLst/>
            </a:prstGeom>
            <a:solidFill>
              <a:srgbClr val="9E9E9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38"/>
            <p:cNvPicPr preferRelativeResize="0"/>
            <p:nvPr/>
          </p:nvPicPr>
          <p:blipFill>
            <a:blip r:embed="rId11">
              <a:alphaModFix/>
            </a:blip>
            <a:stretch>
              <a:fillRect/>
            </a:stretch>
          </p:blipFill>
          <p:spPr>
            <a:xfrm>
              <a:off x="3501111" y="3279624"/>
              <a:ext cx="412275" cy="311700"/>
            </a:xfrm>
            <a:prstGeom prst="rect">
              <a:avLst/>
            </a:prstGeom>
            <a:noFill/>
            <a:ln>
              <a:noFill/>
            </a:ln>
            <a:effectLst>
              <a:outerShdw blurRad="57150" rotWithShape="0" algn="bl" dir="5400000" dist="19050">
                <a:srgbClr val="000000">
                  <a:alpha val="50000"/>
                </a:srgbClr>
              </a:outerShdw>
            </a:effectLst>
          </p:spPr>
        </p:pic>
      </p:grpSp>
      <p:grpSp>
        <p:nvGrpSpPr>
          <p:cNvPr id="410" name="Google Shape;410;p38"/>
          <p:cNvGrpSpPr/>
          <p:nvPr/>
        </p:nvGrpSpPr>
        <p:grpSpPr>
          <a:xfrm>
            <a:off x="6234875" y="3653661"/>
            <a:ext cx="820800" cy="569155"/>
            <a:chOff x="2842475" y="3653649"/>
            <a:chExt cx="820800" cy="569155"/>
          </a:xfrm>
        </p:grpSpPr>
        <p:pic>
          <p:nvPicPr>
            <p:cNvPr id="411" name="Google Shape;411;p38"/>
            <p:cNvPicPr preferRelativeResize="0"/>
            <p:nvPr/>
          </p:nvPicPr>
          <p:blipFill>
            <a:blip r:embed="rId9">
              <a:alphaModFix/>
            </a:blip>
            <a:stretch>
              <a:fillRect/>
            </a:stretch>
          </p:blipFill>
          <p:spPr>
            <a:xfrm>
              <a:off x="2955726" y="3653649"/>
              <a:ext cx="594300" cy="569155"/>
            </a:xfrm>
            <a:prstGeom prst="rect">
              <a:avLst/>
            </a:prstGeom>
            <a:noFill/>
            <a:ln>
              <a:noFill/>
            </a:ln>
            <a:effectLst>
              <a:outerShdw blurRad="57150" rotWithShape="0" algn="bl" dir="5400000" dist="19050">
                <a:srgbClr val="000000">
                  <a:alpha val="50000"/>
                </a:srgbClr>
              </a:outerShdw>
            </a:effectLst>
          </p:spPr>
        </p:pic>
        <p:sp>
          <p:nvSpPr>
            <p:cNvPr id="412" name="Google Shape;412;p38"/>
            <p:cNvSpPr txBox="1"/>
            <p:nvPr/>
          </p:nvSpPr>
          <p:spPr>
            <a:xfrm>
              <a:off x="2842475" y="3827600"/>
              <a:ext cx="820800" cy="262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Impact"/>
                  <a:ea typeface="Impact"/>
                  <a:cs typeface="Impact"/>
                  <a:sym typeface="Impact"/>
                </a:rPr>
                <a:t>Completion</a:t>
              </a:r>
              <a:endParaRPr sz="900">
                <a:latin typeface="Impact"/>
                <a:ea typeface="Impact"/>
                <a:cs typeface="Impact"/>
                <a:sym typeface="Impact"/>
              </a:endParaRPr>
            </a:p>
          </p:txBody>
        </p:sp>
      </p:grpSp>
      <p:sp>
        <p:nvSpPr>
          <p:cNvPr id="413" name="Google Shape;413;p38"/>
          <p:cNvSpPr txBox="1"/>
          <p:nvPr/>
        </p:nvSpPr>
        <p:spPr>
          <a:xfrm>
            <a:off x="1980675" y="4743250"/>
            <a:ext cx="587100" cy="19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Impact"/>
                <a:ea typeface="Impact"/>
                <a:cs typeface="Impact"/>
                <a:sym typeface="Impact"/>
              </a:rPr>
              <a:t>Grad</a:t>
            </a:r>
            <a:endParaRPr sz="900">
              <a:latin typeface="Impact"/>
              <a:ea typeface="Impact"/>
              <a:cs typeface="Impact"/>
              <a:sym typeface="Impact"/>
            </a:endParaRPr>
          </a:p>
        </p:txBody>
      </p:sp>
      <p:sp>
        <p:nvSpPr>
          <p:cNvPr id="414" name="Google Shape;414;p38"/>
          <p:cNvSpPr txBox="1"/>
          <p:nvPr/>
        </p:nvSpPr>
        <p:spPr>
          <a:xfrm>
            <a:off x="2468400" y="4743250"/>
            <a:ext cx="616200" cy="19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464646"/>
                </a:solidFill>
                <a:latin typeface="Impact"/>
                <a:ea typeface="Impact"/>
                <a:cs typeface="Impact"/>
                <a:sym typeface="Impact"/>
              </a:rPr>
              <a:t>Dropout</a:t>
            </a:r>
            <a:endParaRPr sz="900">
              <a:solidFill>
                <a:srgbClr val="464646"/>
              </a:solidFill>
              <a:latin typeface="Impact"/>
              <a:ea typeface="Impact"/>
              <a:cs typeface="Impact"/>
              <a:sym typeface="Impact"/>
            </a:endParaRPr>
          </a:p>
        </p:txBody>
      </p:sp>
      <p:pic>
        <p:nvPicPr>
          <p:cNvPr id="415" name="Google Shape;415;p38"/>
          <p:cNvPicPr preferRelativeResize="0"/>
          <p:nvPr/>
        </p:nvPicPr>
        <p:blipFill>
          <a:blip r:embed="rId15">
            <a:alphaModFix/>
          </a:blip>
          <a:stretch>
            <a:fillRect/>
          </a:stretch>
        </p:blipFill>
        <p:spPr>
          <a:xfrm>
            <a:off x="6794174" y="4176376"/>
            <a:ext cx="363600" cy="363600"/>
          </a:xfrm>
          <a:prstGeom prst="rect">
            <a:avLst/>
          </a:prstGeom>
          <a:noFill/>
          <a:ln>
            <a:noFill/>
          </a:ln>
          <a:effectLst>
            <a:outerShdw blurRad="57150" rotWithShape="0" algn="bl" dir="5400000" dist="19050">
              <a:srgbClr val="000000">
                <a:alpha val="50000"/>
              </a:srgbClr>
            </a:outerShdw>
          </a:effectLst>
        </p:spPr>
      </p:pic>
      <p:sp>
        <p:nvSpPr>
          <p:cNvPr id="416" name="Google Shape;416;p38"/>
          <p:cNvSpPr txBox="1"/>
          <p:nvPr/>
        </p:nvSpPr>
        <p:spPr>
          <a:xfrm>
            <a:off x="6565575" y="4350937"/>
            <a:ext cx="820800" cy="19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Impact"/>
                <a:ea typeface="Impact"/>
                <a:cs typeface="Impact"/>
                <a:sym typeface="Impact"/>
              </a:rPr>
              <a:t>SwD</a:t>
            </a:r>
            <a:endParaRPr sz="900">
              <a:latin typeface="Impact"/>
              <a:ea typeface="Impact"/>
              <a:cs typeface="Impact"/>
              <a:sym typeface="Impact"/>
            </a:endParaRPr>
          </a:p>
        </p:txBody>
      </p:sp>
      <p:grpSp>
        <p:nvGrpSpPr>
          <p:cNvPr id="417" name="Google Shape;417;p38"/>
          <p:cNvGrpSpPr/>
          <p:nvPr/>
        </p:nvGrpSpPr>
        <p:grpSpPr>
          <a:xfrm>
            <a:off x="238401" y="762483"/>
            <a:ext cx="1356853" cy="1284793"/>
            <a:chOff x="641626" y="990774"/>
            <a:chExt cx="1453200" cy="985800"/>
          </a:xfrm>
        </p:grpSpPr>
        <p:sp>
          <p:nvSpPr>
            <p:cNvPr id="418" name="Google Shape;418;p38"/>
            <p:cNvSpPr/>
            <p:nvPr/>
          </p:nvSpPr>
          <p:spPr>
            <a:xfrm>
              <a:off x="641626" y="990774"/>
              <a:ext cx="1453200" cy="985800"/>
            </a:xfrm>
            <a:prstGeom prst="ellipse">
              <a:avLst/>
            </a:prstGeom>
            <a:solidFill>
              <a:srgbClr val="F7BC35">
                <a:alpha val="85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19" name="Google Shape;419;p38"/>
            <p:cNvSpPr txBox="1"/>
            <p:nvPr/>
          </p:nvSpPr>
          <p:spPr>
            <a:xfrm>
              <a:off x="689768" y="1201819"/>
              <a:ext cx="1356900" cy="56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What </a:t>
              </a:r>
              <a:endParaRPr b="1" sz="16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data is collected?</a:t>
              </a:r>
              <a:endParaRPr sz="1600">
                <a:solidFill>
                  <a:srgbClr val="FFFFFF"/>
                </a:solidFill>
                <a:latin typeface="Proxima Nova"/>
                <a:ea typeface="Proxima Nova"/>
                <a:cs typeface="Proxima Nova"/>
                <a:sym typeface="Proxima Nova"/>
              </a:endParaRPr>
            </a:p>
          </p:txBody>
        </p:sp>
      </p:grpSp>
      <p:sp>
        <p:nvSpPr>
          <p:cNvPr id="420" name="Google Shape;420;p38"/>
          <p:cNvSpPr/>
          <p:nvPr/>
        </p:nvSpPr>
        <p:spPr>
          <a:xfrm>
            <a:off x="894500" y="1842325"/>
            <a:ext cx="982200" cy="977700"/>
          </a:xfrm>
          <a:prstGeom prst="ellipse">
            <a:avLst/>
          </a:prstGeom>
          <a:noFill/>
          <a:ln cap="flat" cmpd="sng" w="3810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8"/>
          <p:cNvSpPr txBox="1"/>
          <p:nvPr/>
        </p:nvSpPr>
        <p:spPr>
          <a:xfrm>
            <a:off x="894500" y="2149375"/>
            <a:ext cx="982200" cy="36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BF9000"/>
                </a:solidFill>
                <a:latin typeface="Proxima Nova"/>
                <a:ea typeface="Proxima Nova"/>
                <a:cs typeface="Proxima Nova"/>
                <a:sym typeface="Proxima Nova"/>
              </a:rPr>
              <a:t>When?</a:t>
            </a:r>
            <a:endParaRPr b="1">
              <a:solidFill>
                <a:srgbClr val="BF9000"/>
              </a:solidFill>
              <a:latin typeface="Proxima Nova"/>
              <a:ea typeface="Proxima Nova"/>
              <a:cs typeface="Proxima Nova"/>
              <a:sym typeface="Proxima Nova"/>
            </a:endParaRPr>
          </a:p>
        </p:txBody>
      </p:sp>
      <p:grpSp>
        <p:nvGrpSpPr>
          <p:cNvPr id="422" name="Google Shape;422;p38"/>
          <p:cNvGrpSpPr/>
          <p:nvPr/>
        </p:nvGrpSpPr>
        <p:grpSpPr>
          <a:xfrm>
            <a:off x="3826586" y="3682743"/>
            <a:ext cx="576036" cy="488370"/>
            <a:chOff x="6666929" y="2988100"/>
            <a:chExt cx="734646" cy="598199"/>
          </a:xfrm>
        </p:grpSpPr>
        <p:pic>
          <p:nvPicPr>
            <p:cNvPr id="423" name="Google Shape;423;p38"/>
            <p:cNvPicPr preferRelativeResize="0"/>
            <p:nvPr/>
          </p:nvPicPr>
          <p:blipFill>
            <a:blip r:embed="rId16">
              <a:alphaModFix/>
            </a:blip>
            <a:stretch>
              <a:fillRect/>
            </a:stretch>
          </p:blipFill>
          <p:spPr>
            <a:xfrm>
              <a:off x="6803375" y="2988100"/>
              <a:ext cx="598199" cy="598199"/>
            </a:xfrm>
            <a:prstGeom prst="rect">
              <a:avLst/>
            </a:prstGeom>
            <a:noFill/>
            <a:ln>
              <a:noFill/>
            </a:ln>
            <a:effectLst>
              <a:outerShdw blurRad="57150" rotWithShape="0" algn="bl" dir="5400000" dist="19050">
                <a:srgbClr val="000000">
                  <a:alpha val="50000"/>
                </a:srgbClr>
              </a:outerShdw>
            </a:effectLst>
          </p:spPr>
        </p:pic>
        <p:sp>
          <p:nvSpPr>
            <p:cNvPr id="424" name="Google Shape;424;p38"/>
            <p:cNvSpPr txBox="1"/>
            <p:nvPr/>
          </p:nvSpPr>
          <p:spPr>
            <a:xfrm rot="-839061">
              <a:off x="6684545" y="3054268"/>
              <a:ext cx="562368" cy="215445"/>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Impact"/>
                  <a:ea typeface="Impact"/>
                  <a:cs typeface="Impact"/>
                  <a:sym typeface="Impact"/>
                </a:rPr>
                <a:t>CTE</a:t>
              </a:r>
              <a:endParaRPr sz="1000">
                <a:latin typeface="Impact"/>
                <a:ea typeface="Impact"/>
                <a:cs typeface="Impact"/>
                <a:sym typeface="Impact"/>
              </a:endParaRPr>
            </a:p>
          </p:txBody>
        </p:sp>
      </p:grpSp>
      <p:grpSp>
        <p:nvGrpSpPr>
          <p:cNvPr id="425" name="Google Shape;425;p38"/>
          <p:cNvGrpSpPr/>
          <p:nvPr/>
        </p:nvGrpSpPr>
        <p:grpSpPr>
          <a:xfrm>
            <a:off x="6824936" y="3643481"/>
            <a:ext cx="576036" cy="488370"/>
            <a:chOff x="6666929" y="2988100"/>
            <a:chExt cx="734646" cy="598199"/>
          </a:xfrm>
        </p:grpSpPr>
        <p:pic>
          <p:nvPicPr>
            <p:cNvPr id="426" name="Google Shape;426;p38"/>
            <p:cNvPicPr preferRelativeResize="0"/>
            <p:nvPr/>
          </p:nvPicPr>
          <p:blipFill>
            <a:blip r:embed="rId16">
              <a:alphaModFix/>
            </a:blip>
            <a:stretch>
              <a:fillRect/>
            </a:stretch>
          </p:blipFill>
          <p:spPr>
            <a:xfrm>
              <a:off x="6803375" y="2988100"/>
              <a:ext cx="598199" cy="598199"/>
            </a:xfrm>
            <a:prstGeom prst="rect">
              <a:avLst/>
            </a:prstGeom>
            <a:noFill/>
            <a:ln>
              <a:noFill/>
            </a:ln>
            <a:effectLst>
              <a:outerShdw blurRad="57150" rotWithShape="0" algn="bl" dir="5400000" dist="19050">
                <a:srgbClr val="000000">
                  <a:alpha val="50000"/>
                </a:srgbClr>
              </a:outerShdw>
            </a:effectLst>
          </p:spPr>
        </p:pic>
        <p:sp>
          <p:nvSpPr>
            <p:cNvPr id="427" name="Google Shape;427;p38"/>
            <p:cNvSpPr txBox="1"/>
            <p:nvPr/>
          </p:nvSpPr>
          <p:spPr>
            <a:xfrm rot="-839061">
              <a:off x="6684545" y="3054268"/>
              <a:ext cx="562368" cy="215445"/>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Impact"/>
                  <a:ea typeface="Impact"/>
                  <a:cs typeface="Impact"/>
                  <a:sym typeface="Impact"/>
                </a:rPr>
                <a:t>CTE</a:t>
              </a:r>
              <a:endParaRPr sz="1000">
                <a:latin typeface="Impact"/>
                <a:ea typeface="Impact"/>
                <a:cs typeface="Impact"/>
                <a:sym typeface="Impact"/>
              </a:endParaRPr>
            </a:p>
          </p:txBody>
        </p:sp>
      </p:grpSp>
      <p:pic>
        <p:nvPicPr>
          <p:cNvPr id="428" name="Google Shape;428;p38"/>
          <p:cNvPicPr preferRelativeResize="0"/>
          <p:nvPr/>
        </p:nvPicPr>
        <p:blipFill>
          <a:blip r:embed="rId4">
            <a:alphaModFix/>
          </a:blip>
          <a:stretch>
            <a:fillRect/>
          </a:stretch>
        </p:blipFill>
        <p:spPr>
          <a:xfrm>
            <a:off x="7710175" y="4362575"/>
            <a:ext cx="598199" cy="598199"/>
          </a:xfrm>
          <a:prstGeom prst="rect">
            <a:avLst/>
          </a:prstGeom>
          <a:noFill/>
          <a:ln>
            <a:noFill/>
          </a:ln>
          <a:effectLst>
            <a:outerShdw blurRad="57150" rotWithShape="0" algn="bl" dir="5400000" dist="19050">
              <a:srgbClr val="000000">
                <a:alpha val="50000"/>
              </a:srgbClr>
            </a:outerShdw>
          </a:effectLst>
        </p:spPr>
      </p:pic>
      <p:sp>
        <p:nvSpPr>
          <p:cNvPr id="429" name="Google Shape;429;p38"/>
          <p:cNvSpPr/>
          <p:nvPr/>
        </p:nvSpPr>
        <p:spPr>
          <a:xfrm>
            <a:off x="7700125" y="4356500"/>
            <a:ext cx="616200" cy="615000"/>
          </a:xfrm>
          <a:prstGeom prst="noSmoking">
            <a:avLst>
              <a:gd fmla="val 8309" name="adj"/>
            </a:avLst>
          </a:prstGeom>
          <a:solidFill>
            <a:srgbClr val="E0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0" name="Google Shape;430;p38"/>
          <p:cNvPicPr preferRelativeResize="0"/>
          <p:nvPr/>
        </p:nvPicPr>
        <p:blipFill>
          <a:blip r:embed="rId14">
            <a:alphaModFix/>
          </a:blip>
          <a:stretch>
            <a:fillRect/>
          </a:stretch>
        </p:blipFill>
        <p:spPr>
          <a:xfrm>
            <a:off x="7206850" y="4373713"/>
            <a:ext cx="598199" cy="598199"/>
          </a:xfrm>
          <a:prstGeom prst="rect">
            <a:avLst/>
          </a:prstGeom>
          <a:noFill/>
          <a:ln>
            <a:noFill/>
          </a:ln>
          <a:effectLst>
            <a:outerShdw blurRad="57150" rotWithShape="0" algn="bl" dir="5400000" dist="19050">
              <a:srgbClr val="000000">
                <a:alpha val="50000"/>
              </a:srgbClr>
            </a:outerShdw>
          </a:effectLst>
        </p:spPr>
      </p:pic>
      <p:sp>
        <p:nvSpPr>
          <p:cNvPr id="431" name="Google Shape;431;p38"/>
          <p:cNvSpPr txBox="1"/>
          <p:nvPr/>
        </p:nvSpPr>
        <p:spPr>
          <a:xfrm>
            <a:off x="7212400" y="4743275"/>
            <a:ext cx="587100" cy="19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Impact"/>
                <a:ea typeface="Impact"/>
                <a:cs typeface="Impact"/>
                <a:sym typeface="Impact"/>
              </a:rPr>
              <a:t>Grad</a:t>
            </a:r>
            <a:endParaRPr sz="900">
              <a:latin typeface="Impact"/>
              <a:ea typeface="Impact"/>
              <a:cs typeface="Impact"/>
              <a:sym typeface="Impact"/>
            </a:endParaRPr>
          </a:p>
        </p:txBody>
      </p:sp>
      <p:sp>
        <p:nvSpPr>
          <p:cNvPr id="432" name="Google Shape;432;p38"/>
          <p:cNvSpPr txBox="1"/>
          <p:nvPr/>
        </p:nvSpPr>
        <p:spPr>
          <a:xfrm>
            <a:off x="7700125" y="4743275"/>
            <a:ext cx="616200" cy="19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464646"/>
                </a:solidFill>
                <a:latin typeface="Impact"/>
                <a:ea typeface="Impact"/>
                <a:cs typeface="Impact"/>
                <a:sym typeface="Impact"/>
              </a:rPr>
              <a:t>Dropout</a:t>
            </a:r>
            <a:endParaRPr sz="900">
              <a:solidFill>
                <a:srgbClr val="464646"/>
              </a:solidFill>
              <a:latin typeface="Impact"/>
              <a:ea typeface="Impact"/>
              <a:cs typeface="Impact"/>
              <a:sym typeface="Impact"/>
            </a:endParaRPr>
          </a:p>
        </p:txBody>
      </p:sp>
      <p:pic>
        <p:nvPicPr>
          <p:cNvPr id="433" name="Google Shape;433;p38"/>
          <p:cNvPicPr preferRelativeResize="0"/>
          <p:nvPr/>
        </p:nvPicPr>
        <p:blipFill>
          <a:blip r:embed="rId17">
            <a:alphaModFix/>
          </a:blip>
          <a:stretch>
            <a:fillRect/>
          </a:stretch>
        </p:blipFill>
        <p:spPr>
          <a:xfrm>
            <a:off x="3622365" y="1271888"/>
            <a:ext cx="435951" cy="435951"/>
          </a:xfrm>
          <a:prstGeom prst="rect">
            <a:avLst/>
          </a:prstGeom>
          <a:noFill/>
          <a:ln>
            <a:noFill/>
          </a:ln>
          <a:effectLst>
            <a:outerShdw blurRad="57150" rotWithShape="0" algn="bl" dir="5400000" dist="19050">
              <a:srgbClr val="000000">
                <a:alpha val="50000"/>
              </a:srgbClr>
            </a:outerShdw>
          </a:effectLst>
        </p:spPr>
      </p:pic>
      <p:pic>
        <p:nvPicPr>
          <p:cNvPr id="434" name="Google Shape;434;p38"/>
          <p:cNvPicPr preferRelativeResize="0"/>
          <p:nvPr/>
        </p:nvPicPr>
        <p:blipFill>
          <a:blip r:embed="rId17">
            <a:alphaModFix/>
          </a:blip>
          <a:stretch>
            <a:fillRect/>
          </a:stretch>
        </p:blipFill>
        <p:spPr>
          <a:xfrm>
            <a:off x="6619715" y="1273963"/>
            <a:ext cx="435951" cy="435951"/>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39"/>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40" name="Google Shape;440;p39"/>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CALPADS - Data Collection Schedule</a:t>
            </a:r>
            <a:endParaRPr sz="1800">
              <a:solidFill>
                <a:srgbClr val="FFFFFF"/>
              </a:solidFill>
              <a:latin typeface="Proxima Nova"/>
              <a:ea typeface="Proxima Nova"/>
              <a:cs typeface="Proxima Nova"/>
              <a:sym typeface="Proxima Nova"/>
            </a:endParaRPr>
          </a:p>
        </p:txBody>
      </p:sp>
      <p:sp>
        <p:nvSpPr>
          <p:cNvPr id="441" name="Google Shape;441;p39"/>
          <p:cNvSpPr/>
          <p:nvPr/>
        </p:nvSpPr>
        <p:spPr>
          <a:xfrm>
            <a:off x="223000" y="792275"/>
            <a:ext cx="1297500" cy="3792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42" name="Google Shape;442;p39"/>
          <p:cNvSpPr/>
          <p:nvPr/>
        </p:nvSpPr>
        <p:spPr>
          <a:xfrm>
            <a:off x="291769" y="2097624"/>
            <a:ext cx="1159800" cy="250500"/>
          </a:xfrm>
          <a:prstGeom prst="rect">
            <a:avLst/>
          </a:prstGeom>
          <a:solidFill>
            <a:srgbClr val="E470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Enrollment Counts</a:t>
            </a:r>
            <a:endParaRPr sz="1000">
              <a:solidFill>
                <a:srgbClr val="FFFFFF"/>
              </a:solidFill>
              <a:latin typeface="Proxima Nova"/>
              <a:ea typeface="Proxima Nova"/>
              <a:cs typeface="Proxima Nova"/>
              <a:sym typeface="Proxima Nova"/>
            </a:endParaRPr>
          </a:p>
        </p:txBody>
      </p:sp>
      <p:sp>
        <p:nvSpPr>
          <p:cNvPr id="443" name="Google Shape;443;p39"/>
          <p:cNvSpPr/>
          <p:nvPr/>
        </p:nvSpPr>
        <p:spPr>
          <a:xfrm>
            <a:off x="291800" y="2413800"/>
            <a:ext cx="1159800" cy="313200"/>
          </a:xfrm>
          <a:prstGeom prst="rect">
            <a:avLst/>
          </a:prstGeom>
          <a:solidFill>
            <a:srgbClr val="E4704C"/>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000">
                <a:solidFill>
                  <a:srgbClr val="FFFFFF"/>
                </a:solidFill>
                <a:latin typeface="Proxima Nova"/>
                <a:ea typeface="Proxima Nova"/>
                <a:cs typeface="Proxima Nova"/>
                <a:sym typeface="Proxima Nova"/>
              </a:rPr>
              <a:t>Previous Year </a:t>
            </a:r>
            <a:endParaRPr sz="1000">
              <a:solidFill>
                <a:srgbClr val="FFFFFF"/>
              </a:solidFill>
              <a:latin typeface="Proxima Nova"/>
              <a:ea typeface="Proxima Nova"/>
              <a:cs typeface="Proxima Nova"/>
              <a:sym typeface="Proxima Nova"/>
            </a:endParaRPr>
          </a:p>
          <a:p>
            <a:pPr indent="0" lvl="0" marL="0" rtl="0" algn="ctr">
              <a:spcBef>
                <a:spcPts val="0"/>
              </a:spcBef>
              <a:spcAft>
                <a:spcPts val="0"/>
              </a:spcAft>
              <a:buClr>
                <a:srgbClr val="000000"/>
              </a:buClr>
              <a:buSzPts val="1100"/>
              <a:buFont typeface="Arial"/>
              <a:buNone/>
            </a:pPr>
            <a:r>
              <a:rPr lang="en" sz="1000">
                <a:solidFill>
                  <a:srgbClr val="FFFFFF"/>
                </a:solidFill>
                <a:latin typeface="Proxima Nova"/>
                <a:ea typeface="Proxima Nova"/>
                <a:cs typeface="Proxima Nova"/>
                <a:sym typeface="Proxima Nova"/>
              </a:rPr>
              <a:t>Grads and Drops</a:t>
            </a:r>
            <a:endParaRPr sz="800">
              <a:solidFill>
                <a:srgbClr val="FFFFFF"/>
              </a:solidFill>
              <a:latin typeface="Proxima Nova"/>
              <a:ea typeface="Proxima Nova"/>
              <a:cs typeface="Proxima Nova"/>
              <a:sym typeface="Proxima Nova"/>
            </a:endParaRPr>
          </a:p>
        </p:txBody>
      </p:sp>
      <p:sp>
        <p:nvSpPr>
          <p:cNvPr id="444" name="Google Shape;444;p39"/>
          <p:cNvSpPr/>
          <p:nvPr/>
        </p:nvSpPr>
        <p:spPr>
          <a:xfrm>
            <a:off x="291775" y="2786975"/>
            <a:ext cx="1159800" cy="313200"/>
          </a:xfrm>
          <a:prstGeom prst="rect">
            <a:avLst/>
          </a:prstGeom>
          <a:solidFill>
            <a:srgbClr val="A2BA64"/>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LCFF Eligible Students</a:t>
            </a:r>
            <a:endParaRPr sz="1000">
              <a:solidFill>
                <a:srgbClr val="FFFFFF"/>
              </a:solidFill>
              <a:latin typeface="Proxima Nova"/>
              <a:ea typeface="Proxima Nova"/>
              <a:cs typeface="Proxima Nova"/>
              <a:sym typeface="Proxima Nova"/>
            </a:endParaRPr>
          </a:p>
        </p:txBody>
      </p:sp>
      <p:sp>
        <p:nvSpPr>
          <p:cNvPr id="445" name="Google Shape;445;p39"/>
          <p:cNvSpPr/>
          <p:nvPr/>
        </p:nvSpPr>
        <p:spPr>
          <a:xfrm>
            <a:off x="291775" y="3160150"/>
            <a:ext cx="1159800" cy="313200"/>
          </a:xfrm>
          <a:prstGeom prst="rect">
            <a:avLst/>
          </a:prstGeom>
          <a:solidFill>
            <a:srgbClr val="E4704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English Language Acquisition Status</a:t>
            </a:r>
            <a:endParaRPr sz="1000">
              <a:solidFill>
                <a:srgbClr val="FFFFFF"/>
              </a:solidFill>
              <a:latin typeface="Proxima Nova"/>
              <a:ea typeface="Proxima Nova"/>
              <a:cs typeface="Proxima Nova"/>
              <a:sym typeface="Proxima Nova"/>
            </a:endParaRPr>
          </a:p>
        </p:txBody>
      </p:sp>
      <p:grpSp>
        <p:nvGrpSpPr>
          <p:cNvPr id="446" name="Google Shape;446;p39"/>
          <p:cNvGrpSpPr/>
          <p:nvPr/>
        </p:nvGrpSpPr>
        <p:grpSpPr>
          <a:xfrm>
            <a:off x="227162" y="779943"/>
            <a:ext cx="1297485" cy="1212084"/>
            <a:chOff x="827275" y="747038"/>
            <a:chExt cx="1451488" cy="1212084"/>
          </a:xfrm>
        </p:grpSpPr>
        <p:sp>
          <p:nvSpPr>
            <p:cNvPr id="447" name="Google Shape;447;p39"/>
            <p:cNvSpPr/>
            <p:nvPr/>
          </p:nvSpPr>
          <p:spPr>
            <a:xfrm rot="5400000">
              <a:off x="1425251" y="1750622"/>
              <a:ext cx="236700" cy="180300"/>
            </a:xfrm>
            <a:prstGeom prst="rightArrow">
              <a:avLst>
                <a:gd fmla="val 34239" name="adj1"/>
                <a:gd fmla="val 57035" name="adj2"/>
              </a:avLst>
            </a:prstGeom>
            <a:solidFill>
              <a:srgbClr val="FFFFFF"/>
            </a:solidFill>
            <a:ln cap="flat" cmpd="sng" w="9525">
              <a:solidFill>
                <a:srgbClr val="E470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48" name="Google Shape;448;p39"/>
            <p:cNvSpPr/>
            <p:nvPr/>
          </p:nvSpPr>
          <p:spPr>
            <a:xfrm>
              <a:off x="827275" y="769000"/>
              <a:ext cx="1451400" cy="988200"/>
            </a:xfrm>
            <a:prstGeom prst="rect">
              <a:avLst/>
            </a:prstGeom>
            <a:solidFill>
              <a:srgbClr val="FFFFFF"/>
            </a:solidFill>
            <a:ln cap="flat" cmpd="sng" w="28575">
              <a:solidFill>
                <a:srgbClr val="E470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49" name="Google Shape;449;p39"/>
            <p:cNvSpPr/>
            <p:nvPr/>
          </p:nvSpPr>
          <p:spPr>
            <a:xfrm>
              <a:off x="894863" y="747038"/>
              <a:ext cx="1297500" cy="504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545757"/>
                  </a:solidFill>
                  <a:latin typeface="Proxima Nova"/>
                  <a:ea typeface="Proxima Nova"/>
                  <a:cs typeface="Proxima Nova"/>
                  <a:sym typeface="Proxima Nova"/>
                </a:rPr>
                <a:t>Fall 1</a:t>
              </a:r>
              <a:endParaRPr sz="3000">
                <a:solidFill>
                  <a:srgbClr val="545757"/>
                </a:solidFill>
                <a:latin typeface="Proxima Nova"/>
                <a:ea typeface="Proxima Nova"/>
                <a:cs typeface="Proxima Nova"/>
                <a:sym typeface="Proxima Nova"/>
              </a:endParaRPr>
            </a:p>
          </p:txBody>
        </p:sp>
        <p:sp>
          <p:nvSpPr>
            <p:cNvPr id="450" name="Google Shape;450;p39"/>
            <p:cNvSpPr/>
            <p:nvPr/>
          </p:nvSpPr>
          <p:spPr>
            <a:xfrm>
              <a:off x="827363" y="1350763"/>
              <a:ext cx="1451400" cy="36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As of Census Day</a:t>
              </a:r>
              <a:endParaRPr sz="1000">
                <a:solidFill>
                  <a:srgbClr val="545757"/>
                </a:solidFill>
                <a:latin typeface="Proxima Nova"/>
                <a:ea typeface="Proxima Nova"/>
                <a:cs typeface="Proxima Nova"/>
                <a:sym typeface="Proxima Nova"/>
              </a:endParaRPr>
            </a:p>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Due December</a:t>
              </a:r>
              <a:endParaRPr sz="1000">
                <a:solidFill>
                  <a:srgbClr val="545757"/>
                </a:solidFill>
                <a:latin typeface="Proxima Nova"/>
                <a:ea typeface="Proxima Nova"/>
                <a:cs typeface="Proxima Nova"/>
                <a:sym typeface="Proxima Nova"/>
              </a:endParaRPr>
            </a:p>
          </p:txBody>
        </p:sp>
      </p:grpSp>
      <p:sp>
        <p:nvSpPr>
          <p:cNvPr id="451" name="Google Shape;451;p39"/>
          <p:cNvSpPr/>
          <p:nvPr/>
        </p:nvSpPr>
        <p:spPr>
          <a:xfrm>
            <a:off x="291769" y="3533324"/>
            <a:ext cx="1159800" cy="250500"/>
          </a:xfrm>
          <a:prstGeom prst="rect">
            <a:avLst/>
          </a:prstGeom>
          <a:solidFill>
            <a:srgbClr val="A2BA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Immigrant Counts</a:t>
            </a:r>
            <a:endParaRPr sz="1000">
              <a:solidFill>
                <a:srgbClr val="FFFFFF"/>
              </a:solidFill>
              <a:latin typeface="Proxima Nova"/>
              <a:ea typeface="Proxima Nova"/>
              <a:cs typeface="Proxima Nova"/>
              <a:sym typeface="Proxima Nova"/>
            </a:endParaRPr>
          </a:p>
        </p:txBody>
      </p:sp>
      <p:sp>
        <p:nvSpPr>
          <p:cNvPr id="452" name="Google Shape;452;p39"/>
          <p:cNvSpPr/>
          <p:nvPr/>
        </p:nvSpPr>
        <p:spPr>
          <a:xfrm>
            <a:off x="1696153" y="798463"/>
            <a:ext cx="1263300" cy="3792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Proxima Nova"/>
              <a:ea typeface="Proxima Nova"/>
              <a:cs typeface="Proxima Nova"/>
              <a:sym typeface="Proxima Nova"/>
            </a:endParaRPr>
          </a:p>
        </p:txBody>
      </p:sp>
      <p:sp>
        <p:nvSpPr>
          <p:cNvPr id="453" name="Google Shape;453;p39"/>
          <p:cNvSpPr/>
          <p:nvPr/>
        </p:nvSpPr>
        <p:spPr>
          <a:xfrm>
            <a:off x="1761375" y="2103800"/>
            <a:ext cx="1099800" cy="498300"/>
          </a:xfrm>
          <a:prstGeom prst="rect">
            <a:avLst/>
          </a:prstGeom>
          <a:solidFill>
            <a:srgbClr val="F7BC35"/>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Student Course Enrollments</a:t>
            </a:r>
            <a:endParaRPr sz="1000">
              <a:solidFill>
                <a:srgbClr val="FFFFFF"/>
              </a:solidFill>
              <a:latin typeface="Proxima Nova"/>
              <a:ea typeface="Proxima Nova"/>
              <a:cs typeface="Proxima Nova"/>
              <a:sym typeface="Proxima Nova"/>
            </a:endParaRPr>
          </a:p>
        </p:txBody>
      </p:sp>
      <p:sp>
        <p:nvSpPr>
          <p:cNvPr id="454" name="Google Shape;454;p39"/>
          <p:cNvSpPr/>
          <p:nvPr/>
        </p:nvSpPr>
        <p:spPr>
          <a:xfrm>
            <a:off x="1761788" y="2683694"/>
            <a:ext cx="1099800" cy="498300"/>
          </a:xfrm>
          <a:prstGeom prst="rect">
            <a:avLst/>
          </a:prstGeom>
          <a:solidFill>
            <a:srgbClr val="F7BC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Staff Assignments and FTE</a:t>
            </a:r>
            <a:endParaRPr sz="1000">
              <a:solidFill>
                <a:srgbClr val="FFFFFF"/>
              </a:solidFill>
              <a:latin typeface="Proxima Nova"/>
              <a:ea typeface="Proxima Nova"/>
              <a:cs typeface="Proxima Nova"/>
              <a:sym typeface="Proxima Nova"/>
            </a:endParaRPr>
          </a:p>
        </p:txBody>
      </p:sp>
      <p:sp>
        <p:nvSpPr>
          <p:cNvPr id="455" name="Google Shape;455;p39"/>
          <p:cNvSpPr/>
          <p:nvPr/>
        </p:nvSpPr>
        <p:spPr>
          <a:xfrm>
            <a:off x="1761788" y="3263585"/>
            <a:ext cx="1099800" cy="498300"/>
          </a:xfrm>
          <a:prstGeom prst="rect">
            <a:avLst/>
          </a:prstGeom>
          <a:solidFill>
            <a:srgbClr val="F7BC35"/>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English Learner Education Services</a:t>
            </a:r>
            <a:endParaRPr sz="1000">
              <a:solidFill>
                <a:srgbClr val="FFFFFF"/>
              </a:solidFill>
              <a:latin typeface="Proxima Nova"/>
              <a:ea typeface="Proxima Nova"/>
              <a:cs typeface="Proxima Nova"/>
              <a:sym typeface="Proxima Nova"/>
            </a:endParaRPr>
          </a:p>
        </p:txBody>
      </p:sp>
      <p:grpSp>
        <p:nvGrpSpPr>
          <p:cNvPr id="456" name="Google Shape;456;p39"/>
          <p:cNvGrpSpPr/>
          <p:nvPr/>
        </p:nvGrpSpPr>
        <p:grpSpPr>
          <a:xfrm>
            <a:off x="1696125" y="786088"/>
            <a:ext cx="1263462" cy="1212084"/>
            <a:chOff x="827277" y="747037"/>
            <a:chExt cx="1490459" cy="1212084"/>
          </a:xfrm>
        </p:grpSpPr>
        <p:sp>
          <p:nvSpPr>
            <p:cNvPr id="457" name="Google Shape;457;p39"/>
            <p:cNvSpPr/>
            <p:nvPr/>
          </p:nvSpPr>
          <p:spPr>
            <a:xfrm rot="5400000">
              <a:off x="1425251" y="1750622"/>
              <a:ext cx="236700" cy="180300"/>
            </a:xfrm>
            <a:prstGeom prst="rightArrow">
              <a:avLst>
                <a:gd fmla="val 34239" name="adj1"/>
                <a:gd fmla="val 57035" name="adj2"/>
              </a:avLst>
            </a:prstGeom>
            <a:solidFill>
              <a:srgbClr val="FFFFFF"/>
            </a:solidFill>
            <a:ln cap="flat" cmpd="sng" w="9525">
              <a:solidFill>
                <a:srgbClr val="F7BC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Proxima Nova"/>
                <a:ea typeface="Proxima Nova"/>
                <a:cs typeface="Proxima Nova"/>
                <a:sym typeface="Proxima Nova"/>
              </a:endParaRPr>
            </a:p>
          </p:txBody>
        </p:sp>
        <p:sp>
          <p:nvSpPr>
            <p:cNvPr id="458" name="Google Shape;458;p39"/>
            <p:cNvSpPr/>
            <p:nvPr/>
          </p:nvSpPr>
          <p:spPr>
            <a:xfrm>
              <a:off x="827277" y="769012"/>
              <a:ext cx="1490400" cy="988200"/>
            </a:xfrm>
            <a:prstGeom prst="rect">
              <a:avLst/>
            </a:prstGeom>
            <a:solidFill>
              <a:srgbClr val="FFFFFF"/>
            </a:solidFill>
            <a:ln cap="flat" cmpd="sng" w="28575">
              <a:solidFill>
                <a:srgbClr val="F7BC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Proxima Nova"/>
                <a:ea typeface="Proxima Nova"/>
                <a:cs typeface="Proxima Nova"/>
                <a:sym typeface="Proxima Nova"/>
              </a:endParaRPr>
            </a:p>
          </p:txBody>
        </p:sp>
        <p:sp>
          <p:nvSpPr>
            <p:cNvPr id="459" name="Google Shape;459;p39"/>
            <p:cNvSpPr/>
            <p:nvPr/>
          </p:nvSpPr>
          <p:spPr>
            <a:xfrm>
              <a:off x="896664" y="747037"/>
              <a:ext cx="1332600" cy="504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545757"/>
                  </a:solidFill>
                  <a:latin typeface="Proxima Nova"/>
                  <a:ea typeface="Proxima Nova"/>
                  <a:cs typeface="Proxima Nova"/>
                  <a:sym typeface="Proxima Nova"/>
                </a:rPr>
                <a:t>Fall 2</a:t>
              </a:r>
              <a:endParaRPr sz="3000">
                <a:solidFill>
                  <a:srgbClr val="545757"/>
                </a:solidFill>
                <a:latin typeface="Proxima Nova"/>
                <a:ea typeface="Proxima Nova"/>
                <a:cs typeface="Proxima Nova"/>
                <a:sym typeface="Proxima Nova"/>
              </a:endParaRPr>
            </a:p>
          </p:txBody>
        </p:sp>
        <p:sp>
          <p:nvSpPr>
            <p:cNvPr id="460" name="Google Shape;460;p39"/>
            <p:cNvSpPr/>
            <p:nvPr/>
          </p:nvSpPr>
          <p:spPr>
            <a:xfrm>
              <a:off x="827336" y="1319562"/>
              <a:ext cx="14904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As of Census Day</a:t>
              </a:r>
              <a:endParaRPr sz="1000">
                <a:solidFill>
                  <a:srgbClr val="545757"/>
                </a:solidFill>
                <a:latin typeface="Proxima Nova"/>
                <a:ea typeface="Proxima Nova"/>
                <a:cs typeface="Proxima Nova"/>
                <a:sym typeface="Proxima Nova"/>
              </a:endParaRPr>
            </a:p>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Due March</a:t>
              </a:r>
              <a:endParaRPr sz="1000">
                <a:solidFill>
                  <a:srgbClr val="545757"/>
                </a:solidFill>
                <a:latin typeface="Proxima Nova"/>
                <a:ea typeface="Proxima Nova"/>
                <a:cs typeface="Proxima Nova"/>
                <a:sym typeface="Proxima Nova"/>
              </a:endParaRPr>
            </a:p>
          </p:txBody>
        </p:sp>
      </p:grpSp>
      <p:grpSp>
        <p:nvGrpSpPr>
          <p:cNvPr id="461" name="Google Shape;461;p39"/>
          <p:cNvGrpSpPr/>
          <p:nvPr/>
        </p:nvGrpSpPr>
        <p:grpSpPr>
          <a:xfrm>
            <a:off x="3083412" y="786100"/>
            <a:ext cx="1340672" cy="3804952"/>
            <a:chOff x="3877037" y="804525"/>
            <a:chExt cx="1499801" cy="3804952"/>
          </a:xfrm>
        </p:grpSpPr>
        <p:sp>
          <p:nvSpPr>
            <p:cNvPr id="462" name="Google Shape;462;p39"/>
            <p:cNvSpPr/>
            <p:nvPr/>
          </p:nvSpPr>
          <p:spPr>
            <a:xfrm>
              <a:off x="3925413" y="816876"/>
              <a:ext cx="1451400" cy="3792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Proxima Nova"/>
                <a:ea typeface="Proxima Nova"/>
                <a:cs typeface="Proxima Nova"/>
                <a:sym typeface="Proxima Nova"/>
              </a:endParaRPr>
            </a:p>
          </p:txBody>
        </p:sp>
        <p:sp>
          <p:nvSpPr>
            <p:cNvPr id="463" name="Google Shape;463;p39"/>
            <p:cNvSpPr/>
            <p:nvPr/>
          </p:nvSpPr>
          <p:spPr>
            <a:xfrm>
              <a:off x="4002338" y="2122225"/>
              <a:ext cx="1297500" cy="759300"/>
            </a:xfrm>
            <a:prstGeom prst="rect">
              <a:avLst/>
            </a:prstGeom>
            <a:solidFill>
              <a:srgbClr val="75BAC5"/>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Course Completions for Grades 7-12</a:t>
              </a:r>
              <a:endParaRPr sz="1000">
                <a:solidFill>
                  <a:srgbClr val="FFFFFF"/>
                </a:solidFill>
                <a:latin typeface="Proxima Nova"/>
                <a:ea typeface="Proxima Nova"/>
                <a:cs typeface="Proxima Nova"/>
                <a:sym typeface="Proxima Nova"/>
              </a:endParaRPr>
            </a:p>
          </p:txBody>
        </p:sp>
        <p:sp>
          <p:nvSpPr>
            <p:cNvPr id="464" name="Google Shape;464;p39"/>
            <p:cNvSpPr/>
            <p:nvPr/>
          </p:nvSpPr>
          <p:spPr>
            <a:xfrm>
              <a:off x="3996709" y="3014750"/>
              <a:ext cx="1297500" cy="765600"/>
            </a:xfrm>
            <a:prstGeom prst="rect">
              <a:avLst/>
            </a:prstGeom>
            <a:solidFill>
              <a:srgbClr val="75BA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CTE Participants, Concentrators, Completers (Perkins Report) </a:t>
              </a:r>
              <a:endParaRPr sz="1000">
                <a:solidFill>
                  <a:srgbClr val="FFFFFF"/>
                </a:solidFill>
                <a:latin typeface="Proxima Nova"/>
                <a:ea typeface="Proxima Nova"/>
                <a:cs typeface="Proxima Nova"/>
                <a:sym typeface="Proxima Nova"/>
              </a:endParaRPr>
            </a:p>
          </p:txBody>
        </p:sp>
        <p:grpSp>
          <p:nvGrpSpPr>
            <p:cNvPr id="465" name="Google Shape;465;p39"/>
            <p:cNvGrpSpPr/>
            <p:nvPr/>
          </p:nvGrpSpPr>
          <p:grpSpPr>
            <a:xfrm>
              <a:off x="3877037" y="804525"/>
              <a:ext cx="1499801" cy="1212084"/>
              <a:chOff x="778949" y="747037"/>
              <a:chExt cx="1499801" cy="1212084"/>
            </a:xfrm>
          </p:grpSpPr>
          <p:sp>
            <p:nvSpPr>
              <p:cNvPr id="466" name="Google Shape;466;p39"/>
              <p:cNvSpPr/>
              <p:nvPr/>
            </p:nvSpPr>
            <p:spPr>
              <a:xfrm rot="5400000">
                <a:off x="1425251" y="1750622"/>
                <a:ext cx="236700" cy="180300"/>
              </a:xfrm>
              <a:prstGeom prst="rightArrow">
                <a:avLst>
                  <a:gd fmla="val 34239" name="adj1"/>
                  <a:gd fmla="val 57035" name="adj2"/>
                </a:avLst>
              </a:prstGeom>
              <a:solidFill>
                <a:srgbClr val="FFFFFF"/>
              </a:solidFill>
              <a:ln cap="flat" cmpd="sng" w="952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Proxima Nova"/>
                  <a:ea typeface="Proxima Nova"/>
                  <a:cs typeface="Proxima Nova"/>
                  <a:sym typeface="Proxima Nova"/>
                </a:endParaRPr>
              </a:p>
            </p:txBody>
          </p:sp>
          <p:sp>
            <p:nvSpPr>
              <p:cNvPr id="467" name="Google Shape;467;p39"/>
              <p:cNvSpPr/>
              <p:nvPr/>
            </p:nvSpPr>
            <p:spPr>
              <a:xfrm>
                <a:off x="827275" y="769000"/>
                <a:ext cx="1451400" cy="988200"/>
              </a:xfrm>
              <a:prstGeom prst="rect">
                <a:avLst/>
              </a:prstGeom>
              <a:solidFill>
                <a:srgbClr val="FFFFFF"/>
              </a:solidFill>
              <a:ln cap="flat" cmpd="sng" w="2857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Proxima Nova"/>
                  <a:ea typeface="Proxima Nova"/>
                  <a:cs typeface="Proxima Nova"/>
                  <a:sym typeface="Proxima Nova"/>
                </a:endParaRPr>
              </a:p>
            </p:txBody>
          </p:sp>
          <p:sp>
            <p:nvSpPr>
              <p:cNvPr id="468" name="Google Shape;468;p39"/>
              <p:cNvSpPr/>
              <p:nvPr/>
            </p:nvSpPr>
            <p:spPr>
              <a:xfrm>
                <a:off x="778949" y="747037"/>
                <a:ext cx="1499700" cy="504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545757"/>
                    </a:solidFill>
                    <a:latin typeface="Proxima Nova"/>
                    <a:ea typeface="Proxima Nova"/>
                    <a:cs typeface="Proxima Nova"/>
                    <a:sym typeface="Proxima Nova"/>
                  </a:rPr>
                  <a:t>EOY 1</a:t>
                </a:r>
                <a:endParaRPr sz="3000">
                  <a:solidFill>
                    <a:srgbClr val="545757"/>
                  </a:solidFill>
                  <a:latin typeface="Proxima Nova"/>
                  <a:ea typeface="Proxima Nova"/>
                  <a:cs typeface="Proxima Nova"/>
                  <a:sym typeface="Proxima Nova"/>
                </a:endParaRPr>
              </a:p>
            </p:txBody>
          </p:sp>
          <p:sp>
            <p:nvSpPr>
              <p:cNvPr id="469" name="Google Shape;469;p39"/>
              <p:cNvSpPr/>
              <p:nvPr/>
            </p:nvSpPr>
            <p:spPr>
              <a:xfrm>
                <a:off x="827350" y="1296763"/>
                <a:ext cx="1451400" cy="44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July 1 - June 30</a:t>
                </a:r>
                <a:endParaRPr sz="1000">
                  <a:solidFill>
                    <a:srgbClr val="545757"/>
                  </a:solidFill>
                  <a:latin typeface="Proxima Nova"/>
                  <a:ea typeface="Proxima Nova"/>
                  <a:cs typeface="Proxima Nova"/>
                  <a:sym typeface="Proxima Nova"/>
                </a:endParaRPr>
              </a:p>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Due August</a:t>
                </a:r>
                <a:endParaRPr sz="1000">
                  <a:solidFill>
                    <a:srgbClr val="545757"/>
                  </a:solidFill>
                  <a:latin typeface="Proxima Nova"/>
                  <a:ea typeface="Proxima Nova"/>
                  <a:cs typeface="Proxima Nova"/>
                  <a:sym typeface="Proxima Nova"/>
                </a:endParaRPr>
              </a:p>
            </p:txBody>
          </p:sp>
        </p:grpSp>
      </p:grpSp>
      <p:sp>
        <p:nvSpPr>
          <p:cNvPr id="470" name="Google Shape;470;p39"/>
          <p:cNvSpPr/>
          <p:nvPr/>
        </p:nvSpPr>
        <p:spPr>
          <a:xfrm>
            <a:off x="4581025" y="792300"/>
            <a:ext cx="1340700" cy="3792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71" name="Google Shape;471;p39"/>
          <p:cNvSpPr/>
          <p:nvPr/>
        </p:nvSpPr>
        <p:spPr>
          <a:xfrm>
            <a:off x="4646575" y="2097625"/>
            <a:ext cx="1209600" cy="765600"/>
          </a:xfrm>
          <a:prstGeom prst="rect">
            <a:avLst/>
          </a:prstGeom>
          <a:solidFill>
            <a:srgbClr val="75BAC5"/>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Program Participation</a:t>
            </a:r>
            <a:endParaRPr sz="1000">
              <a:solidFill>
                <a:srgbClr val="FFFFFF"/>
              </a:solidFill>
              <a:latin typeface="Proxima Nova"/>
              <a:ea typeface="Proxima Nova"/>
              <a:cs typeface="Proxima Nova"/>
              <a:sym typeface="Proxima Nova"/>
            </a:endParaRPr>
          </a:p>
        </p:txBody>
      </p:sp>
      <p:grpSp>
        <p:nvGrpSpPr>
          <p:cNvPr id="472" name="Google Shape;472;p39"/>
          <p:cNvGrpSpPr/>
          <p:nvPr/>
        </p:nvGrpSpPr>
        <p:grpSpPr>
          <a:xfrm>
            <a:off x="4590588" y="779975"/>
            <a:ext cx="1338707" cy="1212095"/>
            <a:chOff x="827275" y="747027"/>
            <a:chExt cx="1451488" cy="1212095"/>
          </a:xfrm>
        </p:grpSpPr>
        <p:sp>
          <p:nvSpPr>
            <p:cNvPr id="473" name="Google Shape;473;p39"/>
            <p:cNvSpPr/>
            <p:nvPr/>
          </p:nvSpPr>
          <p:spPr>
            <a:xfrm rot="5400000">
              <a:off x="1425251" y="1750622"/>
              <a:ext cx="236700" cy="180300"/>
            </a:xfrm>
            <a:prstGeom prst="rightArrow">
              <a:avLst>
                <a:gd fmla="val 34239" name="adj1"/>
                <a:gd fmla="val 57035" name="adj2"/>
              </a:avLst>
            </a:prstGeom>
            <a:solidFill>
              <a:srgbClr val="FFFFFF"/>
            </a:solidFill>
            <a:ln cap="flat" cmpd="sng" w="952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74" name="Google Shape;474;p39"/>
            <p:cNvSpPr/>
            <p:nvPr/>
          </p:nvSpPr>
          <p:spPr>
            <a:xfrm>
              <a:off x="827275" y="769000"/>
              <a:ext cx="1451400" cy="988200"/>
            </a:xfrm>
            <a:prstGeom prst="rect">
              <a:avLst/>
            </a:prstGeom>
            <a:solidFill>
              <a:srgbClr val="FFFFFF"/>
            </a:solidFill>
            <a:ln cap="flat" cmpd="sng" w="2857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75" name="Google Shape;475;p39"/>
            <p:cNvSpPr/>
            <p:nvPr/>
          </p:nvSpPr>
          <p:spPr>
            <a:xfrm>
              <a:off x="892912" y="747027"/>
              <a:ext cx="1369800" cy="504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545757"/>
                  </a:solidFill>
                  <a:latin typeface="Proxima Nova"/>
                  <a:ea typeface="Proxima Nova"/>
                  <a:cs typeface="Proxima Nova"/>
                  <a:sym typeface="Proxima Nova"/>
                </a:rPr>
                <a:t>EOY 2</a:t>
              </a:r>
              <a:endParaRPr sz="3000">
                <a:solidFill>
                  <a:srgbClr val="545757"/>
                </a:solidFill>
                <a:latin typeface="Proxima Nova"/>
                <a:ea typeface="Proxima Nova"/>
                <a:cs typeface="Proxima Nova"/>
                <a:sym typeface="Proxima Nova"/>
              </a:endParaRPr>
            </a:p>
          </p:txBody>
        </p:sp>
        <p:sp>
          <p:nvSpPr>
            <p:cNvPr id="476" name="Google Shape;476;p39"/>
            <p:cNvSpPr/>
            <p:nvPr/>
          </p:nvSpPr>
          <p:spPr>
            <a:xfrm>
              <a:off x="827363" y="1261662"/>
              <a:ext cx="1451400" cy="51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July 1 - June 30</a:t>
              </a:r>
              <a:endParaRPr sz="1000">
                <a:solidFill>
                  <a:srgbClr val="545757"/>
                </a:solidFill>
                <a:latin typeface="Proxima Nova"/>
                <a:ea typeface="Proxima Nova"/>
                <a:cs typeface="Proxima Nova"/>
                <a:sym typeface="Proxima Nova"/>
              </a:endParaRPr>
            </a:p>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Due August</a:t>
              </a:r>
              <a:endParaRPr sz="1000">
                <a:solidFill>
                  <a:srgbClr val="545757"/>
                </a:solidFill>
                <a:latin typeface="Proxima Nova"/>
                <a:ea typeface="Proxima Nova"/>
                <a:cs typeface="Proxima Nova"/>
                <a:sym typeface="Proxima Nova"/>
              </a:endParaRPr>
            </a:p>
          </p:txBody>
        </p:sp>
      </p:grpSp>
      <p:grpSp>
        <p:nvGrpSpPr>
          <p:cNvPr id="477" name="Google Shape;477;p39"/>
          <p:cNvGrpSpPr/>
          <p:nvPr/>
        </p:nvGrpSpPr>
        <p:grpSpPr>
          <a:xfrm>
            <a:off x="6159441" y="786100"/>
            <a:ext cx="1348432" cy="3804952"/>
            <a:chOff x="7088313" y="804524"/>
            <a:chExt cx="1451488" cy="3804952"/>
          </a:xfrm>
        </p:grpSpPr>
        <p:sp>
          <p:nvSpPr>
            <p:cNvPr id="478" name="Google Shape;478;p39"/>
            <p:cNvSpPr/>
            <p:nvPr/>
          </p:nvSpPr>
          <p:spPr>
            <a:xfrm>
              <a:off x="7088350" y="816876"/>
              <a:ext cx="1451400" cy="3792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79" name="Google Shape;479;p39"/>
            <p:cNvSpPr/>
            <p:nvPr/>
          </p:nvSpPr>
          <p:spPr>
            <a:xfrm>
              <a:off x="7180491" y="2116049"/>
              <a:ext cx="1248300" cy="898800"/>
            </a:xfrm>
            <a:prstGeom prst="rect">
              <a:avLst/>
            </a:prstGeom>
            <a:solidFill>
              <a:srgbClr val="75BA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Student Discipline</a:t>
              </a:r>
              <a:endParaRPr sz="1000">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Incidents</a:t>
              </a:r>
              <a:endParaRPr sz="1000">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Offenses</a:t>
              </a:r>
              <a:endParaRPr sz="1000">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Results</a:t>
              </a:r>
              <a:endParaRPr sz="1000">
                <a:solidFill>
                  <a:srgbClr val="FFFFFF"/>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(including SwD)</a:t>
              </a:r>
              <a:endParaRPr sz="1000">
                <a:solidFill>
                  <a:srgbClr val="FFFFFF"/>
                </a:solidFill>
                <a:latin typeface="Proxima Nova"/>
                <a:ea typeface="Proxima Nova"/>
                <a:cs typeface="Proxima Nova"/>
                <a:sym typeface="Proxima Nova"/>
              </a:endParaRPr>
            </a:p>
          </p:txBody>
        </p:sp>
        <p:sp>
          <p:nvSpPr>
            <p:cNvPr id="480" name="Google Shape;480;p39"/>
            <p:cNvSpPr/>
            <p:nvPr/>
          </p:nvSpPr>
          <p:spPr>
            <a:xfrm>
              <a:off x="7180478" y="3160974"/>
              <a:ext cx="1248300" cy="765600"/>
            </a:xfrm>
            <a:prstGeom prst="rect">
              <a:avLst/>
            </a:prstGeom>
            <a:solidFill>
              <a:srgbClr val="75BA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Student Absence Summary</a:t>
              </a:r>
              <a:endParaRPr sz="10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Cumulative Enrollment</a:t>
              </a:r>
              <a:endParaRPr sz="1000">
                <a:solidFill>
                  <a:srgbClr val="FFFFFF"/>
                </a:solidFill>
                <a:latin typeface="Proxima Nova"/>
                <a:ea typeface="Proxima Nova"/>
                <a:cs typeface="Proxima Nova"/>
                <a:sym typeface="Proxima Nova"/>
              </a:endParaRPr>
            </a:p>
          </p:txBody>
        </p:sp>
        <p:grpSp>
          <p:nvGrpSpPr>
            <p:cNvPr id="481" name="Google Shape;481;p39"/>
            <p:cNvGrpSpPr/>
            <p:nvPr/>
          </p:nvGrpSpPr>
          <p:grpSpPr>
            <a:xfrm>
              <a:off x="7088313" y="804524"/>
              <a:ext cx="1451488" cy="1212085"/>
              <a:chOff x="827275" y="747037"/>
              <a:chExt cx="1451488" cy="1212085"/>
            </a:xfrm>
          </p:grpSpPr>
          <p:sp>
            <p:nvSpPr>
              <p:cNvPr id="482" name="Google Shape;482;p39"/>
              <p:cNvSpPr/>
              <p:nvPr/>
            </p:nvSpPr>
            <p:spPr>
              <a:xfrm rot="5400000">
                <a:off x="1425251" y="1750622"/>
                <a:ext cx="236700" cy="180300"/>
              </a:xfrm>
              <a:prstGeom prst="rightArrow">
                <a:avLst>
                  <a:gd fmla="val 34239" name="adj1"/>
                  <a:gd fmla="val 57035" name="adj2"/>
                </a:avLst>
              </a:prstGeom>
              <a:solidFill>
                <a:srgbClr val="FFFFFF"/>
              </a:solidFill>
              <a:ln cap="flat" cmpd="sng" w="952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83" name="Google Shape;483;p39"/>
              <p:cNvSpPr/>
              <p:nvPr/>
            </p:nvSpPr>
            <p:spPr>
              <a:xfrm>
                <a:off x="827275" y="769000"/>
                <a:ext cx="1451400" cy="988200"/>
              </a:xfrm>
              <a:prstGeom prst="rect">
                <a:avLst/>
              </a:prstGeom>
              <a:solidFill>
                <a:srgbClr val="FFFFFF"/>
              </a:solidFill>
              <a:ln cap="flat" cmpd="sng" w="2857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84" name="Google Shape;484;p39"/>
              <p:cNvSpPr/>
              <p:nvPr/>
            </p:nvSpPr>
            <p:spPr>
              <a:xfrm>
                <a:off x="827285" y="747037"/>
                <a:ext cx="1440900" cy="504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545757"/>
                    </a:solidFill>
                    <a:latin typeface="Proxima Nova"/>
                    <a:ea typeface="Proxima Nova"/>
                    <a:cs typeface="Proxima Nova"/>
                    <a:sym typeface="Proxima Nova"/>
                  </a:rPr>
                  <a:t>EOY 3</a:t>
                </a:r>
                <a:endParaRPr sz="3000">
                  <a:solidFill>
                    <a:srgbClr val="545757"/>
                  </a:solidFill>
                  <a:latin typeface="Proxima Nova"/>
                  <a:ea typeface="Proxima Nova"/>
                  <a:cs typeface="Proxima Nova"/>
                  <a:sym typeface="Proxima Nova"/>
                </a:endParaRPr>
              </a:p>
            </p:txBody>
          </p:sp>
          <p:sp>
            <p:nvSpPr>
              <p:cNvPr id="485" name="Google Shape;485;p39"/>
              <p:cNvSpPr/>
              <p:nvPr/>
            </p:nvSpPr>
            <p:spPr>
              <a:xfrm>
                <a:off x="827363" y="1281763"/>
                <a:ext cx="1451400" cy="47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July 1 - June 30</a:t>
                </a:r>
                <a:endParaRPr sz="1000">
                  <a:solidFill>
                    <a:srgbClr val="545757"/>
                  </a:solidFill>
                  <a:latin typeface="Proxima Nova"/>
                  <a:ea typeface="Proxima Nova"/>
                  <a:cs typeface="Proxima Nova"/>
                  <a:sym typeface="Proxima Nova"/>
                </a:endParaRPr>
              </a:p>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Due August</a:t>
                </a:r>
                <a:endParaRPr sz="1000">
                  <a:solidFill>
                    <a:srgbClr val="545757"/>
                  </a:solidFill>
                  <a:latin typeface="Proxima Nova"/>
                  <a:ea typeface="Proxima Nova"/>
                  <a:cs typeface="Proxima Nova"/>
                  <a:sym typeface="Proxima Nova"/>
                </a:endParaRPr>
              </a:p>
            </p:txBody>
          </p:sp>
        </p:grpSp>
      </p:grpSp>
      <p:pic>
        <p:nvPicPr>
          <p:cNvPr id="486" name="Google Shape;486;p39"/>
          <p:cNvPicPr preferRelativeResize="0"/>
          <p:nvPr/>
        </p:nvPicPr>
        <p:blipFill>
          <a:blip r:embed="rId3">
            <a:alphaModFix/>
          </a:blip>
          <a:stretch>
            <a:fillRect/>
          </a:stretch>
        </p:blipFill>
        <p:spPr>
          <a:xfrm>
            <a:off x="131700" y="792275"/>
            <a:ext cx="304500" cy="304500"/>
          </a:xfrm>
          <a:prstGeom prst="rect">
            <a:avLst/>
          </a:prstGeom>
          <a:noFill/>
          <a:ln>
            <a:noFill/>
          </a:ln>
          <a:effectLst>
            <a:outerShdw blurRad="57150" rotWithShape="0" algn="bl" dir="5400000" dist="19050">
              <a:srgbClr val="000000">
                <a:alpha val="50000"/>
              </a:srgbClr>
            </a:outerShdw>
          </a:effectLst>
        </p:spPr>
      </p:pic>
      <p:pic>
        <p:nvPicPr>
          <p:cNvPr id="487" name="Google Shape;487;p39"/>
          <p:cNvPicPr preferRelativeResize="0"/>
          <p:nvPr/>
        </p:nvPicPr>
        <p:blipFill>
          <a:blip r:embed="rId4">
            <a:alphaModFix/>
          </a:blip>
          <a:stretch>
            <a:fillRect/>
          </a:stretch>
        </p:blipFill>
        <p:spPr>
          <a:xfrm>
            <a:off x="3073113" y="792275"/>
            <a:ext cx="250525" cy="250525"/>
          </a:xfrm>
          <a:prstGeom prst="rect">
            <a:avLst/>
          </a:prstGeom>
          <a:noFill/>
          <a:ln>
            <a:noFill/>
          </a:ln>
          <a:effectLst>
            <a:outerShdw blurRad="57150" rotWithShape="0" algn="bl" dir="5400000" dist="19050">
              <a:srgbClr val="000000">
                <a:alpha val="50000"/>
              </a:srgbClr>
            </a:outerShdw>
          </a:effectLst>
        </p:spPr>
      </p:pic>
      <p:pic>
        <p:nvPicPr>
          <p:cNvPr id="488" name="Google Shape;488;p39"/>
          <p:cNvPicPr preferRelativeResize="0"/>
          <p:nvPr/>
        </p:nvPicPr>
        <p:blipFill>
          <a:blip r:embed="rId3">
            <a:alphaModFix/>
          </a:blip>
          <a:stretch>
            <a:fillRect/>
          </a:stretch>
        </p:blipFill>
        <p:spPr>
          <a:xfrm>
            <a:off x="1618425" y="798438"/>
            <a:ext cx="250525" cy="250525"/>
          </a:xfrm>
          <a:prstGeom prst="rect">
            <a:avLst/>
          </a:prstGeom>
          <a:noFill/>
          <a:ln>
            <a:noFill/>
          </a:ln>
          <a:effectLst>
            <a:outerShdw blurRad="57150" rotWithShape="0" algn="bl" dir="5400000" dist="19050">
              <a:srgbClr val="000000">
                <a:alpha val="50000"/>
              </a:srgbClr>
            </a:outerShdw>
          </a:effectLst>
        </p:spPr>
      </p:pic>
      <p:pic>
        <p:nvPicPr>
          <p:cNvPr id="489" name="Google Shape;489;p39"/>
          <p:cNvPicPr preferRelativeResize="0"/>
          <p:nvPr/>
        </p:nvPicPr>
        <p:blipFill>
          <a:blip r:embed="rId4">
            <a:alphaModFix/>
          </a:blip>
          <a:stretch>
            <a:fillRect/>
          </a:stretch>
        </p:blipFill>
        <p:spPr>
          <a:xfrm>
            <a:off x="4527788" y="792275"/>
            <a:ext cx="250525" cy="250525"/>
          </a:xfrm>
          <a:prstGeom prst="rect">
            <a:avLst/>
          </a:prstGeom>
          <a:noFill/>
          <a:ln>
            <a:noFill/>
          </a:ln>
          <a:effectLst>
            <a:outerShdw blurRad="57150" rotWithShape="0" algn="bl" dir="5400000" dist="19050">
              <a:srgbClr val="000000">
                <a:alpha val="50000"/>
              </a:srgbClr>
            </a:outerShdw>
          </a:effectLst>
        </p:spPr>
      </p:pic>
      <p:pic>
        <p:nvPicPr>
          <p:cNvPr id="490" name="Google Shape;490;p39"/>
          <p:cNvPicPr preferRelativeResize="0"/>
          <p:nvPr/>
        </p:nvPicPr>
        <p:blipFill>
          <a:blip r:embed="rId4">
            <a:alphaModFix/>
          </a:blip>
          <a:stretch>
            <a:fillRect/>
          </a:stretch>
        </p:blipFill>
        <p:spPr>
          <a:xfrm>
            <a:off x="6095825" y="792275"/>
            <a:ext cx="250525" cy="250525"/>
          </a:xfrm>
          <a:prstGeom prst="rect">
            <a:avLst/>
          </a:prstGeom>
          <a:noFill/>
          <a:ln>
            <a:noFill/>
          </a:ln>
          <a:effectLst>
            <a:outerShdw blurRad="57150" rotWithShape="0" algn="bl" dir="5400000" dist="19050">
              <a:srgbClr val="000000">
                <a:alpha val="50000"/>
              </a:srgbClr>
            </a:outerShdw>
          </a:effectLst>
        </p:spPr>
      </p:pic>
      <p:sp>
        <p:nvSpPr>
          <p:cNvPr id="491" name="Google Shape;491;p39"/>
          <p:cNvSpPr/>
          <p:nvPr/>
        </p:nvSpPr>
        <p:spPr>
          <a:xfrm>
            <a:off x="291775" y="3877500"/>
            <a:ext cx="1159800" cy="313200"/>
          </a:xfrm>
          <a:prstGeom prst="rect">
            <a:avLst/>
          </a:prstGeom>
          <a:solidFill>
            <a:srgbClr val="674EA7">
              <a:alpha val="8146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SwD</a:t>
            </a:r>
            <a:endParaRPr sz="1000">
              <a:solidFill>
                <a:srgbClr val="FFFFFF"/>
              </a:solidFill>
              <a:latin typeface="Proxima Nova"/>
              <a:ea typeface="Proxima Nova"/>
              <a:cs typeface="Proxima Nova"/>
              <a:sym typeface="Proxima Nova"/>
            </a:endParaRPr>
          </a:p>
        </p:txBody>
      </p:sp>
      <p:sp>
        <p:nvSpPr>
          <p:cNvPr id="492" name="Google Shape;492;p39"/>
          <p:cNvSpPr/>
          <p:nvPr/>
        </p:nvSpPr>
        <p:spPr>
          <a:xfrm>
            <a:off x="4646575" y="2996325"/>
            <a:ext cx="1209600" cy="765600"/>
          </a:xfrm>
          <a:prstGeom prst="rect">
            <a:avLst/>
          </a:prstGeom>
          <a:solidFill>
            <a:srgbClr val="75BAC5"/>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Homeless Students</a:t>
            </a:r>
            <a:endParaRPr sz="1000">
              <a:solidFill>
                <a:srgbClr val="FFFFFF"/>
              </a:solidFill>
              <a:latin typeface="Proxima Nova"/>
              <a:ea typeface="Proxima Nova"/>
              <a:cs typeface="Proxima Nova"/>
              <a:sym typeface="Proxima Nova"/>
            </a:endParaRPr>
          </a:p>
        </p:txBody>
      </p:sp>
      <p:grpSp>
        <p:nvGrpSpPr>
          <p:cNvPr id="493" name="Google Shape;493;p39"/>
          <p:cNvGrpSpPr/>
          <p:nvPr/>
        </p:nvGrpSpPr>
        <p:grpSpPr>
          <a:xfrm>
            <a:off x="7663866" y="798450"/>
            <a:ext cx="1348385" cy="3804952"/>
            <a:chOff x="7088313" y="804524"/>
            <a:chExt cx="1451438" cy="3804952"/>
          </a:xfrm>
        </p:grpSpPr>
        <p:sp>
          <p:nvSpPr>
            <p:cNvPr id="494" name="Google Shape;494;p39"/>
            <p:cNvSpPr/>
            <p:nvPr/>
          </p:nvSpPr>
          <p:spPr>
            <a:xfrm>
              <a:off x="7088350" y="816876"/>
              <a:ext cx="1451400" cy="3792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95" name="Google Shape;495;p39"/>
            <p:cNvSpPr/>
            <p:nvPr/>
          </p:nvSpPr>
          <p:spPr>
            <a:xfrm>
              <a:off x="7180491" y="2116049"/>
              <a:ext cx="1248300" cy="313200"/>
            </a:xfrm>
            <a:prstGeom prst="rect">
              <a:avLst/>
            </a:prstGeom>
            <a:solidFill>
              <a:srgbClr val="674EA7">
                <a:alpha val="8146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SwD</a:t>
              </a:r>
              <a:endParaRPr sz="1000">
                <a:solidFill>
                  <a:srgbClr val="FFFFFF"/>
                </a:solidFill>
                <a:latin typeface="Proxima Nova"/>
                <a:ea typeface="Proxima Nova"/>
                <a:cs typeface="Proxima Nova"/>
                <a:sym typeface="Proxima Nova"/>
              </a:endParaRPr>
            </a:p>
          </p:txBody>
        </p:sp>
        <p:sp>
          <p:nvSpPr>
            <p:cNvPr id="496" name="Google Shape;496;p39"/>
            <p:cNvSpPr/>
            <p:nvPr/>
          </p:nvSpPr>
          <p:spPr>
            <a:xfrm>
              <a:off x="7176293" y="2528699"/>
              <a:ext cx="1248300" cy="313200"/>
            </a:xfrm>
            <a:prstGeom prst="rect">
              <a:avLst/>
            </a:prstGeom>
            <a:solidFill>
              <a:srgbClr val="674EA7">
                <a:alpha val="814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SwD Services</a:t>
              </a:r>
              <a:endParaRPr sz="1000">
                <a:solidFill>
                  <a:srgbClr val="FFFFFF"/>
                </a:solidFill>
                <a:latin typeface="Proxima Nova"/>
                <a:ea typeface="Proxima Nova"/>
                <a:cs typeface="Proxima Nova"/>
                <a:sym typeface="Proxima Nova"/>
              </a:endParaRPr>
            </a:p>
          </p:txBody>
        </p:sp>
        <p:grpSp>
          <p:nvGrpSpPr>
            <p:cNvPr id="497" name="Google Shape;497;p39"/>
            <p:cNvGrpSpPr/>
            <p:nvPr/>
          </p:nvGrpSpPr>
          <p:grpSpPr>
            <a:xfrm>
              <a:off x="7088313" y="804524"/>
              <a:ext cx="1451434" cy="1212085"/>
              <a:chOff x="827275" y="747037"/>
              <a:chExt cx="1451434" cy="1212085"/>
            </a:xfrm>
          </p:grpSpPr>
          <p:sp>
            <p:nvSpPr>
              <p:cNvPr id="498" name="Google Shape;498;p39"/>
              <p:cNvSpPr/>
              <p:nvPr/>
            </p:nvSpPr>
            <p:spPr>
              <a:xfrm rot="5400000">
                <a:off x="1425251" y="1750622"/>
                <a:ext cx="236700" cy="180300"/>
              </a:xfrm>
              <a:prstGeom prst="rightArrow">
                <a:avLst>
                  <a:gd fmla="val 34239" name="adj1"/>
                  <a:gd fmla="val 57035" name="adj2"/>
                </a:avLst>
              </a:prstGeom>
              <a:solidFill>
                <a:srgbClr val="FFFFFF"/>
              </a:solidFill>
              <a:ln cap="flat" cmpd="sng" w="952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99" name="Google Shape;499;p39"/>
              <p:cNvSpPr/>
              <p:nvPr/>
            </p:nvSpPr>
            <p:spPr>
              <a:xfrm>
                <a:off x="827275" y="769000"/>
                <a:ext cx="1451400" cy="988200"/>
              </a:xfrm>
              <a:prstGeom prst="rect">
                <a:avLst/>
              </a:prstGeom>
              <a:solidFill>
                <a:srgbClr val="FFFFFF"/>
              </a:solidFill>
              <a:ln cap="flat" cmpd="sng" w="2857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500" name="Google Shape;500;p39"/>
              <p:cNvSpPr/>
              <p:nvPr/>
            </p:nvSpPr>
            <p:spPr>
              <a:xfrm>
                <a:off x="827285" y="747037"/>
                <a:ext cx="1440900" cy="504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545757"/>
                    </a:solidFill>
                    <a:latin typeface="Proxima Nova"/>
                    <a:ea typeface="Proxima Nova"/>
                    <a:cs typeface="Proxima Nova"/>
                    <a:sym typeface="Proxima Nova"/>
                  </a:rPr>
                  <a:t>EOY 4</a:t>
                </a:r>
                <a:endParaRPr sz="3000">
                  <a:solidFill>
                    <a:srgbClr val="545757"/>
                  </a:solidFill>
                  <a:latin typeface="Proxima Nova"/>
                  <a:ea typeface="Proxima Nova"/>
                  <a:cs typeface="Proxima Nova"/>
                  <a:sym typeface="Proxima Nova"/>
                </a:endParaRPr>
              </a:p>
            </p:txBody>
          </p:sp>
          <p:sp>
            <p:nvSpPr>
              <p:cNvPr id="501" name="Google Shape;501;p39"/>
              <p:cNvSpPr/>
              <p:nvPr/>
            </p:nvSpPr>
            <p:spPr>
              <a:xfrm>
                <a:off x="827309" y="1279913"/>
                <a:ext cx="1451400" cy="47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July 1 - June 30</a:t>
                </a:r>
                <a:endParaRPr sz="1000">
                  <a:solidFill>
                    <a:srgbClr val="545757"/>
                  </a:solidFill>
                  <a:latin typeface="Proxima Nova"/>
                  <a:ea typeface="Proxima Nova"/>
                  <a:cs typeface="Proxima Nova"/>
                  <a:sym typeface="Proxima Nova"/>
                </a:endParaRPr>
              </a:p>
              <a:p>
                <a:pPr indent="0" lvl="0" marL="0" rtl="0" algn="ctr">
                  <a:spcBef>
                    <a:spcPts val="0"/>
                  </a:spcBef>
                  <a:spcAft>
                    <a:spcPts val="0"/>
                  </a:spcAft>
                  <a:buNone/>
                </a:pPr>
                <a:r>
                  <a:rPr lang="en" sz="1000">
                    <a:solidFill>
                      <a:srgbClr val="545757"/>
                    </a:solidFill>
                    <a:latin typeface="Proxima Nova"/>
                    <a:ea typeface="Proxima Nova"/>
                    <a:cs typeface="Proxima Nova"/>
                    <a:sym typeface="Proxima Nova"/>
                  </a:rPr>
                  <a:t>Due August</a:t>
                </a:r>
                <a:endParaRPr sz="1000">
                  <a:solidFill>
                    <a:srgbClr val="545757"/>
                  </a:solidFill>
                  <a:latin typeface="Proxima Nova"/>
                  <a:ea typeface="Proxima Nova"/>
                  <a:cs typeface="Proxima Nova"/>
                  <a:sym typeface="Proxima Nova"/>
                </a:endParaRPr>
              </a:p>
            </p:txBody>
          </p:sp>
        </p:grpSp>
      </p:grpSp>
      <p:pic>
        <p:nvPicPr>
          <p:cNvPr id="502" name="Google Shape;502;p39"/>
          <p:cNvPicPr preferRelativeResize="0"/>
          <p:nvPr/>
        </p:nvPicPr>
        <p:blipFill>
          <a:blip r:embed="rId4">
            <a:alphaModFix/>
          </a:blip>
          <a:stretch>
            <a:fillRect/>
          </a:stretch>
        </p:blipFill>
        <p:spPr>
          <a:xfrm>
            <a:off x="7608950" y="792275"/>
            <a:ext cx="250525" cy="250525"/>
          </a:xfrm>
          <a:prstGeom prst="rect">
            <a:avLst/>
          </a:prstGeom>
          <a:noFill/>
          <a:ln>
            <a:noFill/>
          </a:ln>
          <a:effectLst>
            <a:outerShdw blurRad="57150" rotWithShape="0" algn="bl" dir="5400000" dist="19050">
              <a:srgbClr val="000000">
                <a:alpha val="50000"/>
              </a:srgbClr>
            </a:outerShdw>
          </a:effectLst>
        </p:spPr>
      </p:pic>
      <p:sp>
        <p:nvSpPr>
          <p:cNvPr id="503" name="Google Shape;503;p39"/>
          <p:cNvSpPr/>
          <p:nvPr/>
        </p:nvSpPr>
        <p:spPr>
          <a:xfrm>
            <a:off x="296000" y="4240450"/>
            <a:ext cx="1159800" cy="313200"/>
          </a:xfrm>
          <a:prstGeom prst="rect">
            <a:avLst/>
          </a:prstGeom>
          <a:solidFill>
            <a:srgbClr val="674EA7">
              <a:alpha val="8146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SwD Services</a:t>
            </a:r>
            <a:endParaRPr sz="1000">
              <a:solidFill>
                <a:srgbClr val="FFFFFF"/>
              </a:solidFill>
              <a:latin typeface="Proxima Nova"/>
              <a:ea typeface="Proxima Nova"/>
              <a:cs typeface="Proxima Nova"/>
              <a:sym typeface="Proxima Nova"/>
            </a:endParaRPr>
          </a:p>
        </p:txBody>
      </p:sp>
      <p:sp>
        <p:nvSpPr>
          <p:cNvPr id="504" name="Google Shape;504;p39"/>
          <p:cNvSpPr/>
          <p:nvPr/>
        </p:nvSpPr>
        <p:spPr>
          <a:xfrm>
            <a:off x="1761800" y="3843450"/>
            <a:ext cx="1099800" cy="498300"/>
          </a:xfrm>
          <a:prstGeom prst="rect">
            <a:avLst/>
          </a:prstGeom>
          <a:solidFill>
            <a:srgbClr val="F7BC35"/>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000">
                <a:solidFill>
                  <a:srgbClr val="FFFFFF"/>
                </a:solidFill>
                <a:latin typeface="Proxima Nova"/>
                <a:ea typeface="Proxima Nova"/>
                <a:cs typeface="Proxima Nova"/>
                <a:sym typeface="Proxima Nova"/>
              </a:rPr>
              <a:t>Postsecondary Status CTE</a:t>
            </a:r>
            <a:endParaRPr sz="1000">
              <a:solidFill>
                <a:srgbClr val="FFFFFF"/>
              </a:solidFill>
              <a:latin typeface="Proxima Nova"/>
              <a:ea typeface="Proxima Nova"/>
              <a:cs typeface="Proxima Nova"/>
              <a:sym typeface="Proxima Nova"/>
            </a:endParaRPr>
          </a:p>
        </p:txBody>
      </p:sp>
      <p:sp>
        <p:nvSpPr>
          <p:cNvPr id="505" name="Google Shape;505;p39"/>
          <p:cNvSpPr/>
          <p:nvPr/>
        </p:nvSpPr>
        <p:spPr>
          <a:xfrm>
            <a:off x="7745600" y="2911150"/>
            <a:ext cx="1159800" cy="562200"/>
          </a:xfrm>
          <a:prstGeom prst="rect">
            <a:avLst/>
          </a:prstGeom>
          <a:solidFill>
            <a:srgbClr val="674EA7">
              <a:alpha val="814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SwD Postsecondary Status</a:t>
            </a:r>
            <a:endParaRPr sz="1000">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par>
                                <p:cTn fill="hold" nodeType="with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1000"/>
                                        <p:tgtEl>
                                          <p:spTgt spid="470"/>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40"/>
          <p:cNvSpPr/>
          <p:nvPr/>
        </p:nvSpPr>
        <p:spPr>
          <a:xfrm>
            <a:off x="1100675" y="794750"/>
            <a:ext cx="6987300" cy="4180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511" name="Google Shape;511;p40"/>
          <p:cNvSpPr/>
          <p:nvPr/>
        </p:nvSpPr>
        <p:spPr>
          <a:xfrm rot="5400000">
            <a:off x="4891642" y="1885791"/>
            <a:ext cx="261600" cy="220800"/>
          </a:xfrm>
          <a:prstGeom prst="rightArrow">
            <a:avLst>
              <a:gd fmla="val 34239" name="adj1"/>
              <a:gd fmla="val 57035" name="adj2"/>
            </a:avLst>
          </a:prstGeom>
          <a:solidFill>
            <a:srgbClr val="FFFFFF"/>
          </a:solidFill>
          <a:ln cap="flat" cmpd="sng" w="9525">
            <a:solidFill>
              <a:srgbClr val="F7BC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Proxima Nova"/>
              <a:ea typeface="Proxima Nova"/>
              <a:cs typeface="Proxima Nova"/>
              <a:sym typeface="Proxima Nova"/>
            </a:endParaRPr>
          </a:p>
        </p:txBody>
      </p:sp>
      <p:sp>
        <p:nvSpPr>
          <p:cNvPr id="512" name="Google Shape;512;p40"/>
          <p:cNvSpPr/>
          <p:nvPr/>
        </p:nvSpPr>
        <p:spPr>
          <a:xfrm>
            <a:off x="4144589" y="811969"/>
            <a:ext cx="1826400" cy="1092000"/>
          </a:xfrm>
          <a:prstGeom prst="rect">
            <a:avLst/>
          </a:prstGeom>
          <a:solidFill>
            <a:srgbClr val="FFFFFF"/>
          </a:solidFill>
          <a:ln cap="flat" cmpd="sng" w="28575">
            <a:solidFill>
              <a:srgbClr val="F7BC35"/>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545757"/>
                </a:solidFill>
                <a:latin typeface="Impact"/>
                <a:ea typeface="Impact"/>
                <a:cs typeface="Impact"/>
                <a:sym typeface="Impact"/>
              </a:rPr>
              <a:t>CALPADS</a:t>
            </a:r>
            <a:endParaRPr sz="1600">
              <a:solidFill>
                <a:srgbClr val="545757"/>
              </a:solidFill>
              <a:latin typeface="Impact"/>
              <a:ea typeface="Impact"/>
              <a:cs typeface="Impact"/>
              <a:sym typeface="Impact"/>
            </a:endParaRPr>
          </a:p>
          <a:p>
            <a:pPr indent="0" lvl="0" marL="0" rtl="0" algn="ctr">
              <a:spcBef>
                <a:spcPts val="0"/>
              </a:spcBef>
              <a:spcAft>
                <a:spcPts val="0"/>
              </a:spcAft>
              <a:buClr>
                <a:schemeClr val="dk1"/>
              </a:buClr>
              <a:buSzPts val="1100"/>
              <a:buFont typeface="Arial"/>
              <a:buNone/>
            </a:pPr>
            <a:r>
              <a:rPr b="1" lang="en" sz="2400">
                <a:solidFill>
                  <a:srgbClr val="545757"/>
                </a:solidFill>
                <a:latin typeface="Proxima Nova"/>
                <a:ea typeface="Proxima Nova"/>
                <a:cs typeface="Proxima Nova"/>
                <a:sym typeface="Proxima Nova"/>
              </a:rPr>
              <a:t>Discipline</a:t>
            </a:r>
            <a:endParaRPr sz="2400">
              <a:solidFill>
                <a:srgbClr val="FFFFFF"/>
              </a:solidFill>
              <a:latin typeface="Proxima Nova"/>
              <a:ea typeface="Proxima Nova"/>
              <a:cs typeface="Proxima Nova"/>
              <a:sym typeface="Proxima Nova"/>
            </a:endParaRPr>
          </a:p>
        </p:txBody>
      </p:sp>
      <p:sp>
        <p:nvSpPr>
          <p:cNvPr id="513" name="Google Shape;513;p40"/>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14" name="Google Shape;514;p40"/>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CALPADS - Data Collection Overview</a:t>
            </a:r>
            <a:endParaRPr sz="1800">
              <a:solidFill>
                <a:srgbClr val="FFFFFF"/>
              </a:solidFill>
              <a:latin typeface="Proxima Nova"/>
              <a:ea typeface="Proxima Nova"/>
              <a:cs typeface="Proxima Nova"/>
              <a:sym typeface="Proxima Nova"/>
            </a:endParaRPr>
          </a:p>
        </p:txBody>
      </p:sp>
      <p:sp>
        <p:nvSpPr>
          <p:cNvPr id="515" name="Google Shape;515;p40"/>
          <p:cNvSpPr/>
          <p:nvPr/>
        </p:nvSpPr>
        <p:spPr>
          <a:xfrm>
            <a:off x="1258265" y="2220921"/>
            <a:ext cx="2555700" cy="255900"/>
          </a:xfrm>
          <a:prstGeom prst="rect">
            <a:avLst/>
          </a:prstGeom>
          <a:solidFill>
            <a:srgbClr val="75BA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100">
                <a:solidFill>
                  <a:srgbClr val="FFFFFF"/>
                </a:solidFill>
                <a:latin typeface="Proxima Nova"/>
                <a:ea typeface="Proxima Nova"/>
                <a:cs typeface="Proxima Nova"/>
                <a:sym typeface="Proxima Nova"/>
              </a:rPr>
              <a:t>Enrollment</a:t>
            </a:r>
            <a:endParaRPr b="1" sz="1100">
              <a:solidFill>
                <a:srgbClr val="FFFFFF"/>
              </a:solidFill>
              <a:latin typeface="Proxima Nova"/>
              <a:ea typeface="Proxima Nova"/>
              <a:cs typeface="Proxima Nova"/>
              <a:sym typeface="Proxima Nova"/>
            </a:endParaRPr>
          </a:p>
        </p:txBody>
      </p:sp>
      <p:sp>
        <p:nvSpPr>
          <p:cNvPr id="516" name="Google Shape;516;p40"/>
          <p:cNvSpPr/>
          <p:nvPr/>
        </p:nvSpPr>
        <p:spPr>
          <a:xfrm>
            <a:off x="1258265" y="2499673"/>
            <a:ext cx="2555700" cy="255900"/>
          </a:xfrm>
          <a:prstGeom prst="rect">
            <a:avLst/>
          </a:prstGeom>
          <a:solidFill>
            <a:srgbClr val="75BAC5"/>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100">
                <a:solidFill>
                  <a:srgbClr val="FFFFFF"/>
                </a:solidFill>
                <a:latin typeface="Proxima Nova"/>
                <a:ea typeface="Proxima Nova"/>
                <a:cs typeface="Proxima Nova"/>
                <a:sym typeface="Proxima Nova"/>
              </a:rPr>
              <a:t>Demographics</a:t>
            </a:r>
            <a:endParaRPr b="1" sz="1100">
              <a:solidFill>
                <a:srgbClr val="FFFFFF"/>
              </a:solidFill>
              <a:latin typeface="Proxima Nova"/>
              <a:ea typeface="Proxima Nova"/>
              <a:cs typeface="Proxima Nova"/>
              <a:sym typeface="Proxima Nova"/>
            </a:endParaRPr>
          </a:p>
        </p:txBody>
      </p:sp>
      <p:sp>
        <p:nvSpPr>
          <p:cNvPr id="517" name="Google Shape;517;p40"/>
          <p:cNvSpPr/>
          <p:nvPr/>
        </p:nvSpPr>
        <p:spPr>
          <a:xfrm>
            <a:off x="1258294" y="2778423"/>
            <a:ext cx="2555700" cy="402900"/>
          </a:xfrm>
          <a:prstGeom prst="rect">
            <a:avLst/>
          </a:prstGeom>
          <a:solidFill>
            <a:srgbClr val="75BAC5"/>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100">
                <a:solidFill>
                  <a:srgbClr val="FFFFFF"/>
                </a:solidFill>
                <a:latin typeface="Proxima Nova"/>
                <a:ea typeface="Proxima Nova"/>
                <a:cs typeface="Proxima Nova"/>
                <a:sym typeface="Proxima Nova"/>
              </a:rPr>
              <a:t>English Language Acquisition Status</a:t>
            </a:r>
            <a:endParaRPr b="1" sz="1100">
              <a:solidFill>
                <a:srgbClr val="FFFFFF"/>
              </a:solidFill>
              <a:latin typeface="Proxima Nova"/>
              <a:ea typeface="Proxima Nova"/>
              <a:cs typeface="Proxima Nova"/>
              <a:sym typeface="Proxima Nova"/>
            </a:endParaRPr>
          </a:p>
        </p:txBody>
      </p:sp>
      <p:sp>
        <p:nvSpPr>
          <p:cNvPr id="518" name="Google Shape;518;p40"/>
          <p:cNvSpPr/>
          <p:nvPr/>
        </p:nvSpPr>
        <p:spPr>
          <a:xfrm>
            <a:off x="1258265" y="3204172"/>
            <a:ext cx="2555700" cy="255900"/>
          </a:xfrm>
          <a:prstGeom prst="rect">
            <a:avLst/>
          </a:prstGeom>
          <a:solidFill>
            <a:srgbClr val="75BA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100">
                <a:solidFill>
                  <a:srgbClr val="FFFFFF"/>
                </a:solidFill>
                <a:latin typeface="Proxima Nova"/>
                <a:ea typeface="Proxima Nova"/>
                <a:cs typeface="Proxima Nova"/>
                <a:sym typeface="Proxima Nova"/>
              </a:rPr>
              <a:t>Student Programs</a:t>
            </a:r>
            <a:endParaRPr sz="1000">
              <a:solidFill>
                <a:srgbClr val="FFFFFF"/>
              </a:solidFill>
              <a:latin typeface="Proxima Nova"/>
              <a:ea typeface="Proxima Nova"/>
              <a:cs typeface="Proxima Nova"/>
              <a:sym typeface="Proxima Nova"/>
            </a:endParaRPr>
          </a:p>
        </p:txBody>
      </p:sp>
      <p:grpSp>
        <p:nvGrpSpPr>
          <p:cNvPr id="519" name="Google Shape;519;p40"/>
          <p:cNvGrpSpPr/>
          <p:nvPr/>
        </p:nvGrpSpPr>
        <p:grpSpPr>
          <a:xfrm>
            <a:off x="1106730" y="805174"/>
            <a:ext cx="2858823" cy="1302008"/>
            <a:chOff x="827275" y="769000"/>
            <a:chExt cx="1451400" cy="1203112"/>
          </a:xfrm>
        </p:grpSpPr>
        <p:sp>
          <p:nvSpPr>
            <p:cNvPr id="520" name="Google Shape;520;p40"/>
            <p:cNvSpPr/>
            <p:nvPr/>
          </p:nvSpPr>
          <p:spPr>
            <a:xfrm rot="5400000">
              <a:off x="1425263" y="1788512"/>
              <a:ext cx="236700" cy="130500"/>
            </a:xfrm>
            <a:prstGeom prst="rightArrow">
              <a:avLst>
                <a:gd fmla="val 34239" name="adj1"/>
                <a:gd fmla="val 57035" name="adj2"/>
              </a:avLst>
            </a:prstGeom>
            <a:solidFill>
              <a:srgbClr val="FFFFFF"/>
            </a:solidFill>
            <a:ln cap="flat" cmpd="sng" w="952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521" name="Google Shape;521;p40"/>
            <p:cNvSpPr/>
            <p:nvPr/>
          </p:nvSpPr>
          <p:spPr>
            <a:xfrm>
              <a:off x="827275" y="769000"/>
              <a:ext cx="1451400" cy="988200"/>
            </a:xfrm>
            <a:prstGeom prst="rect">
              <a:avLst/>
            </a:prstGeom>
            <a:solidFill>
              <a:srgbClr val="FFFFFF"/>
            </a:solidFill>
            <a:ln cap="flat" cmpd="sng" w="2857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522" name="Google Shape;522;p40"/>
            <p:cNvSpPr/>
            <p:nvPr/>
          </p:nvSpPr>
          <p:spPr>
            <a:xfrm>
              <a:off x="894863" y="839001"/>
              <a:ext cx="1297500" cy="89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545757"/>
                  </a:solidFill>
                  <a:latin typeface="Impact"/>
                  <a:ea typeface="Impact"/>
                  <a:cs typeface="Impact"/>
                  <a:sym typeface="Impact"/>
                </a:rPr>
                <a:t>CALPADS</a:t>
              </a:r>
              <a:endParaRPr sz="1600">
                <a:solidFill>
                  <a:srgbClr val="545757"/>
                </a:solidFill>
                <a:latin typeface="Impact"/>
                <a:ea typeface="Impact"/>
                <a:cs typeface="Impact"/>
                <a:sym typeface="Impact"/>
              </a:endParaRPr>
            </a:p>
            <a:p>
              <a:pPr indent="0" lvl="0" marL="0" rtl="0" algn="ctr">
                <a:spcBef>
                  <a:spcPts val="0"/>
                </a:spcBef>
                <a:spcAft>
                  <a:spcPts val="0"/>
                </a:spcAft>
                <a:buNone/>
              </a:pPr>
              <a:r>
                <a:rPr b="1" lang="en" sz="2400">
                  <a:solidFill>
                    <a:srgbClr val="545757"/>
                  </a:solidFill>
                  <a:latin typeface="Proxima Nova"/>
                  <a:ea typeface="Proxima Nova"/>
                  <a:cs typeface="Proxima Nova"/>
                  <a:sym typeface="Proxima Nova"/>
                </a:rPr>
                <a:t>Student Profile</a:t>
              </a:r>
              <a:endParaRPr sz="2400">
                <a:solidFill>
                  <a:srgbClr val="545757"/>
                </a:solidFill>
                <a:latin typeface="Proxima Nova"/>
                <a:ea typeface="Proxima Nova"/>
                <a:cs typeface="Proxima Nova"/>
                <a:sym typeface="Proxima Nova"/>
              </a:endParaRPr>
            </a:p>
          </p:txBody>
        </p:sp>
      </p:grpSp>
      <p:sp>
        <p:nvSpPr>
          <p:cNvPr id="523" name="Google Shape;523;p40"/>
          <p:cNvSpPr/>
          <p:nvPr/>
        </p:nvSpPr>
        <p:spPr>
          <a:xfrm>
            <a:off x="6324350" y="2205075"/>
            <a:ext cx="1676700" cy="402900"/>
          </a:xfrm>
          <a:prstGeom prst="rect">
            <a:avLst/>
          </a:prstGeom>
          <a:solidFill>
            <a:srgbClr val="674EA7">
              <a:alpha val="81460"/>
            </a:srgbClr>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latin typeface="Proxima Nova"/>
                <a:ea typeface="Proxima Nova"/>
                <a:cs typeface="Proxima Nova"/>
                <a:sym typeface="Proxima Nova"/>
              </a:rPr>
              <a:t>Special Ed. Program</a:t>
            </a:r>
            <a:endParaRPr b="1" sz="1200">
              <a:solidFill>
                <a:srgbClr val="FFFFFF"/>
              </a:solidFill>
              <a:latin typeface="Proxima Nova"/>
              <a:ea typeface="Proxima Nova"/>
              <a:cs typeface="Proxima Nova"/>
              <a:sym typeface="Proxima Nova"/>
            </a:endParaRPr>
          </a:p>
        </p:txBody>
      </p:sp>
      <p:sp>
        <p:nvSpPr>
          <p:cNvPr id="524" name="Google Shape;524;p40"/>
          <p:cNvSpPr/>
          <p:nvPr/>
        </p:nvSpPr>
        <p:spPr>
          <a:xfrm>
            <a:off x="6324350" y="2692307"/>
            <a:ext cx="1676700" cy="402900"/>
          </a:xfrm>
          <a:prstGeom prst="rect">
            <a:avLst/>
          </a:prstGeom>
          <a:solidFill>
            <a:srgbClr val="674EA7">
              <a:alpha val="814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Proxima Nova"/>
                <a:ea typeface="Proxima Nova"/>
                <a:cs typeface="Proxima Nova"/>
                <a:sym typeface="Proxima Nova"/>
              </a:rPr>
              <a:t>Student Services</a:t>
            </a:r>
            <a:endParaRPr b="1" sz="1200">
              <a:solidFill>
                <a:srgbClr val="FFFFFF"/>
              </a:solidFill>
              <a:latin typeface="Proxima Nova"/>
              <a:ea typeface="Proxima Nova"/>
              <a:cs typeface="Proxima Nova"/>
              <a:sym typeface="Proxima Nova"/>
            </a:endParaRPr>
          </a:p>
        </p:txBody>
      </p:sp>
      <p:grpSp>
        <p:nvGrpSpPr>
          <p:cNvPr id="525" name="Google Shape;525;p40"/>
          <p:cNvGrpSpPr/>
          <p:nvPr/>
        </p:nvGrpSpPr>
        <p:grpSpPr>
          <a:xfrm>
            <a:off x="6149986" y="812077"/>
            <a:ext cx="1937956" cy="1308777"/>
            <a:chOff x="778941" y="769000"/>
            <a:chExt cx="1499734" cy="1190122"/>
          </a:xfrm>
        </p:grpSpPr>
        <p:sp>
          <p:nvSpPr>
            <p:cNvPr id="526" name="Google Shape;526;p40"/>
            <p:cNvSpPr/>
            <p:nvPr/>
          </p:nvSpPr>
          <p:spPr>
            <a:xfrm rot="5400000">
              <a:off x="1425251" y="1750622"/>
              <a:ext cx="236700" cy="180300"/>
            </a:xfrm>
            <a:prstGeom prst="rightArrow">
              <a:avLst>
                <a:gd fmla="val 34239" name="adj1"/>
                <a:gd fmla="val 57035" name="adj2"/>
              </a:avLst>
            </a:prstGeom>
            <a:solidFill>
              <a:srgbClr val="FFFFFF"/>
            </a:solid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rgbClr val="FFFFFF"/>
                </a:solidFill>
                <a:latin typeface="Proxima Nova"/>
                <a:ea typeface="Proxima Nova"/>
                <a:cs typeface="Proxima Nova"/>
                <a:sym typeface="Proxima Nova"/>
              </a:endParaRPr>
            </a:p>
          </p:txBody>
        </p:sp>
        <p:sp>
          <p:nvSpPr>
            <p:cNvPr id="527" name="Google Shape;527;p40"/>
            <p:cNvSpPr/>
            <p:nvPr/>
          </p:nvSpPr>
          <p:spPr>
            <a:xfrm>
              <a:off x="827275" y="769000"/>
              <a:ext cx="1451400" cy="988200"/>
            </a:xfrm>
            <a:prstGeom prst="rect">
              <a:avLst/>
            </a:prstGeom>
            <a:solidFill>
              <a:srgbClr val="FFFFFF"/>
            </a:solidFill>
            <a:ln cap="flat" cmpd="sng" w="2857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rgbClr val="FFFFFF"/>
                </a:solidFill>
                <a:latin typeface="Proxima Nova"/>
                <a:ea typeface="Proxima Nova"/>
                <a:cs typeface="Proxima Nova"/>
                <a:sym typeface="Proxima Nova"/>
              </a:endParaRPr>
            </a:p>
          </p:txBody>
        </p:sp>
        <p:sp>
          <p:nvSpPr>
            <p:cNvPr id="528" name="Google Shape;528;p40"/>
            <p:cNvSpPr/>
            <p:nvPr/>
          </p:nvSpPr>
          <p:spPr>
            <a:xfrm>
              <a:off x="778941" y="769004"/>
              <a:ext cx="1499700" cy="98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545757"/>
                  </a:solidFill>
                  <a:latin typeface="Impact"/>
                  <a:ea typeface="Impact"/>
                  <a:cs typeface="Impact"/>
                  <a:sym typeface="Impact"/>
                </a:rPr>
                <a:t>CALPADS </a:t>
              </a:r>
              <a:endParaRPr sz="1600">
                <a:solidFill>
                  <a:srgbClr val="545757"/>
                </a:solidFill>
                <a:latin typeface="Impact"/>
                <a:ea typeface="Impact"/>
                <a:cs typeface="Impact"/>
                <a:sym typeface="Impact"/>
              </a:endParaRPr>
            </a:p>
            <a:p>
              <a:pPr indent="0" lvl="0" marL="0" rtl="0" algn="ctr">
                <a:spcBef>
                  <a:spcPts val="0"/>
                </a:spcBef>
                <a:spcAft>
                  <a:spcPts val="0"/>
                </a:spcAft>
                <a:buNone/>
              </a:pPr>
              <a:r>
                <a:rPr b="1" lang="en" sz="2400">
                  <a:solidFill>
                    <a:srgbClr val="545757"/>
                  </a:solidFill>
                  <a:latin typeface="Proxima Nova"/>
                  <a:ea typeface="Proxima Nova"/>
                  <a:cs typeface="Proxima Nova"/>
                  <a:sym typeface="Proxima Nova"/>
                </a:rPr>
                <a:t>Special Ed. </a:t>
              </a:r>
              <a:endParaRPr b="1" sz="2400">
                <a:solidFill>
                  <a:srgbClr val="545757"/>
                </a:solidFill>
                <a:latin typeface="Proxima Nova"/>
                <a:ea typeface="Proxima Nova"/>
                <a:cs typeface="Proxima Nova"/>
                <a:sym typeface="Proxima Nova"/>
              </a:endParaRPr>
            </a:p>
            <a:p>
              <a:pPr indent="0" lvl="0" marL="0" rtl="0" algn="ctr">
                <a:spcBef>
                  <a:spcPts val="0"/>
                </a:spcBef>
                <a:spcAft>
                  <a:spcPts val="0"/>
                </a:spcAft>
                <a:buClr>
                  <a:schemeClr val="dk1"/>
                </a:buClr>
                <a:buSzPts val="1100"/>
                <a:buFont typeface="Arial"/>
                <a:buNone/>
              </a:pPr>
              <a:r>
                <a:rPr b="1" lang="en" sz="2400">
                  <a:solidFill>
                    <a:srgbClr val="545757"/>
                  </a:solidFill>
                  <a:latin typeface="Proxima Nova"/>
                  <a:ea typeface="Proxima Nova"/>
                  <a:cs typeface="Proxima Nova"/>
                  <a:sym typeface="Proxima Nova"/>
                </a:rPr>
                <a:t>Files</a:t>
              </a:r>
              <a:endParaRPr b="1" sz="2400">
                <a:solidFill>
                  <a:srgbClr val="545757"/>
                </a:solidFill>
                <a:latin typeface="Proxima Nova"/>
                <a:ea typeface="Proxima Nova"/>
                <a:cs typeface="Proxima Nova"/>
                <a:sym typeface="Proxima Nova"/>
              </a:endParaRPr>
            </a:p>
          </p:txBody>
        </p:sp>
      </p:grpSp>
      <p:sp>
        <p:nvSpPr>
          <p:cNvPr id="529" name="Google Shape;529;p40"/>
          <p:cNvSpPr/>
          <p:nvPr/>
        </p:nvSpPr>
        <p:spPr>
          <a:xfrm>
            <a:off x="6324350" y="3179550"/>
            <a:ext cx="1676700" cy="402900"/>
          </a:xfrm>
          <a:prstGeom prst="rect">
            <a:avLst/>
          </a:prstGeom>
          <a:solidFill>
            <a:srgbClr val="674EA7">
              <a:alpha val="814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Proxima Nova"/>
                <a:ea typeface="Proxima Nova"/>
                <a:cs typeface="Proxima Nova"/>
                <a:sym typeface="Proxima Nova"/>
              </a:rPr>
              <a:t>Post School Outcomes</a:t>
            </a:r>
            <a:endParaRPr b="1" sz="1200">
              <a:solidFill>
                <a:srgbClr val="FFFFFF"/>
              </a:solidFill>
              <a:latin typeface="Proxima Nova"/>
              <a:ea typeface="Proxima Nova"/>
              <a:cs typeface="Proxima Nova"/>
              <a:sym typeface="Proxima Nova"/>
            </a:endParaRPr>
          </a:p>
        </p:txBody>
      </p:sp>
      <p:pic>
        <p:nvPicPr>
          <p:cNvPr id="530" name="Google Shape;530;p40"/>
          <p:cNvPicPr preferRelativeResize="0"/>
          <p:nvPr/>
        </p:nvPicPr>
        <p:blipFill>
          <a:blip r:embed="rId3">
            <a:alphaModFix/>
          </a:blip>
          <a:stretch>
            <a:fillRect/>
          </a:stretch>
        </p:blipFill>
        <p:spPr>
          <a:xfrm>
            <a:off x="1100670" y="822787"/>
            <a:ext cx="304500" cy="304487"/>
          </a:xfrm>
          <a:prstGeom prst="rect">
            <a:avLst/>
          </a:prstGeom>
          <a:noFill/>
          <a:ln>
            <a:noFill/>
          </a:ln>
          <a:effectLst>
            <a:outerShdw blurRad="57150" rotWithShape="0" algn="bl" dir="5400000" dist="19050">
              <a:srgbClr val="000000">
                <a:alpha val="50000"/>
              </a:srgbClr>
            </a:outerShdw>
          </a:effectLst>
        </p:spPr>
      </p:pic>
      <p:sp>
        <p:nvSpPr>
          <p:cNvPr id="531" name="Google Shape;531;p40"/>
          <p:cNvSpPr/>
          <p:nvPr/>
        </p:nvSpPr>
        <p:spPr>
          <a:xfrm>
            <a:off x="1258265" y="3482923"/>
            <a:ext cx="2555700" cy="704100"/>
          </a:xfrm>
          <a:prstGeom prst="rect">
            <a:avLst/>
          </a:prstGeom>
          <a:solidFill>
            <a:srgbClr val="75BA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FFFFFF"/>
                </a:solidFill>
                <a:latin typeface="Proxima Nova"/>
                <a:ea typeface="Proxima Nova"/>
                <a:cs typeface="Proxima Nova"/>
                <a:sym typeface="Proxima Nova"/>
              </a:rPr>
              <a:t>Courses</a:t>
            </a:r>
            <a:endParaRPr b="1" sz="1200">
              <a:solidFill>
                <a:srgbClr val="FFFFFF"/>
              </a:solidFill>
              <a:latin typeface="Proxima Nova"/>
              <a:ea typeface="Proxima Nova"/>
              <a:cs typeface="Proxima Nova"/>
              <a:sym typeface="Proxima Nova"/>
            </a:endParaRPr>
          </a:p>
          <a:p>
            <a:pPr indent="-120650" lvl="0" marL="228600" marR="0" rtl="0" algn="l">
              <a:lnSpc>
                <a:spcPct val="100000"/>
              </a:lnSpc>
              <a:spcBef>
                <a:spcPts val="0"/>
              </a:spcBef>
              <a:spcAft>
                <a:spcPts val="0"/>
              </a:spcAft>
              <a:buClr>
                <a:srgbClr val="FFFFFF"/>
              </a:buClr>
              <a:buSzPts val="1000"/>
              <a:buFont typeface="Proxima Nova"/>
              <a:buChar char="●"/>
            </a:pPr>
            <a:r>
              <a:rPr lang="en" sz="1000">
                <a:solidFill>
                  <a:srgbClr val="FFFFFF"/>
                </a:solidFill>
                <a:latin typeface="Proxima Nova"/>
                <a:ea typeface="Proxima Nova"/>
                <a:cs typeface="Proxima Nova"/>
                <a:sym typeface="Proxima Nova"/>
              </a:rPr>
              <a:t>Enrollment &amp; Completion</a:t>
            </a:r>
            <a:endParaRPr sz="1000">
              <a:solidFill>
                <a:srgbClr val="FFFFFF"/>
              </a:solidFill>
              <a:latin typeface="Proxima Nova"/>
              <a:ea typeface="Proxima Nova"/>
              <a:cs typeface="Proxima Nova"/>
              <a:sym typeface="Proxima Nova"/>
            </a:endParaRPr>
          </a:p>
          <a:p>
            <a:pPr indent="-120650" lvl="0" marL="228600" marR="0" rtl="0" algn="l">
              <a:lnSpc>
                <a:spcPct val="100000"/>
              </a:lnSpc>
              <a:spcBef>
                <a:spcPts val="0"/>
              </a:spcBef>
              <a:spcAft>
                <a:spcPts val="0"/>
              </a:spcAft>
              <a:buClr>
                <a:srgbClr val="FFFFFF"/>
              </a:buClr>
              <a:buSzPts val="1000"/>
              <a:buFont typeface="Proxima Nova"/>
              <a:buChar char="●"/>
            </a:pPr>
            <a:r>
              <a:rPr lang="en" sz="1000">
                <a:solidFill>
                  <a:srgbClr val="FFFFFF"/>
                </a:solidFill>
                <a:latin typeface="Proxima Nova"/>
                <a:ea typeface="Proxima Nova"/>
                <a:cs typeface="Proxima Nova"/>
                <a:sym typeface="Proxima Nova"/>
              </a:rPr>
              <a:t>CTE concentrators &amp; completers</a:t>
            </a:r>
            <a:endParaRPr sz="1000">
              <a:solidFill>
                <a:srgbClr val="FFFFFF"/>
              </a:solidFill>
              <a:latin typeface="Proxima Nova"/>
              <a:ea typeface="Proxima Nova"/>
              <a:cs typeface="Proxima Nova"/>
              <a:sym typeface="Proxima Nova"/>
            </a:endParaRPr>
          </a:p>
        </p:txBody>
      </p:sp>
      <p:sp>
        <p:nvSpPr>
          <p:cNvPr id="532" name="Google Shape;532;p40"/>
          <p:cNvSpPr/>
          <p:nvPr/>
        </p:nvSpPr>
        <p:spPr>
          <a:xfrm>
            <a:off x="1258265" y="4209872"/>
            <a:ext cx="2555700" cy="255900"/>
          </a:xfrm>
          <a:prstGeom prst="rect">
            <a:avLst/>
          </a:prstGeom>
          <a:solidFill>
            <a:srgbClr val="75BA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FFFFFF"/>
                </a:solidFill>
                <a:latin typeface="Proxima Nova"/>
                <a:ea typeface="Proxima Nova"/>
                <a:cs typeface="Proxima Nova"/>
                <a:sym typeface="Proxima Nova"/>
              </a:rPr>
              <a:t>Attendance</a:t>
            </a:r>
            <a:endParaRPr sz="1000">
              <a:solidFill>
                <a:srgbClr val="FFFFFF"/>
              </a:solidFill>
              <a:latin typeface="Proxima Nova"/>
              <a:ea typeface="Proxima Nova"/>
              <a:cs typeface="Proxima Nova"/>
              <a:sym typeface="Proxima Nova"/>
            </a:endParaRPr>
          </a:p>
        </p:txBody>
      </p:sp>
      <p:sp>
        <p:nvSpPr>
          <p:cNvPr id="533" name="Google Shape;533;p40"/>
          <p:cNvSpPr/>
          <p:nvPr/>
        </p:nvSpPr>
        <p:spPr>
          <a:xfrm>
            <a:off x="4262828" y="2220925"/>
            <a:ext cx="1590000" cy="402900"/>
          </a:xfrm>
          <a:prstGeom prst="rect">
            <a:avLst/>
          </a:prstGeom>
          <a:solidFill>
            <a:srgbClr val="F7BC35"/>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latin typeface="Proxima Nova"/>
                <a:ea typeface="Proxima Nova"/>
                <a:cs typeface="Proxima Nova"/>
                <a:sym typeface="Proxima Nova"/>
              </a:rPr>
              <a:t>Student Incident</a:t>
            </a:r>
            <a:endParaRPr b="1" sz="1200">
              <a:solidFill>
                <a:srgbClr val="FFFFFF"/>
              </a:solidFill>
              <a:latin typeface="Proxima Nova"/>
              <a:ea typeface="Proxima Nova"/>
              <a:cs typeface="Proxima Nova"/>
              <a:sym typeface="Proxima Nova"/>
            </a:endParaRPr>
          </a:p>
        </p:txBody>
      </p:sp>
      <p:sp>
        <p:nvSpPr>
          <p:cNvPr id="534" name="Google Shape;534;p40"/>
          <p:cNvSpPr/>
          <p:nvPr/>
        </p:nvSpPr>
        <p:spPr>
          <a:xfrm>
            <a:off x="4262825" y="2700229"/>
            <a:ext cx="1590000" cy="402900"/>
          </a:xfrm>
          <a:prstGeom prst="rect">
            <a:avLst/>
          </a:prstGeom>
          <a:solidFill>
            <a:srgbClr val="F7BC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Proxima Nova"/>
                <a:ea typeface="Proxima Nova"/>
                <a:cs typeface="Proxima Nova"/>
                <a:sym typeface="Proxima Nova"/>
              </a:rPr>
              <a:t>Student Incident Result</a:t>
            </a:r>
            <a:endParaRPr b="1" sz="1200">
              <a:solidFill>
                <a:srgbClr val="FFFFFF"/>
              </a:solidFill>
              <a:latin typeface="Proxima Nova"/>
              <a:ea typeface="Proxima Nova"/>
              <a:cs typeface="Proxima Nova"/>
              <a:sym typeface="Proxima Nova"/>
            </a:endParaRPr>
          </a:p>
        </p:txBody>
      </p:sp>
      <p:sp>
        <p:nvSpPr>
          <p:cNvPr id="535" name="Google Shape;535;p40"/>
          <p:cNvSpPr/>
          <p:nvPr/>
        </p:nvSpPr>
        <p:spPr>
          <a:xfrm>
            <a:off x="4262825" y="3179539"/>
            <a:ext cx="1590000" cy="402900"/>
          </a:xfrm>
          <a:prstGeom prst="rect">
            <a:avLst/>
          </a:prstGeom>
          <a:solidFill>
            <a:srgbClr val="F7BC35"/>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latin typeface="Proxima Nova"/>
                <a:ea typeface="Proxima Nova"/>
                <a:cs typeface="Proxima Nova"/>
                <a:sym typeface="Proxima Nova"/>
              </a:rPr>
              <a:t>Student Offense</a:t>
            </a:r>
            <a:endParaRPr b="1" sz="1200">
              <a:solidFill>
                <a:srgbClr val="FFFFFF"/>
              </a:solidFill>
              <a:latin typeface="Proxima Nova"/>
              <a:ea typeface="Proxima Nova"/>
              <a:cs typeface="Proxima Nova"/>
              <a:sym typeface="Proxima Nova"/>
            </a:endParaRPr>
          </a:p>
        </p:txBody>
      </p:sp>
      <p:sp>
        <p:nvSpPr>
          <p:cNvPr id="536" name="Google Shape;536;p40"/>
          <p:cNvSpPr/>
          <p:nvPr/>
        </p:nvSpPr>
        <p:spPr>
          <a:xfrm>
            <a:off x="1258265" y="4488624"/>
            <a:ext cx="2555700" cy="402900"/>
          </a:xfrm>
          <a:prstGeom prst="rect">
            <a:avLst/>
          </a:prstGeom>
          <a:solidFill>
            <a:srgbClr val="75BA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FFFFFF"/>
                </a:solidFill>
                <a:latin typeface="Proxima Nova"/>
                <a:ea typeface="Proxima Nova"/>
                <a:cs typeface="Proxima Nova"/>
                <a:sym typeface="Proxima Nova"/>
              </a:rPr>
              <a:t>Post School Outcomes CTE</a:t>
            </a:r>
            <a:endParaRPr sz="1000">
              <a:solidFill>
                <a:srgbClr val="FFFFFF"/>
              </a:solidFill>
              <a:latin typeface="Proxima Nova"/>
              <a:ea typeface="Proxima Nova"/>
              <a:cs typeface="Proxima Nova"/>
              <a:sym typeface="Proxima Nova"/>
            </a:endParaRPr>
          </a:p>
        </p:txBody>
      </p:sp>
      <p:pic>
        <p:nvPicPr>
          <p:cNvPr id="537" name="Google Shape;537;p40"/>
          <p:cNvPicPr preferRelativeResize="0"/>
          <p:nvPr/>
        </p:nvPicPr>
        <p:blipFill>
          <a:blip r:embed="rId4">
            <a:alphaModFix/>
          </a:blip>
          <a:stretch>
            <a:fillRect/>
          </a:stretch>
        </p:blipFill>
        <p:spPr>
          <a:xfrm>
            <a:off x="4137000" y="822769"/>
            <a:ext cx="304500" cy="304512"/>
          </a:xfrm>
          <a:prstGeom prst="rect">
            <a:avLst/>
          </a:prstGeom>
          <a:noFill/>
          <a:ln>
            <a:noFill/>
          </a:ln>
          <a:effectLst>
            <a:outerShdw blurRad="57150" rotWithShape="0" algn="bl" dir="5400000" dist="19050">
              <a:srgbClr val="000000">
                <a:alpha val="50000"/>
              </a:srgbClr>
            </a:outerShdw>
          </a:effectLst>
        </p:spPr>
      </p:pic>
      <p:pic>
        <p:nvPicPr>
          <p:cNvPr id="538" name="Google Shape;538;p40"/>
          <p:cNvPicPr preferRelativeResize="0"/>
          <p:nvPr/>
        </p:nvPicPr>
        <p:blipFill>
          <a:blip r:embed="rId5">
            <a:alphaModFix/>
          </a:blip>
          <a:stretch>
            <a:fillRect/>
          </a:stretch>
        </p:blipFill>
        <p:spPr>
          <a:xfrm>
            <a:off x="6213972" y="822771"/>
            <a:ext cx="304500" cy="3045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41"/>
          <p:cNvSpPr/>
          <p:nvPr/>
        </p:nvSpPr>
        <p:spPr>
          <a:xfrm>
            <a:off x="491075" y="794750"/>
            <a:ext cx="1722000" cy="4180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544" name="Google Shape;544;p41"/>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45" name="Google Shape;545;p41"/>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CALPADS - Data Collection Overview</a:t>
            </a:r>
            <a:endParaRPr sz="1800">
              <a:solidFill>
                <a:srgbClr val="FFFFFF"/>
              </a:solidFill>
              <a:latin typeface="Proxima Nova"/>
              <a:ea typeface="Proxima Nova"/>
              <a:cs typeface="Proxima Nova"/>
              <a:sym typeface="Proxima Nova"/>
            </a:endParaRPr>
          </a:p>
        </p:txBody>
      </p:sp>
      <p:sp>
        <p:nvSpPr>
          <p:cNvPr id="546" name="Google Shape;546;p41"/>
          <p:cNvSpPr/>
          <p:nvPr/>
        </p:nvSpPr>
        <p:spPr>
          <a:xfrm>
            <a:off x="585798" y="2220921"/>
            <a:ext cx="1536300" cy="255900"/>
          </a:xfrm>
          <a:prstGeom prst="rect">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100">
                <a:solidFill>
                  <a:srgbClr val="FFFFFF"/>
                </a:solidFill>
                <a:latin typeface="Proxima Nova"/>
                <a:ea typeface="Proxima Nova"/>
                <a:cs typeface="Proxima Nova"/>
                <a:sym typeface="Proxima Nova"/>
              </a:rPr>
              <a:t>Enrollment</a:t>
            </a:r>
            <a:endParaRPr b="1" sz="1100">
              <a:solidFill>
                <a:srgbClr val="FFFFFF"/>
              </a:solidFill>
              <a:latin typeface="Proxima Nova"/>
              <a:ea typeface="Proxima Nova"/>
              <a:cs typeface="Proxima Nova"/>
              <a:sym typeface="Proxima Nova"/>
            </a:endParaRPr>
          </a:p>
        </p:txBody>
      </p:sp>
      <p:sp>
        <p:nvSpPr>
          <p:cNvPr id="547" name="Google Shape;547;p41"/>
          <p:cNvSpPr/>
          <p:nvPr/>
        </p:nvSpPr>
        <p:spPr>
          <a:xfrm>
            <a:off x="585798" y="2499673"/>
            <a:ext cx="1536300" cy="2559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100">
                <a:solidFill>
                  <a:srgbClr val="FFFFFF"/>
                </a:solidFill>
                <a:latin typeface="Proxima Nova"/>
                <a:ea typeface="Proxima Nova"/>
                <a:cs typeface="Proxima Nova"/>
                <a:sym typeface="Proxima Nova"/>
              </a:rPr>
              <a:t>Demographics</a:t>
            </a:r>
            <a:endParaRPr b="1" sz="1100">
              <a:solidFill>
                <a:srgbClr val="FFFFFF"/>
              </a:solidFill>
              <a:latin typeface="Proxima Nova"/>
              <a:ea typeface="Proxima Nova"/>
              <a:cs typeface="Proxima Nova"/>
              <a:sym typeface="Proxima Nova"/>
            </a:endParaRPr>
          </a:p>
        </p:txBody>
      </p:sp>
      <p:sp>
        <p:nvSpPr>
          <p:cNvPr id="548" name="Google Shape;548;p41"/>
          <p:cNvSpPr/>
          <p:nvPr/>
        </p:nvSpPr>
        <p:spPr>
          <a:xfrm>
            <a:off x="585815" y="2778423"/>
            <a:ext cx="1536300" cy="4029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100">
                <a:solidFill>
                  <a:srgbClr val="FFFFFF"/>
                </a:solidFill>
                <a:latin typeface="Proxima Nova"/>
                <a:ea typeface="Proxima Nova"/>
                <a:cs typeface="Proxima Nova"/>
                <a:sym typeface="Proxima Nova"/>
              </a:rPr>
              <a:t>English Language Acquisition Status</a:t>
            </a:r>
            <a:endParaRPr b="1" sz="1100">
              <a:solidFill>
                <a:srgbClr val="FFFFFF"/>
              </a:solidFill>
              <a:latin typeface="Proxima Nova"/>
              <a:ea typeface="Proxima Nova"/>
              <a:cs typeface="Proxima Nova"/>
              <a:sym typeface="Proxima Nova"/>
            </a:endParaRPr>
          </a:p>
        </p:txBody>
      </p:sp>
      <p:sp>
        <p:nvSpPr>
          <p:cNvPr id="549" name="Google Shape;549;p41"/>
          <p:cNvSpPr/>
          <p:nvPr/>
        </p:nvSpPr>
        <p:spPr>
          <a:xfrm>
            <a:off x="585798" y="3204172"/>
            <a:ext cx="1536300" cy="255900"/>
          </a:xfrm>
          <a:prstGeom prst="rect">
            <a:avLst/>
          </a:prstGeom>
          <a:solidFill>
            <a:srgbClr val="75BA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100">
                <a:solidFill>
                  <a:srgbClr val="FFFFFF"/>
                </a:solidFill>
                <a:latin typeface="Proxima Nova"/>
                <a:ea typeface="Proxima Nova"/>
                <a:cs typeface="Proxima Nova"/>
                <a:sym typeface="Proxima Nova"/>
              </a:rPr>
              <a:t>Student Programs</a:t>
            </a:r>
            <a:endParaRPr sz="1000">
              <a:solidFill>
                <a:srgbClr val="FFFFFF"/>
              </a:solidFill>
              <a:latin typeface="Proxima Nova"/>
              <a:ea typeface="Proxima Nova"/>
              <a:cs typeface="Proxima Nova"/>
              <a:sym typeface="Proxima Nova"/>
            </a:endParaRPr>
          </a:p>
        </p:txBody>
      </p:sp>
      <p:grpSp>
        <p:nvGrpSpPr>
          <p:cNvPr id="550" name="Google Shape;550;p41"/>
          <p:cNvGrpSpPr/>
          <p:nvPr/>
        </p:nvGrpSpPr>
        <p:grpSpPr>
          <a:xfrm>
            <a:off x="494691" y="805174"/>
            <a:ext cx="1718312" cy="1302008"/>
            <a:chOff x="827275" y="769000"/>
            <a:chExt cx="1451400" cy="1203112"/>
          </a:xfrm>
        </p:grpSpPr>
        <p:sp>
          <p:nvSpPr>
            <p:cNvPr id="551" name="Google Shape;551;p41"/>
            <p:cNvSpPr/>
            <p:nvPr/>
          </p:nvSpPr>
          <p:spPr>
            <a:xfrm rot="5400000">
              <a:off x="1425263" y="1788512"/>
              <a:ext cx="236700" cy="130500"/>
            </a:xfrm>
            <a:prstGeom prst="rightArrow">
              <a:avLst>
                <a:gd fmla="val 34239" name="adj1"/>
                <a:gd fmla="val 57035" name="adj2"/>
              </a:avLst>
            </a:prstGeom>
            <a:solidFill>
              <a:srgbClr val="FFFFFF"/>
            </a:solidFill>
            <a:ln cap="flat" cmpd="sng" w="952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552" name="Google Shape;552;p41"/>
            <p:cNvSpPr/>
            <p:nvPr/>
          </p:nvSpPr>
          <p:spPr>
            <a:xfrm>
              <a:off x="827275" y="769000"/>
              <a:ext cx="1451400" cy="988200"/>
            </a:xfrm>
            <a:prstGeom prst="rect">
              <a:avLst/>
            </a:prstGeom>
            <a:solidFill>
              <a:srgbClr val="FFFFFF"/>
            </a:solidFill>
            <a:ln cap="flat" cmpd="sng" w="2857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553" name="Google Shape;553;p41"/>
            <p:cNvSpPr/>
            <p:nvPr/>
          </p:nvSpPr>
          <p:spPr>
            <a:xfrm>
              <a:off x="894863" y="839001"/>
              <a:ext cx="1297500" cy="89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545757"/>
                  </a:solidFill>
                  <a:latin typeface="Impact"/>
                  <a:ea typeface="Impact"/>
                  <a:cs typeface="Impact"/>
                  <a:sym typeface="Impact"/>
                </a:rPr>
                <a:t>CALPADS</a:t>
              </a:r>
              <a:endParaRPr sz="1600">
                <a:solidFill>
                  <a:srgbClr val="545757"/>
                </a:solidFill>
                <a:latin typeface="Impact"/>
                <a:ea typeface="Impact"/>
                <a:cs typeface="Impact"/>
                <a:sym typeface="Impact"/>
              </a:endParaRPr>
            </a:p>
            <a:p>
              <a:pPr indent="0" lvl="0" marL="0" rtl="0" algn="ctr">
                <a:spcBef>
                  <a:spcPts val="0"/>
                </a:spcBef>
                <a:spcAft>
                  <a:spcPts val="0"/>
                </a:spcAft>
                <a:buNone/>
              </a:pPr>
              <a:r>
                <a:rPr b="1" lang="en" sz="2400">
                  <a:solidFill>
                    <a:srgbClr val="545757"/>
                  </a:solidFill>
                  <a:latin typeface="Proxima Nova"/>
                  <a:ea typeface="Proxima Nova"/>
                  <a:cs typeface="Proxima Nova"/>
                  <a:sym typeface="Proxima Nova"/>
                </a:rPr>
                <a:t>Student Profile</a:t>
              </a:r>
              <a:endParaRPr sz="2400">
                <a:solidFill>
                  <a:srgbClr val="545757"/>
                </a:solidFill>
                <a:latin typeface="Proxima Nova"/>
                <a:ea typeface="Proxima Nova"/>
                <a:cs typeface="Proxima Nova"/>
                <a:sym typeface="Proxima Nova"/>
              </a:endParaRPr>
            </a:p>
          </p:txBody>
        </p:sp>
      </p:grpSp>
      <p:pic>
        <p:nvPicPr>
          <p:cNvPr id="554" name="Google Shape;554;p41"/>
          <p:cNvPicPr preferRelativeResize="0"/>
          <p:nvPr/>
        </p:nvPicPr>
        <p:blipFill>
          <a:blip r:embed="rId3">
            <a:alphaModFix/>
          </a:blip>
          <a:stretch>
            <a:fillRect/>
          </a:stretch>
        </p:blipFill>
        <p:spPr>
          <a:xfrm>
            <a:off x="491070" y="822787"/>
            <a:ext cx="304500" cy="304487"/>
          </a:xfrm>
          <a:prstGeom prst="rect">
            <a:avLst/>
          </a:prstGeom>
          <a:noFill/>
          <a:ln>
            <a:noFill/>
          </a:ln>
          <a:effectLst>
            <a:outerShdw blurRad="57150" rotWithShape="0" algn="bl" dir="5400000" dist="19050">
              <a:srgbClr val="000000">
                <a:alpha val="50000"/>
              </a:srgbClr>
            </a:outerShdw>
          </a:effectLst>
        </p:spPr>
      </p:pic>
      <p:sp>
        <p:nvSpPr>
          <p:cNvPr id="555" name="Google Shape;555;p41"/>
          <p:cNvSpPr/>
          <p:nvPr/>
        </p:nvSpPr>
        <p:spPr>
          <a:xfrm>
            <a:off x="585798" y="3482923"/>
            <a:ext cx="1536300" cy="704100"/>
          </a:xfrm>
          <a:prstGeom prst="rect">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FFFFFF"/>
                </a:solidFill>
                <a:latin typeface="Proxima Nova"/>
                <a:ea typeface="Proxima Nova"/>
                <a:cs typeface="Proxima Nova"/>
                <a:sym typeface="Proxima Nova"/>
              </a:rPr>
              <a:t>Courses</a:t>
            </a:r>
            <a:endParaRPr b="1" sz="1200">
              <a:solidFill>
                <a:srgbClr val="FFFFFF"/>
              </a:solidFill>
              <a:latin typeface="Proxima Nova"/>
              <a:ea typeface="Proxima Nova"/>
              <a:cs typeface="Proxima Nova"/>
              <a:sym typeface="Proxima Nova"/>
            </a:endParaRPr>
          </a:p>
          <a:p>
            <a:pPr indent="-63500" lvl="0" marL="0" marR="0" rtl="0" algn="l">
              <a:lnSpc>
                <a:spcPct val="100000"/>
              </a:lnSpc>
              <a:spcBef>
                <a:spcPts val="0"/>
              </a:spcBef>
              <a:spcAft>
                <a:spcPts val="0"/>
              </a:spcAft>
              <a:buClr>
                <a:srgbClr val="FFFFFF"/>
              </a:buClr>
              <a:buSzPts val="1000"/>
              <a:buFont typeface="Proxima Nova"/>
              <a:buChar char="●"/>
            </a:pPr>
            <a:r>
              <a:rPr lang="en" sz="1000">
                <a:solidFill>
                  <a:srgbClr val="FFFFFF"/>
                </a:solidFill>
                <a:latin typeface="Proxima Nova"/>
                <a:ea typeface="Proxima Nova"/>
                <a:cs typeface="Proxima Nova"/>
                <a:sym typeface="Proxima Nova"/>
              </a:rPr>
              <a:t>Enrollment &amp; Completion</a:t>
            </a:r>
            <a:endParaRPr sz="1000">
              <a:solidFill>
                <a:srgbClr val="FFFFFF"/>
              </a:solidFill>
              <a:latin typeface="Proxima Nova"/>
              <a:ea typeface="Proxima Nova"/>
              <a:cs typeface="Proxima Nova"/>
              <a:sym typeface="Proxima Nova"/>
            </a:endParaRPr>
          </a:p>
          <a:p>
            <a:pPr indent="-63500" lvl="0" marL="0" marR="0" rtl="0" algn="l">
              <a:lnSpc>
                <a:spcPct val="100000"/>
              </a:lnSpc>
              <a:spcBef>
                <a:spcPts val="0"/>
              </a:spcBef>
              <a:spcAft>
                <a:spcPts val="0"/>
              </a:spcAft>
              <a:buClr>
                <a:srgbClr val="FFFFFF"/>
              </a:buClr>
              <a:buSzPts val="1000"/>
              <a:buFont typeface="Proxima Nova"/>
              <a:buChar char="●"/>
            </a:pPr>
            <a:r>
              <a:rPr lang="en" sz="1000">
                <a:solidFill>
                  <a:srgbClr val="FFFFFF"/>
                </a:solidFill>
                <a:latin typeface="Proxima Nova"/>
                <a:ea typeface="Proxima Nova"/>
                <a:cs typeface="Proxima Nova"/>
                <a:sym typeface="Proxima Nova"/>
              </a:rPr>
              <a:t>CTE concentrators &amp; completers</a:t>
            </a:r>
            <a:endParaRPr sz="1000">
              <a:solidFill>
                <a:srgbClr val="FFFFFF"/>
              </a:solidFill>
              <a:latin typeface="Proxima Nova"/>
              <a:ea typeface="Proxima Nova"/>
              <a:cs typeface="Proxima Nova"/>
              <a:sym typeface="Proxima Nova"/>
            </a:endParaRPr>
          </a:p>
        </p:txBody>
      </p:sp>
      <p:sp>
        <p:nvSpPr>
          <p:cNvPr id="556" name="Google Shape;556;p41"/>
          <p:cNvSpPr/>
          <p:nvPr/>
        </p:nvSpPr>
        <p:spPr>
          <a:xfrm>
            <a:off x="585798" y="4209872"/>
            <a:ext cx="1536300" cy="255900"/>
          </a:xfrm>
          <a:prstGeom prst="rect">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FFFFFF"/>
                </a:solidFill>
                <a:latin typeface="Proxima Nova"/>
                <a:ea typeface="Proxima Nova"/>
                <a:cs typeface="Proxima Nova"/>
                <a:sym typeface="Proxima Nova"/>
              </a:rPr>
              <a:t>Attendance</a:t>
            </a:r>
            <a:endParaRPr sz="1000">
              <a:solidFill>
                <a:srgbClr val="FFFFFF"/>
              </a:solidFill>
              <a:latin typeface="Proxima Nova"/>
              <a:ea typeface="Proxima Nova"/>
              <a:cs typeface="Proxima Nova"/>
              <a:sym typeface="Proxima Nova"/>
            </a:endParaRPr>
          </a:p>
        </p:txBody>
      </p:sp>
      <p:sp>
        <p:nvSpPr>
          <p:cNvPr id="557" name="Google Shape;557;p41"/>
          <p:cNvSpPr/>
          <p:nvPr/>
        </p:nvSpPr>
        <p:spPr>
          <a:xfrm>
            <a:off x="585798" y="4488624"/>
            <a:ext cx="1536300" cy="402900"/>
          </a:xfrm>
          <a:prstGeom prst="rect">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FFFFFF"/>
                </a:solidFill>
                <a:latin typeface="Proxima Nova"/>
                <a:ea typeface="Proxima Nova"/>
                <a:cs typeface="Proxima Nova"/>
                <a:sym typeface="Proxima Nova"/>
              </a:rPr>
              <a:t>Post School Outcomes CTE</a:t>
            </a:r>
            <a:endParaRPr sz="1000">
              <a:solidFill>
                <a:srgbClr val="FFFFFF"/>
              </a:solidFill>
              <a:latin typeface="Proxima Nova"/>
              <a:ea typeface="Proxima Nova"/>
              <a:cs typeface="Proxima Nova"/>
              <a:sym typeface="Proxima Nova"/>
            </a:endParaRPr>
          </a:p>
        </p:txBody>
      </p:sp>
      <p:sp>
        <p:nvSpPr>
          <p:cNvPr id="558" name="Google Shape;558;p41"/>
          <p:cNvSpPr/>
          <p:nvPr/>
        </p:nvSpPr>
        <p:spPr>
          <a:xfrm>
            <a:off x="5662150" y="2001050"/>
            <a:ext cx="3294300" cy="313200"/>
          </a:xfrm>
          <a:prstGeom prst="rect">
            <a:avLst/>
          </a:prstGeom>
          <a:solidFill>
            <a:srgbClr val="FFFFFF"/>
          </a:solidFill>
          <a:ln cap="flat" cmpd="sng" w="28575">
            <a:solidFill>
              <a:srgbClr val="75BAC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545757"/>
                </a:solidFill>
                <a:latin typeface="Proxima Nova"/>
                <a:ea typeface="Proxima Nova"/>
                <a:cs typeface="Proxima Nova"/>
                <a:sym typeface="Proxima Nova"/>
              </a:rPr>
              <a:t>PROGRAMS collected EOY</a:t>
            </a:r>
            <a:endParaRPr sz="1200">
              <a:latin typeface="Proxima Nova"/>
              <a:ea typeface="Proxima Nova"/>
              <a:cs typeface="Proxima Nova"/>
              <a:sym typeface="Proxima Nova"/>
            </a:endParaRPr>
          </a:p>
        </p:txBody>
      </p:sp>
      <p:pic>
        <p:nvPicPr>
          <p:cNvPr id="559" name="Google Shape;559;p41"/>
          <p:cNvPicPr preferRelativeResize="0"/>
          <p:nvPr/>
        </p:nvPicPr>
        <p:blipFill>
          <a:blip r:embed="rId4">
            <a:alphaModFix/>
          </a:blip>
          <a:stretch>
            <a:fillRect/>
          </a:stretch>
        </p:blipFill>
        <p:spPr>
          <a:xfrm>
            <a:off x="5662152" y="1752635"/>
            <a:ext cx="468300" cy="468278"/>
          </a:xfrm>
          <a:prstGeom prst="rect">
            <a:avLst/>
          </a:prstGeom>
          <a:noFill/>
          <a:ln>
            <a:noFill/>
          </a:ln>
          <a:effectLst>
            <a:outerShdw blurRad="57150" rotWithShape="0" algn="bl" dir="5400000" dist="19050">
              <a:srgbClr val="000000">
                <a:alpha val="50000"/>
              </a:srgbClr>
            </a:outerShdw>
          </a:effectLst>
        </p:spPr>
      </p:pic>
      <p:graphicFrame>
        <p:nvGraphicFramePr>
          <p:cNvPr id="560" name="Google Shape;560;p41"/>
          <p:cNvGraphicFramePr/>
          <p:nvPr/>
        </p:nvGraphicFramePr>
        <p:xfrm>
          <a:off x="2328550" y="2314250"/>
          <a:ext cx="3000000" cy="3000000"/>
        </p:xfrm>
        <a:graphic>
          <a:graphicData uri="http://schemas.openxmlformats.org/drawingml/2006/table">
            <a:tbl>
              <a:tblPr>
                <a:noFill/>
                <a:tableStyleId>{812E3F1D-7339-4D17-9CF8-67FCB08EF8EA}</a:tableStyleId>
              </a:tblPr>
              <a:tblGrid>
                <a:gridCol w="398275"/>
                <a:gridCol w="2185500"/>
                <a:gridCol w="710550"/>
              </a:tblGrid>
              <a:tr h="214900">
                <a:tc>
                  <a:txBody>
                    <a:bodyPr/>
                    <a:lstStyle/>
                    <a:p>
                      <a:pPr indent="0" lvl="0" marL="0" rtl="0" algn="ctr">
                        <a:spcBef>
                          <a:spcPts val="0"/>
                        </a:spcBef>
                        <a:spcAft>
                          <a:spcPts val="0"/>
                        </a:spcAft>
                        <a:buNone/>
                      </a:pPr>
                      <a:r>
                        <a:rPr b="1" lang="en" sz="1000">
                          <a:solidFill>
                            <a:srgbClr val="FFFFFF"/>
                          </a:solidFill>
                          <a:latin typeface="Proxima Nova"/>
                          <a:ea typeface="Proxima Nova"/>
                          <a:cs typeface="Proxima Nova"/>
                          <a:sym typeface="Proxima Nova"/>
                        </a:rPr>
                        <a:t>CODE</a:t>
                      </a:r>
                      <a:endParaRPr b="1" sz="1000">
                        <a:solidFill>
                          <a:srgbClr val="FFFFFF"/>
                        </a:solidFill>
                        <a:latin typeface="Proxima Nova"/>
                        <a:ea typeface="Proxima Nova"/>
                        <a:cs typeface="Proxima Nova"/>
                        <a:sym typeface="Proxima Nova"/>
                      </a:endParaRPr>
                    </a:p>
                  </a:txBody>
                  <a:tcPr marT="18275" marB="18275" marR="18275" marL="18275" anchor="ctr">
                    <a:solidFill>
                      <a:srgbClr val="E4704C"/>
                    </a:solidFill>
                  </a:tcPr>
                </a:tc>
                <a:tc>
                  <a:txBody>
                    <a:bodyPr/>
                    <a:lstStyle/>
                    <a:p>
                      <a:pPr indent="0" lvl="0" marL="0" rtl="0" algn="ctr">
                        <a:spcBef>
                          <a:spcPts val="0"/>
                        </a:spcBef>
                        <a:spcAft>
                          <a:spcPts val="0"/>
                        </a:spcAft>
                        <a:buNone/>
                      </a:pPr>
                      <a:r>
                        <a:rPr b="1" lang="en" sz="1000">
                          <a:solidFill>
                            <a:srgbClr val="FFFFFF"/>
                          </a:solidFill>
                          <a:latin typeface="Proxima Nova"/>
                          <a:ea typeface="Proxima Nova"/>
                          <a:cs typeface="Proxima Nova"/>
                          <a:sym typeface="Proxima Nova"/>
                        </a:rPr>
                        <a:t>PROGRAM</a:t>
                      </a:r>
                      <a:endParaRPr b="1" sz="1000">
                        <a:solidFill>
                          <a:srgbClr val="FFFFFF"/>
                        </a:solidFill>
                        <a:latin typeface="Proxima Nova"/>
                        <a:ea typeface="Proxima Nova"/>
                        <a:cs typeface="Proxima Nova"/>
                        <a:sym typeface="Proxima Nova"/>
                      </a:endParaRPr>
                    </a:p>
                  </a:txBody>
                  <a:tcPr marT="18275" marB="18275" marR="18275" marL="18275" anchor="ctr">
                    <a:solidFill>
                      <a:srgbClr val="E4704C"/>
                    </a:solidFill>
                  </a:tcPr>
                </a:tc>
                <a:tc>
                  <a:txBody>
                    <a:bodyPr/>
                    <a:lstStyle/>
                    <a:p>
                      <a:pPr indent="0" lvl="0" marL="0" rtl="0" algn="ctr">
                        <a:spcBef>
                          <a:spcPts val="0"/>
                        </a:spcBef>
                        <a:spcAft>
                          <a:spcPts val="0"/>
                        </a:spcAft>
                        <a:buNone/>
                      </a:pPr>
                      <a:r>
                        <a:rPr b="1" lang="en" sz="1000">
                          <a:solidFill>
                            <a:srgbClr val="FFFFFF"/>
                          </a:solidFill>
                          <a:latin typeface="Proxima Nova"/>
                          <a:ea typeface="Proxima Nova"/>
                          <a:cs typeface="Proxima Nova"/>
                          <a:sym typeface="Proxima Nova"/>
                        </a:rPr>
                        <a:t>TYPE</a:t>
                      </a:r>
                      <a:endParaRPr b="1" sz="1000">
                        <a:solidFill>
                          <a:srgbClr val="FFFFFF"/>
                        </a:solidFill>
                        <a:latin typeface="Proxima Nova"/>
                        <a:ea typeface="Proxima Nova"/>
                        <a:cs typeface="Proxima Nova"/>
                        <a:sym typeface="Proxima Nova"/>
                      </a:endParaRPr>
                    </a:p>
                  </a:txBody>
                  <a:tcPr marT="18275" marB="18275" marR="18275" marL="18275" anchor="ctr">
                    <a:solidFill>
                      <a:srgbClr val="E4704C"/>
                    </a:solidFill>
                  </a:tcPr>
                </a:tc>
              </a:tr>
              <a:tr h="329675">
                <a:tc>
                  <a:txBody>
                    <a:bodyPr/>
                    <a:lstStyle/>
                    <a:p>
                      <a:pPr indent="0" lvl="0" marL="0" rtl="0" algn="l">
                        <a:spcBef>
                          <a:spcPts val="0"/>
                        </a:spcBef>
                        <a:spcAft>
                          <a:spcPts val="0"/>
                        </a:spcAft>
                        <a:buNone/>
                      </a:pPr>
                      <a:r>
                        <a:rPr lang="en" sz="1000">
                          <a:latin typeface="Proxima Nova"/>
                          <a:ea typeface="Proxima Nova"/>
                          <a:cs typeface="Proxima Nova"/>
                          <a:sym typeface="Proxima Nova"/>
                        </a:rPr>
                        <a:t>181</a:t>
                      </a:r>
                      <a:endParaRPr sz="1000">
                        <a:latin typeface="Proxima Nova"/>
                        <a:ea typeface="Proxima Nova"/>
                        <a:cs typeface="Proxima Nova"/>
                        <a:sym typeface="Proxima Nova"/>
                      </a:endParaRPr>
                    </a:p>
                    <a:p>
                      <a:pPr indent="0" lvl="0" marL="0" rtl="0" algn="l">
                        <a:spcBef>
                          <a:spcPts val="0"/>
                        </a:spcBef>
                        <a:spcAft>
                          <a:spcPts val="0"/>
                        </a:spcAft>
                        <a:buNone/>
                      </a:pPr>
                      <a:r>
                        <a:rPr lang="en" sz="1000">
                          <a:latin typeface="Proxima Nova"/>
                          <a:ea typeface="Proxima Nova"/>
                          <a:cs typeface="Proxima Nova"/>
                          <a:sym typeface="Proxima Nova"/>
                        </a:rPr>
                        <a:t>182</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Free Meal</a:t>
                      </a:r>
                      <a:endParaRPr sz="1000">
                        <a:latin typeface="Proxima Nova"/>
                        <a:ea typeface="Proxima Nova"/>
                        <a:cs typeface="Proxima Nova"/>
                        <a:sym typeface="Proxima Nova"/>
                      </a:endParaRPr>
                    </a:p>
                    <a:p>
                      <a:pPr indent="0" lvl="0" marL="0" rtl="0" algn="l">
                        <a:spcBef>
                          <a:spcPts val="0"/>
                        </a:spcBef>
                        <a:spcAft>
                          <a:spcPts val="0"/>
                        </a:spcAft>
                        <a:buNone/>
                      </a:pPr>
                      <a:r>
                        <a:rPr lang="en" sz="1000">
                          <a:latin typeface="Proxima Nova"/>
                          <a:ea typeface="Proxima Nova"/>
                          <a:cs typeface="Proxima Nova"/>
                          <a:sym typeface="Proxima Nova"/>
                        </a:rPr>
                        <a:t>Reduced Meal</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Federal</a:t>
                      </a:r>
                      <a:endParaRPr sz="1000">
                        <a:latin typeface="Proxima Nova"/>
                        <a:ea typeface="Proxima Nova"/>
                        <a:cs typeface="Proxima Nova"/>
                        <a:sym typeface="Proxima Nova"/>
                      </a:endParaRPr>
                    </a:p>
                  </a:txBody>
                  <a:tcPr marT="18275" marB="18275" marR="18275" marL="18275" anchor="ctr"/>
                </a:tc>
              </a:tr>
              <a:tr h="214900">
                <a:tc>
                  <a:txBody>
                    <a:bodyPr/>
                    <a:lstStyle/>
                    <a:p>
                      <a:pPr indent="0" lvl="0" marL="0" rtl="0" algn="l">
                        <a:spcBef>
                          <a:spcPts val="0"/>
                        </a:spcBef>
                        <a:spcAft>
                          <a:spcPts val="0"/>
                        </a:spcAft>
                        <a:buNone/>
                      </a:pPr>
                      <a:r>
                        <a:rPr lang="en" sz="1000">
                          <a:latin typeface="Proxima Nova"/>
                          <a:ea typeface="Proxima Nova"/>
                          <a:cs typeface="Proxima Nova"/>
                          <a:sym typeface="Proxima Nova"/>
                        </a:rPr>
                        <a:t>127</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Gifted and Talented (GATE)</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Federal</a:t>
                      </a:r>
                      <a:endParaRPr sz="1000">
                        <a:latin typeface="Proxima Nova"/>
                        <a:ea typeface="Proxima Nova"/>
                        <a:cs typeface="Proxima Nova"/>
                        <a:sym typeface="Proxima Nova"/>
                      </a:endParaRPr>
                    </a:p>
                  </a:txBody>
                  <a:tcPr marT="18275" marB="18275" marR="18275" marL="18275" anchor="ctr"/>
                </a:tc>
              </a:tr>
              <a:tr h="214900">
                <a:tc>
                  <a:txBody>
                    <a:bodyPr/>
                    <a:lstStyle/>
                    <a:p>
                      <a:pPr indent="0" lvl="0" marL="0" rtl="0" algn="l">
                        <a:spcBef>
                          <a:spcPts val="0"/>
                        </a:spcBef>
                        <a:spcAft>
                          <a:spcPts val="0"/>
                        </a:spcAft>
                        <a:buNone/>
                      </a:pPr>
                      <a:r>
                        <a:rPr lang="en" sz="1000">
                          <a:latin typeface="Proxima Nova"/>
                          <a:ea typeface="Proxima Nova"/>
                          <a:cs typeface="Proxima Nova"/>
                          <a:sym typeface="Proxima Nova"/>
                        </a:rPr>
                        <a:t>191</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Homeless</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Federal</a:t>
                      </a:r>
                      <a:endParaRPr sz="1000">
                        <a:latin typeface="Proxima Nova"/>
                        <a:ea typeface="Proxima Nova"/>
                        <a:cs typeface="Proxima Nova"/>
                        <a:sym typeface="Proxima Nova"/>
                      </a:endParaRPr>
                    </a:p>
                  </a:txBody>
                  <a:tcPr marT="18275" marB="18275" marR="18275" marL="18275" anchor="ctr"/>
                </a:tc>
              </a:tr>
              <a:tr h="214900">
                <a:tc>
                  <a:txBody>
                    <a:bodyPr/>
                    <a:lstStyle/>
                    <a:p>
                      <a:pPr indent="0" lvl="0" marL="0" rtl="0" algn="l">
                        <a:spcBef>
                          <a:spcPts val="0"/>
                        </a:spcBef>
                        <a:spcAft>
                          <a:spcPts val="0"/>
                        </a:spcAft>
                        <a:buNone/>
                      </a:pPr>
                      <a:r>
                        <a:rPr lang="en" sz="1000">
                          <a:latin typeface="Proxima Nova"/>
                          <a:ea typeface="Proxima Nova"/>
                          <a:cs typeface="Proxima Nova"/>
                          <a:sym typeface="Proxima Nova"/>
                        </a:rPr>
                        <a:t>185</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Transitional Kindergarten (TK)</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State</a:t>
                      </a:r>
                      <a:endParaRPr sz="1000">
                        <a:latin typeface="Proxima Nova"/>
                        <a:ea typeface="Proxima Nova"/>
                        <a:cs typeface="Proxima Nova"/>
                        <a:sym typeface="Proxima Nova"/>
                      </a:endParaRPr>
                    </a:p>
                  </a:txBody>
                  <a:tcPr marT="18275" marB="18275" marR="18275" marL="18275" anchor="ctr"/>
                </a:tc>
              </a:tr>
              <a:tr h="214900">
                <a:tc>
                  <a:txBody>
                    <a:bodyPr/>
                    <a:lstStyle/>
                    <a:p>
                      <a:pPr indent="0" lvl="0" marL="0" rtl="0" algn="l">
                        <a:spcBef>
                          <a:spcPts val="0"/>
                        </a:spcBef>
                        <a:spcAft>
                          <a:spcPts val="0"/>
                        </a:spcAft>
                        <a:buNone/>
                      </a:pPr>
                      <a:r>
                        <a:rPr lang="en" sz="1000">
                          <a:latin typeface="Proxima Nova"/>
                          <a:ea typeface="Proxima Nova"/>
                          <a:cs typeface="Proxima Nova"/>
                          <a:sym typeface="Proxima Nova"/>
                        </a:rPr>
                        <a:t>135</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Title I Part C Migrant</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State</a:t>
                      </a:r>
                      <a:endParaRPr sz="1000">
                        <a:latin typeface="Proxima Nova"/>
                        <a:ea typeface="Proxima Nova"/>
                        <a:cs typeface="Proxima Nova"/>
                        <a:sym typeface="Proxima Nova"/>
                      </a:endParaRPr>
                    </a:p>
                  </a:txBody>
                  <a:tcPr marT="18275" marB="18275" marR="18275" marL="18275" anchor="ctr"/>
                </a:tc>
              </a:tr>
              <a:tr h="214900">
                <a:tc>
                  <a:txBody>
                    <a:bodyPr/>
                    <a:lstStyle/>
                    <a:p>
                      <a:pPr indent="0" lvl="0" marL="0" rtl="0" algn="l">
                        <a:spcBef>
                          <a:spcPts val="0"/>
                        </a:spcBef>
                        <a:spcAft>
                          <a:spcPts val="0"/>
                        </a:spcAft>
                        <a:buNone/>
                      </a:pPr>
                      <a:r>
                        <a:rPr lang="en" sz="1000">
                          <a:latin typeface="Proxima Nova"/>
                          <a:ea typeface="Proxima Nova"/>
                          <a:cs typeface="Proxima Nova"/>
                          <a:sym typeface="Proxima Nova"/>
                        </a:rPr>
                        <a:t>300 -306</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English Learner Programs</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State</a:t>
                      </a:r>
                      <a:endParaRPr sz="1000">
                        <a:latin typeface="Proxima Nova"/>
                        <a:ea typeface="Proxima Nova"/>
                        <a:cs typeface="Proxima Nova"/>
                        <a:sym typeface="Proxima Nova"/>
                      </a:endParaRPr>
                    </a:p>
                  </a:txBody>
                  <a:tcPr marT="18275" marB="18275" marR="18275" marL="18275" anchor="ctr"/>
                </a:tc>
              </a:tr>
            </a:tbl>
          </a:graphicData>
        </a:graphic>
      </p:graphicFrame>
      <p:graphicFrame>
        <p:nvGraphicFramePr>
          <p:cNvPr id="561" name="Google Shape;561;p41"/>
          <p:cNvGraphicFramePr/>
          <p:nvPr/>
        </p:nvGraphicFramePr>
        <p:xfrm>
          <a:off x="5662150" y="2314238"/>
          <a:ext cx="3000000" cy="3000000"/>
        </p:xfrm>
        <a:graphic>
          <a:graphicData uri="http://schemas.openxmlformats.org/drawingml/2006/table">
            <a:tbl>
              <a:tblPr>
                <a:noFill/>
                <a:tableStyleId>{812E3F1D-7339-4D17-9CF8-67FCB08EF8EA}</a:tableStyleId>
              </a:tblPr>
              <a:tblGrid>
                <a:gridCol w="398275"/>
                <a:gridCol w="2185500"/>
                <a:gridCol w="710550"/>
              </a:tblGrid>
              <a:tr h="219100">
                <a:tc>
                  <a:txBody>
                    <a:bodyPr/>
                    <a:lstStyle/>
                    <a:p>
                      <a:pPr indent="0" lvl="0" marL="0" rtl="0" algn="ctr">
                        <a:spcBef>
                          <a:spcPts val="0"/>
                        </a:spcBef>
                        <a:spcAft>
                          <a:spcPts val="0"/>
                        </a:spcAft>
                        <a:buNone/>
                      </a:pPr>
                      <a:r>
                        <a:rPr b="1" lang="en" sz="1000">
                          <a:solidFill>
                            <a:srgbClr val="FFFFFF"/>
                          </a:solidFill>
                          <a:latin typeface="Proxima Nova"/>
                          <a:ea typeface="Proxima Nova"/>
                          <a:cs typeface="Proxima Nova"/>
                          <a:sym typeface="Proxima Nova"/>
                        </a:rPr>
                        <a:t>CODE</a:t>
                      </a:r>
                      <a:endParaRPr b="1" sz="1000">
                        <a:solidFill>
                          <a:srgbClr val="FFFFFF"/>
                        </a:solidFill>
                        <a:latin typeface="Proxima Nova"/>
                        <a:ea typeface="Proxima Nova"/>
                        <a:cs typeface="Proxima Nova"/>
                        <a:sym typeface="Proxima Nova"/>
                      </a:endParaRPr>
                    </a:p>
                  </a:txBody>
                  <a:tcPr marT="18275" marB="18275" marR="18275" marL="18275" anchor="ctr">
                    <a:solidFill>
                      <a:srgbClr val="75BAC5"/>
                    </a:solidFill>
                  </a:tcPr>
                </a:tc>
                <a:tc>
                  <a:txBody>
                    <a:bodyPr/>
                    <a:lstStyle/>
                    <a:p>
                      <a:pPr indent="0" lvl="0" marL="0" rtl="0" algn="ctr">
                        <a:spcBef>
                          <a:spcPts val="0"/>
                        </a:spcBef>
                        <a:spcAft>
                          <a:spcPts val="0"/>
                        </a:spcAft>
                        <a:buNone/>
                      </a:pPr>
                      <a:r>
                        <a:rPr b="1" lang="en" sz="1000">
                          <a:solidFill>
                            <a:srgbClr val="FFFFFF"/>
                          </a:solidFill>
                          <a:latin typeface="Proxima Nova"/>
                          <a:ea typeface="Proxima Nova"/>
                          <a:cs typeface="Proxima Nova"/>
                          <a:sym typeface="Proxima Nova"/>
                        </a:rPr>
                        <a:t>PROGRAM</a:t>
                      </a:r>
                      <a:endParaRPr b="1" sz="1000">
                        <a:solidFill>
                          <a:srgbClr val="FFFFFF"/>
                        </a:solidFill>
                        <a:latin typeface="Proxima Nova"/>
                        <a:ea typeface="Proxima Nova"/>
                        <a:cs typeface="Proxima Nova"/>
                        <a:sym typeface="Proxima Nova"/>
                      </a:endParaRPr>
                    </a:p>
                  </a:txBody>
                  <a:tcPr marT="18275" marB="18275" marR="18275" marL="18275" anchor="ctr">
                    <a:solidFill>
                      <a:srgbClr val="75BAC5"/>
                    </a:solidFill>
                  </a:tcPr>
                </a:tc>
                <a:tc>
                  <a:txBody>
                    <a:bodyPr/>
                    <a:lstStyle/>
                    <a:p>
                      <a:pPr indent="0" lvl="0" marL="0" rtl="0" algn="ctr">
                        <a:spcBef>
                          <a:spcPts val="0"/>
                        </a:spcBef>
                        <a:spcAft>
                          <a:spcPts val="0"/>
                        </a:spcAft>
                        <a:buNone/>
                      </a:pPr>
                      <a:r>
                        <a:rPr b="1" lang="en" sz="1000">
                          <a:solidFill>
                            <a:srgbClr val="FFFFFF"/>
                          </a:solidFill>
                          <a:latin typeface="Proxima Nova"/>
                          <a:ea typeface="Proxima Nova"/>
                          <a:cs typeface="Proxima Nova"/>
                          <a:sym typeface="Proxima Nova"/>
                        </a:rPr>
                        <a:t>TYPE</a:t>
                      </a:r>
                      <a:endParaRPr b="1" sz="1000">
                        <a:solidFill>
                          <a:srgbClr val="FFFFFF"/>
                        </a:solidFill>
                        <a:latin typeface="Proxima Nova"/>
                        <a:ea typeface="Proxima Nova"/>
                        <a:cs typeface="Proxima Nova"/>
                        <a:sym typeface="Proxima Nova"/>
                      </a:endParaRPr>
                    </a:p>
                  </a:txBody>
                  <a:tcPr marT="18275" marB="18275" marR="18275" marL="18275" anchor="ctr">
                    <a:solidFill>
                      <a:srgbClr val="75BAC5"/>
                    </a:solidFill>
                  </a:tcPr>
                </a:tc>
              </a:tr>
              <a:tr h="206500">
                <a:tc>
                  <a:txBody>
                    <a:bodyPr/>
                    <a:lstStyle/>
                    <a:p>
                      <a:pPr indent="0" lvl="0" marL="0" rtl="0" algn="l">
                        <a:spcBef>
                          <a:spcPts val="0"/>
                        </a:spcBef>
                        <a:spcAft>
                          <a:spcPts val="0"/>
                        </a:spcAft>
                        <a:buNone/>
                      </a:pPr>
                      <a:r>
                        <a:rPr lang="en" sz="1000">
                          <a:latin typeface="Proxima Nova"/>
                          <a:ea typeface="Proxima Nova"/>
                          <a:cs typeface="Proxima Nova"/>
                          <a:sym typeface="Proxima Nova"/>
                        </a:rPr>
                        <a:t>122</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Title I Part A Basic Targeted</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Federal</a:t>
                      </a:r>
                      <a:endParaRPr sz="1000">
                        <a:latin typeface="Proxima Nova"/>
                        <a:ea typeface="Proxima Nova"/>
                        <a:cs typeface="Proxima Nova"/>
                        <a:sym typeface="Proxima Nova"/>
                      </a:endParaRPr>
                    </a:p>
                  </a:txBody>
                  <a:tcPr marT="18275" marB="18275" marR="18275" marL="18275" anchor="ctr"/>
                </a:tc>
              </a:tr>
              <a:tr h="219100">
                <a:tc>
                  <a:txBody>
                    <a:bodyPr/>
                    <a:lstStyle/>
                    <a:p>
                      <a:pPr indent="0" lvl="0" marL="0" rtl="0" algn="l">
                        <a:spcBef>
                          <a:spcPts val="0"/>
                        </a:spcBef>
                        <a:spcAft>
                          <a:spcPts val="0"/>
                        </a:spcAft>
                        <a:buNone/>
                      </a:pPr>
                      <a:r>
                        <a:rPr lang="en" sz="1000">
                          <a:latin typeface="Proxima Nova"/>
                          <a:ea typeface="Proxima Nova"/>
                          <a:cs typeface="Proxima Nova"/>
                          <a:sym typeface="Proxima Nova"/>
                        </a:rPr>
                        <a:t>174</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Title I Part A Neglected</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Federal</a:t>
                      </a:r>
                      <a:endParaRPr sz="1000">
                        <a:latin typeface="Proxima Nova"/>
                        <a:ea typeface="Proxima Nova"/>
                        <a:cs typeface="Proxima Nova"/>
                        <a:sym typeface="Proxima Nova"/>
                      </a:endParaRPr>
                    </a:p>
                  </a:txBody>
                  <a:tcPr marT="18275" marB="18275" marR="18275" marL="18275" anchor="ctr"/>
                </a:tc>
              </a:tr>
              <a:tr h="219100">
                <a:tc>
                  <a:txBody>
                    <a:bodyPr/>
                    <a:lstStyle/>
                    <a:p>
                      <a:pPr indent="0" lvl="0" marL="0" rtl="0" algn="l">
                        <a:spcBef>
                          <a:spcPts val="0"/>
                        </a:spcBef>
                        <a:spcAft>
                          <a:spcPts val="0"/>
                        </a:spcAft>
                        <a:buNone/>
                      </a:pPr>
                      <a:r>
                        <a:rPr lang="en" sz="1000">
                          <a:latin typeface="Proxima Nova"/>
                          <a:ea typeface="Proxima Nova"/>
                          <a:cs typeface="Proxima Nova"/>
                          <a:sym typeface="Proxima Nova"/>
                        </a:rPr>
                        <a:t>191</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Homeless</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Federal</a:t>
                      </a:r>
                      <a:endParaRPr sz="1000">
                        <a:latin typeface="Proxima Nova"/>
                        <a:ea typeface="Proxima Nova"/>
                        <a:cs typeface="Proxima Nova"/>
                        <a:sym typeface="Proxima Nova"/>
                      </a:endParaRPr>
                    </a:p>
                  </a:txBody>
                  <a:tcPr marT="18275" marB="18275" marR="18275" marL="18275" anchor="ctr"/>
                </a:tc>
              </a:tr>
              <a:tr h="219100">
                <a:tc>
                  <a:txBody>
                    <a:bodyPr/>
                    <a:lstStyle/>
                    <a:p>
                      <a:pPr indent="0" lvl="0" marL="0" rtl="0" algn="l">
                        <a:spcBef>
                          <a:spcPts val="0"/>
                        </a:spcBef>
                        <a:spcAft>
                          <a:spcPts val="0"/>
                        </a:spcAft>
                        <a:buNone/>
                      </a:pPr>
                      <a:r>
                        <a:rPr lang="en" sz="1000">
                          <a:latin typeface="Proxima Nova"/>
                          <a:ea typeface="Proxima Nova"/>
                          <a:cs typeface="Proxima Nova"/>
                          <a:sym typeface="Proxima Nova"/>
                        </a:rPr>
                        <a:t>192</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Armed Forces Family Member</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Federal</a:t>
                      </a:r>
                      <a:endParaRPr sz="1000">
                        <a:latin typeface="Proxima Nova"/>
                        <a:ea typeface="Proxima Nova"/>
                        <a:cs typeface="Proxima Nova"/>
                        <a:sym typeface="Proxima Nova"/>
                      </a:endParaRPr>
                    </a:p>
                  </a:txBody>
                  <a:tcPr marT="18275" marB="18275" marR="18275" marL="18275" anchor="ctr"/>
                </a:tc>
              </a:tr>
              <a:tr h="219100">
                <a:tc>
                  <a:txBody>
                    <a:bodyPr/>
                    <a:lstStyle/>
                    <a:p>
                      <a:pPr indent="0" lvl="0" marL="0" rtl="0" algn="l">
                        <a:spcBef>
                          <a:spcPts val="0"/>
                        </a:spcBef>
                        <a:spcAft>
                          <a:spcPts val="0"/>
                        </a:spcAft>
                        <a:buNone/>
                      </a:pPr>
                      <a:r>
                        <a:rPr lang="en" sz="1000">
                          <a:latin typeface="Proxima Nova"/>
                          <a:ea typeface="Proxima Nova"/>
                          <a:cs typeface="Proxima Nova"/>
                          <a:sym typeface="Proxima Nova"/>
                        </a:rPr>
                        <a:t>101</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504 Accommodation Plan</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State</a:t>
                      </a:r>
                      <a:endParaRPr sz="1000">
                        <a:latin typeface="Proxima Nova"/>
                        <a:ea typeface="Proxima Nova"/>
                        <a:cs typeface="Proxima Nova"/>
                        <a:sym typeface="Proxima Nova"/>
                      </a:endParaRPr>
                    </a:p>
                  </a:txBody>
                  <a:tcPr marT="18275" marB="18275" marR="18275" marL="18275" anchor="ctr"/>
                </a:tc>
              </a:tr>
              <a:tr h="219100">
                <a:tc>
                  <a:txBody>
                    <a:bodyPr/>
                    <a:lstStyle/>
                    <a:p>
                      <a:pPr indent="0" lvl="0" marL="0" rtl="0" algn="l">
                        <a:spcBef>
                          <a:spcPts val="0"/>
                        </a:spcBef>
                        <a:spcAft>
                          <a:spcPts val="0"/>
                        </a:spcAft>
                        <a:buNone/>
                      </a:pPr>
                      <a:r>
                        <a:rPr lang="en" sz="1000">
                          <a:latin typeface="Proxima Nova"/>
                          <a:ea typeface="Proxima Nova"/>
                          <a:cs typeface="Proxima Nova"/>
                          <a:sym typeface="Proxima Nova"/>
                        </a:rPr>
                        <a:t>108</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Opportunity Program</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State</a:t>
                      </a:r>
                      <a:endParaRPr sz="1000">
                        <a:latin typeface="Proxima Nova"/>
                        <a:ea typeface="Proxima Nova"/>
                        <a:cs typeface="Proxima Nova"/>
                        <a:sym typeface="Proxima Nova"/>
                      </a:endParaRPr>
                    </a:p>
                  </a:txBody>
                  <a:tcPr marT="18275" marB="18275" marR="18275" marL="18275" anchor="ctr"/>
                </a:tc>
              </a:tr>
              <a:tr h="219100">
                <a:tc>
                  <a:txBody>
                    <a:bodyPr/>
                    <a:lstStyle/>
                    <a:p>
                      <a:pPr indent="0" lvl="0" marL="0" rtl="0" algn="l">
                        <a:spcBef>
                          <a:spcPts val="0"/>
                        </a:spcBef>
                        <a:spcAft>
                          <a:spcPts val="0"/>
                        </a:spcAft>
                        <a:buNone/>
                      </a:pPr>
                      <a:r>
                        <a:rPr lang="en" sz="1000">
                          <a:latin typeface="Proxima Nova"/>
                          <a:ea typeface="Proxima Nova"/>
                          <a:cs typeface="Proxima Nova"/>
                          <a:sym typeface="Proxima Nova"/>
                        </a:rPr>
                        <a:t>113</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California Partnership Academy</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State</a:t>
                      </a:r>
                      <a:endParaRPr sz="1000">
                        <a:latin typeface="Proxima Nova"/>
                        <a:ea typeface="Proxima Nova"/>
                        <a:cs typeface="Proxima Nova"/>
                        <a:sym typeface="Proxima Nova"/>
                      </a:endParaRPr>
                    </a:p>
                  </a:txBody>
                  <a:tcPr marT="18275" marB="18275" marR="18275" marL="18275" anchor="ctr"/>
                </a:tc>
              </a:tr>
              <a:tr h="219100">
                <a:tc>
                  <a:txBody>
                    <a:bodyPr/>
                    <a:lstStyle/>
                    <a:p>
                      <a:pPr indent="0" lvl="0" marL="0" rtl="0" algn="l">
                        <a:spcBef>
                          <a:spcPts val="0"/>
                        </a:spcBef>
                        <a:spcAft>
                          <a:spcPts val="0"/>
                        </a:spcAft>
                        <a:buNone/>
                      </a:pPr>
                      <a:r>
                        <a:rPr lang="en" sz="1000">
                          <a:latin typeface="Proxima Nova"/>
                          <a:ea typeface="Proxima Nova"/>
                          <a:cs typeface="Proxima Nova"/>
                          <a:sym typeface="Proxima Nova"/>
                        </a:rPr>
                        <a:t>162</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Pregnant or Parenting Programs</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State</a:t>
                      </a:r>
                      <a:endParaRPr sz="1000">
                        <a:latin typeface="Proxima Nova"/>
                        <a:ea typeface="Proxima Nova"/>
                        <a:cs typeface="Proxima Nova"/>
                        <a:sym typeface="Proxima Nova"/>
                      </a:endParaRPr>
                    </a:p>
                  </a:txBody>
                  <a:tcPr marT="18275" marB="18275" marR="18275" marL="18275" anchor="ctr"/>
                </a:tc>
              </a:tr>
              <a:tr h="219100">
                <a:tc>
                  <a:txBody>
                    <a:bodyPr/>
                    <a:lstStyle/>
                    <a:p>
                      <a:pPr indent="0" lvl="0" marL="0" rtl="0" algn="l">
                        <a:spcBef>
                          <a:spcPts val="0"/>
                        </a:spcBef>
                        <a:spcAft>
                          <a:spcPts val="0"/>
                        </a:spcAft>
                        <a:buNone/>
                      </a:pPr>
                      <a:r>
                        <a:rPr lang="en" sz="1000">
                          <a:latin typeface="Proxima Nova"/>
                          <a:ea typeface="Proxima Nova"/>
                          <a:cs typeface="Proxima Nova"/>
                          <a:sym typeface="Proxima Nova"/>
                        </a:rPr>
                        <a:t>185</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Transitional Kindergarten</a:t>
                      </a:r>
                      <a:endParaRPr sz="1000">
                        <a:latin typeface="Proxima Nova"/>
                        <a:ea typeface="Proxima Nova"/>
                        <a:cs typeface="Proxima Nova"/>
                        <a:sym typeface="Proxima Nova"/>
                      </a:endParaRPr>
                    </a:p>
                  </a:txBody>
                  <a:tcPr marT="18275" marB="18275" marR="18275" marL="18275" anchor="ctr"/>
                </a:tc>
                <a:tc>
                  <a:txBody>
                    <a:bodyPr/>
                    <a:lstStyle/>
                    <a:p>
                      <a:pPr indent="0" lvl="0" marL="0" rtl="0" algn="l">
                        <a:spcBef>
                          <a:spcPts val="0"/>
                        </a:spcBef>
                        <a:spcAft>
                          <a:spcPts val="0"/>
                        </a:spcAft>
                        <a:buNone/>
                      </a:pPr>
                      <a:r>
                        <a:rPr lang="en" sz="1000">
                          <a:latin typeface="Proxima Nova"/>
                          <a:ea typeface="Proxima Nova"/>
                          <a:cs typeface="Proxima Nova"/>
                          <a:sym typeface="Proxima Nova"/>
                        </a:rPr>
                        <a:t>Stae</a:t>
                      </a:r>
                      <a:endParaRPr sz="1000">
                        <a:latin typeface="Proxima Nova"/>
                        <a:ea typeface="Proxima Nova"/>
                        <a:cs typeface="Proxima Nova"/>
                        <a:sym typeface="Proxima Nova"/>
                      </a:endParaRPr>
                    </a:p>
                  </a:txBody>
                  <a:tcPr marT="18275" marB="18275" marR="18275" marL="18275" anchor="ctr"/>
                </a:tc>
              </a:tr>
            </a:tbl>
          </a:graphicData>
        </a:graphic>
      </p:graphicFrame>
      <p:sp>
        <p:nvSpPr>
          <p:cNvPr id="562" name="Google Shape;562;p41"/>
          <p:cNvSpPr/>
          <p:nvPr/>
        </p:nvSpPr>
        <p:spPr>
          <a:xfrm>
            <a:off x="2937525" y="897700"/>
            <a:ext cx="5436600" cy="704100"/>
          </a:xfrm>
          <a:prstGeom prst="homePlate">
            <a:avLst>
              <a:gd fmla="val 55698"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Proxima Nova"/>
                <a:ea typeface="Proxima Nova"/>
                <a:cs typeface="Proxima Nova"/>
                <a:sym typeface="Proxima Nova"/>
              </a:rPr>
              <a:t>Student Programs should be </a:t>
            </a:r>
            <a:r>
              <a:rPr lang="en" sz="2000">
                <a:solidFill>
                  <a:srgbClr val="E4704C"/>
                </a:solidFill>
                <a:latin typeface="Impact"/>
                <a:ea typeface="Impact"/>
                <a:cs typeface="Impact"/>
                <a:sym typeface="Impact"/>
              </a:rPr>
              <a:t>updated </a:t>
            </a:r>
            <a:r>
              <a:rPr lang="en" sz="2000">
                <a:solidFill>
                  <a:srgbClr val="6AA9B4"/>
                </a:solidFill>
                <a:latin typeface="Impact"/>
                <a:ea typeface="Impact"/>
                <a:cs typeface="Impact"/>
                <a:sym typeface="Impact"/>
              </a:rPr>
              <a:t>regularly </a:t>
            </a:r>
            <a:endParaRPr sz="2000">
              <a:solidFill>
                <a:srgbClr val="6AA9B4"/>
              </a:solidFill>
              <a:latin typeface="Impact"/>
              <a:ea typeface="Impact"/>
              <a:cs typeface="Impact"/>
              <a:sym typeface="Impact"/>
            </a:endParaRPr>
          </a:p>
          <a:p>
            <a:pPr indent="0" lvl="0" marL="0" rtl="0" algn="ctr">
              <a:spcBef>
                <a:spcPts val="0"/>
              </a:spcBef>
              <a:spcAft>
                <a:spcPts val="0"/>
              </a:spcAft>
              <a:buNone/>
            </a:pPr>
            <a:r>
              <a:rPr lang="en" sz="1600">
                <a:latin typeface="Proxima Nova"/>
                <a:ea typeface="Proxima Nova"/>
                <a:cs typeface="Proxima Nova"/>
                <a:sym typeface="Proxima Nova"/>
              </a:rPr>
              <a:t>throughout the year regardless of submission period!</a:t>
            </a:r>
            <a:endParaRPr sz="1600">
              <a:latin typeface="Proxima Nova"/>
              <a:ea typeface="Proxima Nova"/>
              <a:cs typeface="Proxima Nova"/>
              <a:sym typeface="Proxima Nova"/>
            </a:endParaRPr>
          </a:p>
        </p:txBody>
      </p:sp>
      <p:sp>
        <p:nvSpPr>
          <p:cNvPr id="563" name="Google Shape;563;p41"/>
          <p:cNvSpPr/>
          <p:nvPr/>
        </p:nvSpPr>
        <p:spPr>
          <a:xfrm>
            <a:off x="2328525" y="2001050"/>
            <a:ext cx="3294300" cy="313200"/>
          </a:xfrm>
          <a:prstGeom prst="rect">
            <a:avLst/>
          </a:prstGeom>
          <a:solidFill>
            <a:srgbClr val="FFFFFF"/>
          </a:solidFill>
          <a:ln cap="flat" cmpd="sng" w="28575">
            <a:solidFill>
              <a:srgbClr val="E470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545757"/>
                </a:solidFill>
                <a:latin typeface="Proxima Nova"/>
                <a:ea typeface="Proxima Nova"/>
                <a:cs typeface="Proxima Nova"/>
                <a:sym typeface="Proxima Nova"/>
              </a:rPr>
              <a:t>PROGRAMS collected FALL</a:t>
            </a:r>
            <a:endParaRPr sz="1200">
              <a:latin typeface="Proxima Nova"/>
              <a:ea typeface="Proxima Nova"/>
              <a:cs typeface="Proxima Nova"/>
              <a:sym typeface="Proxima Nova"/>
            </a:endParaRPr>
          </a:p>
        </p:txBody>
      </p:sp>
      <p:pic>
        <p:nvPicPr>
          <p:cNvPr id="564" name="Google Shape;564;p41"/>
          <p:cNvPicPr preferRelativeResize="0"/>
          <p:nvPr/>
        </p:nvPicPr>
        <p:blipFill>
          <a:blip r:embed="rId5">
            <a:alphaModFix/>
          </a:blip>
          <a:stretch>
            <a:fillRect/>
          </a:stretch>
        </p:blipFill>
        <p:spPr>
          <a:xfrm>
            <a:off x="2328550" y="1751461"/>
            <a:ext cx="468300" cy="4683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42"/>
          <p:cNvSpPr txBox="1"/>
          <p:nvPr>
            <p:ph idx="12" type="sldNum"/>
          </p:nvPr>
        </p:nvSpPr>
        <p:spPr>
          <a:xfrm>
            <a:off x="178850" y="45272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70" name="Google Shape;570;p42"/>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BEST PRACTICES - CALPADS Data Submissions</a:t>
            </a:r>
            <a:endParaRPr sz="18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FFFFFF"/>
              </a:solidFill>
              <a:latin typeface="Proxima Nova"/>
              <a:ea typeface="Proxima Nova"/>
              <a:cs typeface="Proxima Nova"/>
              <a:sym typeface="Proxima Nova"/>
            </a:endParaRPr>
          </a:p>
        </p:txBody>
      </p:sp>
      <p:sp>
        <p:nvSpPr>
          <p:cNvPr id="571" name="Google Shape;571;p42"/>
          <p:cNvSpPr txBox="1"/>
          <p:nvPr/>
        </p:nvSpPr>
        <p:spPr>
          <a:xfrm>
            <a:off x="232175" y="758850"/>
            <a:ext cx="8600100" cy="9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Proxima Nova"/>
                <a:ea typeface="Proxima Nova"/>
                <a:cs typeface="Proxima Nova"/>
                <a:sym typeface="Proxima Nova"/>
              </a:rPr>
              <a:t>What data is required for </a:t>
            </a:r>
            <a:r>
              <a:rPr b="1" lang="en" sz="1600" u="sng">
                <a:latin typeface="Proxima Nova"/>
                <a:ea typeface="Proxima Nova"/>
                <a:cs typeface="Proxima Nova"/>
                <a:sym typeface="Proxima Nova"/>
              </a:rPr>
              <a:t>ongoing </a:t>
            </a:r>
            <a:r>
              <a:rPr b="1" lang="en" sz="1600">
                <a:latin typeface="Proxima Nova"/>
                <a:ea typeface="Proxima Nova"/>
                <a:cs typeface="Proxima Nova"/>
                <a:sym typeface="Proxima Nova"/>
              </a:rPr>
              <a:t>data submissions?</a:t>
            </a:r>
            <a:endParaRPr b="1" sz="1600">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sz="1100">
                <a:latin typeface="Proxima Nova"/>
                <a:ea typeface="Proxima Nova"/>
                <a:cs typeface="Proxima Nova"/>
                <a:sym typeface="Proxima Nova"/>
              </a:rPr>
              <a:t>Reports (batch files, transactions) or online maintenance completed on daily or weekly, depending on local processes</a:t>
            </a:r>
            <a:br>
              <a:rPr lang="en" sz="1100">
                <a:latin typeface="Proxima Nova"/>
                <a:ea typeface="Proxima Nova"/>
                <a:cs typeface="Proxima Nova"/>
                <a:sym typeface="Proxima Nova"/>
              </a:rPr>
            </a:br>
            <a:r>
              <a:rPr lang="en" sz="1100">
                <a:latin typeface="Proxima Nova"/>
                <a:ea typeface="Proxima Nova"/>
                <a:cs typeface="Proxima Nova"/>
                <a:sym typeface="Proxima Nova"/>
              </a:rPr>
              <a:t>(more frequently during testing times)</a:t>
            </a:r>
            <a:endParaRPr sz="1100">
              <a:solidFill>
                <a:srgbClr val="B45F06"/>
              </a:solidFill>
              <a:latin typeface="Proxima Nova"/>
              <a:ea typeface="Proxima Nova"/>
              <a:cs typeface="Proxima Nova"/>
              <a:sym typeface="Proxima Nova"/>
            </a:endParaRPr>
          </a:p>
          <a:p>
            <a:pPr indent="-298450" lvl="0" marL="457200" rtl="0" algn="l">
              <a:spcBef>
                <a:spcPts val="0"/>
              </a:spcBef>
              <a:spcAft>
                <a:spcPts val="0"/>
              </a:spcAft>
              <a:buSzPts val="1100"/>
              <a:buFont typeface="Proxima Nova"/>
              <a:buChar char="●"/>
            </a:pPr>
            <a:r>
              <a:rPr lang="en" sz="1100">
                <a:latin typeface="Proxima Nova"/>
                <a:ea typeface="Proxima Nova"/>
                <a:cs typeface="Proxima Nova"/>
                <a:sym typeface="Proxima Nova"/>
              </a:rPr>
              <a:t>Conduct online maintenance as needed</a:t>
            </a:r>
            <a:endParaRPr b="1" sz="1100">
              <a:latin typeface="Proxima Nova"/>
              <a:ea typeface="Proxima Nova"/>
              <a:cs typeface="Proxima Nova"/>
              <a:sym typeface="Proxima Nova"/>
            </a:endParaRPr>
          </a:p>
        </p:txBody>
      </p:sp>
      <p:sp>
        <p:nvSpPr>
          <p:cNvPr id="572" name="Google Shape;572;p42"/>
          <p:cNvSpPr/>
          <p:nvPr/>
        </p:nvSpPr>
        <p:spPr>
          <a:xfrm>
            <a:off x="232350" y="1972400"/>
            <a:ext cx="1599300" cy="2478600"/>
          </a:xfrm>
          <a:prstGeom prst="roundRect">
            <a:avLst>
              <a:gd fmla="val 7942" name="adj"/>
            </a:avLst>
          </a:prstGeom>
          <a:noFill/>
          <a:ln cap="flat" cmpd="sng" w="19050">
            <a:solidFill>
              <a:srgbClr val="545757"/>
            </a:solidFill>
            <a:prstDash val="solid"/>
            <a:round/>
            <a:headEnd len="sm" w="sm" type="none"/>
            <a:tailEnd len="sm" w="sm" type="none"/>
          </a:ln>
        </p:spPr>
        <p:txBody>
          <a:bodyPr anchorCtr="0" anchor="t" bIns="0" lIns="18275" spcFirstLastPara="1" rIns="18275" wrap="square" tIns="0">
            <a:noAutofit/>
          </a:bodyPr>
          <a:lstStyle/>
          <a:p>
            <a:pPr indent="0" lvl="0" marL="0" rtl="0" algn="ctr">
              <a:spcBef>
                <a:spcPts val="0"/>
              </a:spcBef>
              <a:spcAft>
                <a:spcPts val="0"/>
              </a:spcAft>
              <a:buNone/>
            </a:pPr>
            <a:r>
              <a:rPr lang="en" sz="1600">
                <a:solidFill>
                  <a:schemeClr val="dk1"/>
                </a:solidFill>
                <a:latin typeface="Impact"/>
                <a:ea typeface="Impact"/>
                <a:cs typeface="Impact"/>
                <a:sym typeface="Impact"/>
              </a:rPr>
              <a:t>SENR</a:t>
            </a:r>
            <a:r>
              <a:rPr b="1" lang="en">
                <a:solidFill>
                  <a:schemeClr val="dk1"/>
                </a:solidFill>
                <a:latin typeface="Proxima Nova"/>
                <a:ea typeface="Proxima Nova"/>
                <a:cs typeface="Proxima Nova"/>
                <a:sym typeface="Proxima Nova"/>
              </a:rPr>
              <a:t> </a:t>
            </a:r>
            <a:endParaRPr b="1">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sz="1100">
                <a:solidFill>
                  <a:schemeClr val="dk1"/>
                </a:solidFill>
                <a:latin typeface="Proxima Nova"/>
                <a:ea typeface="Proxima Nova"/>
                <a:cs typeface="Proxima Nova"/>
                <a:sym typeface="Proxima Nova"/>
              </a:rPr>
              <a:t>(Student Enrollment Data Submission)</a:t>
            </a:r>
            <a:endParaRPr sz="1100">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100">
                <a:solidFill>
                  <a:schemeClr val="dk1"/>
                </a:solidFill>
                <a:latin typeface="Proxima Nova"/>
                <a:ea typeface="Proxima Nova"/>
                <a:cs typeface="Proxima Nova"/>
                <a:sym typeface="Proxima Nova"/>
              </a:rPr>
              <a:t>SENR reports include enroll and exit date info for all students. </a:t>
            </a:r>
            <a:endParaRPr sz="1100">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100">
                <a:solidFill>
                  <a:schemeClr val="dk1"/>
                </a:solidFill>
                <a:latin typeface="Proxima Nova"/>
                <a:ea typeface="Proxima Nova"/>
                <a:cs typeface="Proxima Nova"/>
                <a:sym typeface="Proxima Nova"/>
              </a:rPr>
              <a:t>Basic demographic info to match the student to their existing record in CALPADS</a:t>
            </a:r>
            <a:endParaRPr>
              <a:solidFill>
                <a:schemeClr val="dk1"/>
              </a:solidFill>
            </a:endParaRPr>
          </a:p>
          <a:p>
            <a:pPr indent="0" lvl="0" marL="0" rtl="0" algn="l">
              <a:spcBef>
                <a:spcPts val="0"/>
              </a:spcBef>
              <a:spcAft>
                <a:spcPts val="0"/>
              </a:spcAft>
              <a:buNone/>
            </a:pPr>
            <a:r>
              <a:t/>
            </a:r>
            <a:endParaRPr/>
          </a:p>
        </p:txBody>
      </p:sp>
      <p:sp>
        <p:nvSpPr>
          <p:cNvPr id="573" name="Google Shape;573;p42"/>
          <p:cNvSpPr/>
          <p:nvPr/>
        </p:nvSpPr>
        <p:spPr>
          <a:xfrm>
            <a:off x="1943550" y="1972400"/>
            <a:ext cx="1599300" cy="2478600"/>
          </a:xfrm>
          <a:prstGeom prst="roundRect">
            <a:avLst>
              <a:gd fmla="val 5766" name="adj"/>
            </a:avLst>
          </a:prstGeom>
          <a:noFill/>
          <a:ln cap="flat" cmpd="sng" w="19050">
            <a:solidFill>
              <a:srgbClr val="545757"/>
            </a:solidFill>
            <a:prstDash val="solid"/>
            <a:round/>
            <a:headEnd len="sm" w="sm" type="none"/>
            <a:tailEnd len="sm" w="sm" type="none"/>
          </a:ln>
        </p:spPr>
        <p:txBody>
          <a:bodyPr anchorCtr="0" anchor="t" bIns="0" lIns="18275" spcFirstLastPara="1" rIns="18275" wrap="square" tIns="0">
            <a:noAutofit/>
          </a:bodyPr>
          <a:lstStyle/>
          <a:p>
            <a:pPr indent="0" lvl="0" marL="0" rtl="0" algn="ctr">
              <a:spcBef>
                <a:spcPts val="0"/>
              </a:spcBef>
              <a:spcAft>
                <a:spcPts val="0"/>
              </a:spcAft>
              <a:buClr>
                <a:schemeClr val="dk1"/>
              </a:buClr>
              <a:buSzPts val="1100"/>
              <a:buFont typeface="Arial"/>
              <a:buNone/>
            </a:pPr>
            <a:r>
              <a:rPr lang="en" sz="1600">
                <a:solidFill>
                  <a:schemeClr val="dk1"/>
                </a:solidFill>
                <a:latin typeface="Impact"/>
                <a:ea typeface="Impact"/>
                <a:cs typeface="Impact"/>
                <a:sym typeface="Impact"/>
              </a:rPr>
              <a:t>SINF</a:t>
            </a:r>
            <a:r>
              <a:rPr b="1" lang="en">
                <a:solidFill>
                  <a:schemeClr val="dk1"/>
                </a:solidFill>
                <a:latin typeface="Proxima Nova"/>
                <a:ea typeface="Proxima Nova"/>
                <a:cs typeface="Proxima Nova"/>
                <a:sym typeface="Proxima Nova"/>
              </a:rPr>
              <a:t> </a:t>
            </a:r>
            <a:endParaRPr b="1">
              <a:solidFill>
                <a:schemeClr val="dk1"/>
              </a:solidFill>
              <a:latin typeface="Proxima Nova"/>
              <a:ea typeface="Proxima Nova"/>
              <a:cs typeface="Proxima Nova"/>
              <a:sym typeface="Proxima Nova"/>
            </a:endParaRPr>
          </a:p>
          <a:p>
            <a:pPr indent="0" lvl="0" marL="0" rtl="0" algn="ctr">
              <a:spcBef>
                <a:spcPts val="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(Student Information Data Submission)</a:t>
            </a:r>
            <a:endParaRPr sz="1100">
              <a:solidFill>
                <a:schemeClr val="dk1"/>
              </a:solidFill>
              <a:latin typeface="Proxima Nova"/>
              <a:ea typeface="Proxima Nova"/>
              <a:cs typeface="Proxima Nova"/>
              <a:sym typeface="Proxima Nova"/>
            </a:endParaRPr>
          </a:p>
          <a:p>
            <a:pPr indent="0" lvl="0" marL="0" rtl="0" algn="ctr">
              <a:spcBef>
                <a:spcPts val="0"/>
              </a:spcBef>
              <a:spcAft>
                <a:spcPts val="0"/>
              </a:spcAft>
              <a:buClr>
                <a:schemeClr val="dk1"/>
              </a:buClr>
              <a:buSzPts val="1100"/>
              <a:buFont typeface="Arial"/>
              <a:buNone/>
            </a:pPr>
            <a:r>
              <a:t/>
            </a:r>
            <a:endParaRPr sz="11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SINF include ALL student demographic updates</a:t>
            </a:r>
            <a:endParaRPr sz="1100">
              <a:solidFill>
                <a:schemeClr val="dk1"/>
              </a:solidFill>
              <a:latin typeface="Proxima Nova"/>
              <a:ea typeface="Proxima Nova"/>
              <a:cs typeface="Proxima Nova"/>
              <a:sym typeface="Proxima Nova"/>
            </a:endParaRPr>
          </a:p>
          <a:p>
            <a:pPr indent="0" lvl="0" marL="0" rtl="0" algn="ctr">
              <a:spcBef>
                <a:spcPts val="0"/>
              </a:spcBef>
              <a:spcAft>
                <a:spcPts val="0"/>
              </a:spcAft>
              <a:buClr>
                <a:schemeClr val="dk1"/>
              </a:buClr>
              <a:buSzPts val="1100"/>
              <a:buFont typeface="Arial"/>
              <a:buNone/>
            </a:pPr>
            <a:r>
              <a:t/>
            </a:r>
            <a:endParaRPr sz="11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100">
                <a:solidFill>
                  <a:schemeClr val="dk1"/>
                </a:solidFill>
                <a:latin typeface="Proxima Nova"/>
                <a:ea typeface="Proxima Nova"/>
                <a:cs typeface="Proxima Nova"/>
                <a:sym typeface="Proxima Nova"/>
              </a:rPr>
              <a:t>Detailed student demographics</a:t>
            </a:r>
            <a:endParaRPr b="1">
              <a:solidFill>
                <a:schemeClr val="dk1"/>
              </a:solidFill>
              <a:latin typeface="Proxima Nova"/>
              <a:ea typeface="Proxima Nova"/>
              <a:cs typeface="Proxima Nova"/>
              <a:sym typeface="Proxima Nova"/>
            </a:endParaRPr>
          </a:p>
        </p:txBody>
      </p:sp>
      <p:sp>
        <p:nvSpPr>
          <p:cNvPr id="574" name="Google Shape;574;p42"/>
          <p:cNvSpPr/>
          <p:nvPr/>
        </p:nvSpPr>
        <p:spPr>
          <a:xfrm>
            <a:off x="3654750" y="1972400"/>
            <a:ext cx="1599300" cy="2478600"/>
          </a:xfrm>
          <a:prstGeom prst="roundRect">
            <a:avLst>
              <a:gd fmla="val 6313" name="adj"/>
            </a:avLst>
          </a:prstGeom>
          <a:noFill/>
          <a:ln cap="flat" cmpd="sng" w="19050">
            <a:solidFill>
              <a:srgbClr val="545757"/>
            </a:solidFill>
            <a:prstDash val="solid"/>
            <a:round/>
            <a:headEnd len="sm" w="sm" type="none"/>
            <a:tailEnd len="sm" w="sm" type="none"/>
          </a:ln>
        </p:spPr>
        <p:txBody>
          <a:bodyPr anchorCtr="0" anchor="t" bIns="0" lIns="18275" spcFirstLastPara="1" rIns="18275" wrap="square" tIns="0">
            <a:noAutofit/>
          </a:bodyPr>
          <a:lstStyle/>
          <a:p>
            <a:pPr indent="0" lvl="0" marL="0" rtl="0" algn="ctr">
              <a:spcBef>
                <a:spcPts val="0"/>
              </a:spcBef>
              <a:spcAft>
                <a:spcPts val="0"/>
              </a:spcAft>
              <a:buNone/>
            </a:pPr>
            <a:r>
              <a:rPr lang="en" sz="1600">
                <a:solidFill>
                  <a:schemeClr val="dk1"/>
                </a:solidFill>
                <a:latin typeface="Impact"/>
                <a:ea typeface="Impact"/>
                <a:cs typeface="Impact"/>
                <a:sym typeface="Impact"/>
              </a:rPr>
              <a:t>SPRG</a:t>
            </a:r>
            <a:endParaRPr b="1">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sz="1100">
                <a:solidFill>
                  <a:schemeClr val="dk1"/>
                </a:solidFill>
                <a:latin typeface="Proxima Nova"/>
                <a:ea typeface="Proxima Nova"/>
                <a:cs typeface="Proxima Nova"/>
                <a:sym typeface="Proxima Nova"/>
              </a:rPr>
              <a:t>(Student Program Data Submission)</a:t>
            </a:r>
            <a:endParaRPr sz="1100">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sz="6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100">
                <a:solidFill>
                  <a:schemeClr val="dk1"/>
                </a:solidFill>
                <a:latin typeface="Proxima Nova"/>
                <a:ea typeface="Proxima Nova"/>
                <a:cs typeface="Proxima Nova"/>
                <a:sym typeface="Proxima Nova"/>
              </a:rPr>
              <a:t>SPRG reports include special programs that students are enrolled in. </a:t>
            </a:r>
            <a:endParaRPr sz="11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dk1"/>
              </a:solidFill>
              <a:latin typeface="Proxima Nova"/>
              <a:ea typeface="Proxima Nova"/>
              <a:cs typeface="Proxima Nova"/>
              <a:sym typeface="Proxima Nova"/>
            </a:endParaRPr>
          </a:p>
        </p:txBody>
      </p:sp>
      <p:sp>
        <p:nvSpPr>
          <p:cNvPr id="575" name="Google Shape;575;p42"/>
          <p:cNvSpPr/>
          <p:nvPr/>
        </p:nvSpPr>
        <p:spPr>
          <a:xfrm>
            <a:off x="5365950" y="1972400"/>
            <a:ext cx="1599300" cy="2791800"/>
          </a:xfrm>
          <a:prstGeom prst="roundRect">
            <a:avLst>
              <a:gd fmla="val 4137" name="adj"/>
            </a:avLst>
          </a:prstGeom>
          <a:solidFill>
            <a:srgbClr val="FFFFFF"/>
          </a:solidFill>
          <a:ln cap="flat" cmpd="sng" w="19050">
            <a:solidFill>
              <a:srgbClr val="545757"/>
            </a:solidFill>
            <a:prstDash val="solid"/>
            <a:round/>
            <a:headEnd len="sm" w="sm" type="none"/>
            <a:tailEnd len="sm" w="sm" type="none"/>
          </a:ln>
        </p:spPr>
        <p:txBody>
          <a:bodyPr anchorCtr="0" anchor="t" bIns="0" lIns="18275" spcFirstLastPara="1" rIns="18275" wrap="square" tIns="0">
            <a:noAutofit/>
          </a:bodyPr>
          <a:lstStyle/>
          <a:p>
            <a:pPr indent="0" lvl="0" marL="0" rtl="0" algn="ctr">
              <a:spcBef>
                <a:spcPts val="0"/>
              </a:spcBef>
              <a:spcAft>
                <a:spcPts val="0"/>
              </a:spcAft>
              <a:buNone/>
            </a:pPr>
            <a:r>
              <a:rPr lang="en" sz="1600">
                <a:solidFill>
                  <a:schemeClr val="dk1"/>
                </a:solidFill>
                <a:latin typeface="Impact"/>
                <a:ea typeface="Impact"/>
                <a:cs typeface="Impact"/>
                <a:sym typeface="Impact"/>
              </a:rPr>
              <a:t>SELA</a:t>
            </a:r>
            <a:endParaRPr b="1">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sz="1100">
                <a:solidFill>
                  <a:schemeClr val="dk1"/>
                </a:solidFill>
                <a:latin typeface="Proxima Nova"/>
                <a:ea typeface="Proxima Nova"/>
                <a:cs typeface="Proxima Nova"/>
                <a:sym typeface="Proxima Nova"/>
              </a:rPr>
              <a:t>(Student English Language Acquisition Submission)</a:t>
            </a:r>
            <a:endParaRPr sz="1100">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sz="6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100">
                <a:solidFill>
                  <a:schemeClr val="dk1"/>
                </a:solidFill>
                <a:latin typeface="Proxima Nova"/>
                <a:ea typeface="Proxima Nova"/>
                <a:cs typeface="Proxima Nova"/>
                <a:sym typeface="Proxima Nova"/>
              </a:rPr>
              <a:t>SELA includes student’s primary language and English Language acquisition status (ELAS) and date.</a:t>
            </a:r>
            <a:endParaRPr sz="1100">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sz="6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100">
                <a:solidFill>
                  <a:schemeClr val="dk1"/>
                </a:solidFill>
                <a:latin typeface="Proxima Nova"/>
                <a:ea typeface="Proxima Nova"/>
                <a:cs typeface="Proxima Nova"/>
                <a:sym typeface="Proxima Nova"/>
              </a:rPr>
              <a:t>Status is determined upon enrollment and then updated by district-specific requirements</a:t>
            </a:r>
            <a:endParaRPr b="1">
              <a:solidFill>
                <a:schemeClr val="dk1"/>
              </a:solidFill>
              <a:latin typeface="Proxima Nova"/>
              <a:ea typeface="Proxima Nova"/>
              <a:cs typeface="Proxima Nova"/>
              <a:sym typeface="Proxima Nova"/>
            </a:endParaRPr>
          </a:p>
        </p:txBody>
      </p:sp>
      <p:pic>
        <p:nvPicPr>
          <p:cNvPr id="576" name="Google Shape;576;p42"/>
          <p:cNvPicPr preferRelativeResize="0"/>
          <p:nvPr/>
        </p:nvPicPr>
        <p:blipFill>
          <a:blip r:embed="rId3">
            <a:alphaModFix/>
          </a:blip>
          <a:stretch>
            <a:fillRect/>
          </a:stretch>
        </p:blipFill>
        <p:spPr>
          <a:xfrm>
            <a:off x="4962750" y="1932600"/>
            <a:ext cx="304501" cy="304501"/>
          </a:xfrm>
          <a:prstGeom prst="rect">
            <a:avLst/>
          </a:prstGeom>
          <a:noFill/>
          <a:ln>
            <a:noFill/>
          </a:ln>
          <a:effectLst>
            <a:outerShdw blurRad="57150" rotWithShape="0" algn="bl" dir="5400000" dist="19050">
              <a:srgbClr val="000000">
                <a:alpha val="50000"/>
              </a:srgbClr>
            </a:outerShdw>
          </a:effectLst>
        </p:spPr>
      </p:pic>
      <p:pic>
        <p:nvPicPr>
          <p:cNvPr id="577" name="Google Shape;577;p42"/>
          <p:cNvPicPr preferRelativeResize="0"/>
          <p:nvPr/>
        </p:nvPicPr>
        <p:blipFill>
          <a:blip r:embed="rId4">
            <a:alphaModFix/>
          </a:blip>
          <a:stretch>
            <a:fillRect/>
          </a:stretch>
        </p:blipFill>
        <p:spPr>
          <a:xfrm>
            <a:off x="4684875" y="1739550"/>
            <a:ext cx="363600" cy="363600"/>
          </a:xfrm>
          <a:prstGeom prst="rect">
            <a:avLst/>
          </a:prstGeom>
          <a:noFill/>
          <a:ln>
            <a:noFill/>
          </a:ln>
          <a:effectLst>
            <a:outerShdw blurRad="57150" rotWithShape="0" algn="bl" dir="5400000" dist="19050">
              <a:srgbClr val="000000">
                <a:alpha val="50000"/>
              </a:srgbClr>
            </a:outerShdw>
          </a:effectLst>
        </p:spPr>
      </p:pic>
      <p:grpSp>
        <p:nvGrpSpPr>
          <p:cNvPr id="578" name="Google Shape;578;p42"/>
          <p:cNvGrpSpPr/>
          <p:nvPr/>
        </p:nvGrpSpPr>
        <p:grpSpPr>
          <a:xfrm>
            <a:off x="6494523" y="1754845"/>
            <a:ext cx="470724" cy="466946"/>
            <a:chOff x="3408150" y="3117764"/>
            <a:chExt cx="598200" cy="590100"/>
          </a:xfrm>
        </p:grpSpPr>
        <p:sp>
          <p:nvSpPr>
            <p:cNvPr id="579" name="Google Shape;579;p42"/>
            <p:cNvSpPr/>
            <p:nvPr/>
          </p:nvSpPr>
          <p:spPr>
            <a:xfrm>
              <a:off x="3408150" y="3117764"/>
              <a:ext cx="598200" cy="590100"/>
            </a:xfrm>
            <a:prstGeom prst="ellipse">
              <a:avLst/>
            </a:prstGeom>
            <a:solidFill>
              <a:srgbClr val="E4704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0" name="Google Shape;580;p42"/>
            <p:cNvPicPr preferRelativeResize="0"/>
            <p:nvPr/>
          </p:nvPicPr>
          <p:blipFill>
            <a:blip r:embed="rId5">
              <a:alphaModFix/>
            </a:blip>
            <a:stretch>
              <a:fillRect/>
            </a:stretch>
          </p:blipFill>
          <p:spPr>
            <a:xfrm>
              <a:off x="3501111" y="3279624"/>
              <a:ext cx="412275" cy="311700"/>
            </a:xfrm>
            <a:prstGeom prst="rect">
              <a:avLst/>
            </a:prstGeom>
            <a:noFill/>
            <a:ln>
              <a:noFill/>
            </a:ln>
            <a:effectLst>
              <a:outerShdw blurRad="57150" rotWithShape="0" algn="bl" dir="5400000" dist="19050">
                <a:srgbClr val="000000">
                  <a:alpha val="50000"/>
                </a:srgbClr>
              </a:outerShdw>
            </a:effectLst>
          </p:spPr>
        </p:pic>
      </p:grpSp>
      <p:pic>
        <p:nvPicPr>
          <p:cNvPr id="581" name="Google Shape;581;p42"/>
          <p:cNvPicPr preferRelativeResize="0"/>
          <p:nvPr/>
        </p:nvPicPr>
        <p:blipFill>
          <a:blip r:embed="rId6">
            <a:alphaModFix/>
          </a:blip>
          <a:stretch>
            <a:fillRect/>
          </a:stretch>
        </p:blipFill>
        <p:spPr>
          <a:xfrm>
            <a:off x="1343038" y="1739551"/>
            <a:ext cx="497550" cy="497550"/>
          </a:xfrm>
          <a:prstGeom prst="rect">
            <a:avLst/>
          </a:prstGeom>
          <a:noFill/>
          <a:ln>
            <a:noFill/>
          </a:ln>
          <a:effectLst>
            <a:outerShdw blurRad="57150" rotWithShape="0" algn="bl" dir="5400000" dist="19050">
              <a:srgbClr val="000000">
                <a:alpha val="50000"/>
              </a:srgbClr>
            </a:outerShdw>
          </a:effectLst>
        </p:spPr>
      </p:pic>
      <p:pic>
        <p:nvPicPr>
          <p:cNvPr id="582" name="Google Shape;582;p42"/>
          <p:cNvPicPr preferRelativeResize="0"/>
          <p:nvPr/>
        </p:nvPicPr>
        <p:blipFill>
          <a:blip r:embed="rId7">
            <a:alphaModFix/>
          </a:blip>
          <a:stretch>
            <a:fillRect/>
          </a:stretch>
        </p:blipFill>
        <p:spPr>
          <a:xfrm>
            <a:off x="3078540" y="1739537"/>
            <a:ext cx="497550" cy="497570"/>
          </a:xfrm>
          <a:prstGeom prst="rect">
            <a:avLst/>
          </a:prstGeom>
          <a:noFill/>
          <a:ln>
            <a:noFill/>
          </a:ln>
          <a:effectLst>
            <a:outerShdw blurRad="57150" rotWithShape="0" algn="bl" dir="5400000" dist="19050">
              <a:srgbClr val="000000">
                <a:alpha val="50000"/>
              </a:srgbClr>
            </a:outerShdw>
          </a:effectLst>
        </p:spPr>
      </p:pic>
      <p:sp>
        <p:nvSpPr>
          <p:cNvPr id="583" name="Google Shape;583;p42"/>
          <p:cNvSpPr/>
          <p:nvPr/>
        </p:nvSpPr>
        <p:spPr>
          <a:xfrm>
            <a:off x="7063950" y="1957075"/>
            <a:ext cx="1892400" cy="981900"/>
          </a:xfrm>
          <a:prstGeom prst="roundRect">
            <a:avLst>
              <a:gd fmla="val 5509" name="adj"/>
            </a:avLst>
          </a:prstGeom>
          <a:solidFill>
            <a:srgbClr val="FFFFFF"/>
          </a:solidFill>
          <a:ln cap="flat" cmpd="sng" w="19050">
            <a:solidFill>
              <a:srgbClr val="545757"/>
            </a:solidFill>
            <a:prstDash val="solid"/>
            <a:round/>
            <a:headEnd len="sm" w="sm" type="none"/>
            <a:tailEnd len="sm" w="sm" type="none"/>
          </a:ln>
        </p:spPr>
        <p:txBody>
          <a:bodyPr anchorCtr="0" anchor="t" bIns="0" lIns="18275" spcFirstLastPara="1" rIns="18275" wrap="square" tIns="0">
            <a:noAutofit/>
          </a:bodyPr>
          <a:lstStyle/>
          <a:p>
            <a:pPr indent="0" lvl="0" marL="0" rtl="0" algn="ctr">
              <a:spcBef>
                <a:spcPts val="0"/>
              </a:spcBef>
              <a:spcAft>
                <a:spcPts val="0"/>
              </a:spcAft>
              <a:buNone/>
            </a:pPr>
            <a:r>
              <a:rPr lang="en" sz="1600">
                <a:solidFill>
                  <a:schemeClr val="dk1"/>
                </a:solidFill>
                <a:latin typeface="Impact"/>
                <a:ea typeface="Impact"/>
                <a:cs typeface="Impact"/>
                <a:sym typeface="Impact"/>
              </a:rPr>
              <a:t>SPED + SSRV</a:t>
            </a:r>
            <a:endParaRPr b="1">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sz="1100">
                <a:solidFill>
                  <a:schemeClr val="dk1"/>
                </a:solidFill>
                <a:latin typeface="Proxima Nova"/>
                <a:ea typeface="Proxima Nova"/>
                <a:cs typeface="Proxima Nova"/>
                <a:sym typeface="Proxima Nova"/>
              </a:rPr>
              <a:t>(Students w/ Disabilities </a:t>
            </a:r>
            <a:endParaRPr sz="11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sz="1100">
                <a:solidFill>
                  <a:schemeClr val="dk1"/>
                </a:solidFill>
                <a:latin typeface="Proxima Nova"/>
                <a:ea typeface="Proxima Nova"/>
                <a:cs typeface="Proxima Nova"/>
                <a:sym typeface="Proxima Nova"/>
              </a:rPr>
              <a:t>and their services)</a:t>
            </a:r>
            <a:endParaRPr b="1">
              <a:solidFill>
                <a:schemeClr val="dk1"/>
              </a:solidFill>
              <a:latin typeface="Proxima Nova"/>
              <a:ea typeface="Proxima Nova"/>
              <a:cs typeface="Proxima Nova"/>
              <a:sym typeface="Proxima Nova"/>
            </a:endParaRPr>
          </a:p>
        </p:txBody>
      </p:sp>
      <p:pic>
        <p:nvPicPr>
          <p:cNvPr id="584" name="Google Shape;584;p42"/>
          <p:cNvPicPr preferRelativeResize="0"/>
          <p:nvPr/>
        </p:nvPicPr>
        <p:blipFill>
          <a:blip r:embed="rId8">
            <a:alphaModFix/>
          </a:blip>
          <a:stretch>
            <a:fillRect/>
          </a:stretch>
        </p:blipFill>
        <p:spPr>
          <a:xfrm>
            <a:off x="8485751" y="1752963"/>
            <a:ext cx="470724" cy="470724"/>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par>
                                <p:cTn fill="hold" nodeType="with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1000"/>
                                        <p:tgtEl>
                                          <p:spTgt spid="5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43"/>
          <p:cNvSpPr/>
          <p:nvPr/>
        </p:nvSpPr>
        <p:spPr>
          <a:xfrm>
            <a:off x="1028275" y="4365650"/>
            <a:ext cx="7087500" cy="602400"/>
          </a:xfrm>
          <a:prstGeom prst="roundRect">
            <a:avLst>
              <a:gd fmla="val 16667" name="adj"/>
            </a:avLst>
          </a:prstGeom>
          <a:solidFill>
            <a:srgbClr val="E470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solidFill>
                <a:schemeClr val="dk1"/>
              </a:solidFill>
              <a:latin typeface="Open Sans"/>
              <a:ea typeface="Open Sans"/>
              <a:cs typeface="Open Sans"/>
              <a:sym typeface="Open Sans"/>
            </a:endParaRPr>
          </a:p>
        </p:txBody>
      </p:sp>
      <p:sp>
        <p:nvSpPr>
          <p:cNvPr id="590" name="Google Shape;590;p43"/>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91" name="Google Shape;591;p43"/>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BEST PRACTICES - CALPADS DATA SUBMISSIONS</a:t>
            </a:r>
            <a:endParaRPr sz="18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FFFFFF"/>
              </a:solidFill>
              <a:latin typeface="Proxima Nova"/>
              <a:ea typeface="Proxima Nova"/>
              <a:cs typeface="Proxima Nova"/>
              <a:sym typeface="Proxima Nova"/>
            </a:endParaRPr>
          </a:p>
        </p:txBody>
      </p:sp>
      <p:sp>
        <p:nvSpPr>
          <p:cNvPr id="592" name="Google Shape;592;p43"/>
          <p:cNvSpPr txBox="1"/>
          <p:nvPr/>
        </p:nvSpPr>
        <p:spPr>
          <a:xfrm>
            <a:off x="475800" y="742650"/>
            <a:ext cx="8192400" cy="44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000000"/>
                </a:solidFill>
                <a:latin typeface="Proxima Nova"/>
                <a:ea typeface="Proxima Nova"/>
                <a:cs typeface="Proxima Nova"/>
                <a:sym typeface="Proxima Nova"/>
              </a:rPr>
              <a:t>How is your local data reported to CALPADS?</a:t>
            </a:r>
            <a:endParaRPr b="1" sz="2000">
              <a:latin typeface="Proxima Nova"/>
              <a:ea typeface="Proxima Nova"/>
              <a:cs typeface="Proxima Nova"/>
              <a:sym typeface="Proxima Nova"/>
            </a:endParaRPr>
          </a:p>
        </p:txBody>
      </p:sp>
      <p:sp>
        <p:nvSpPr>
          <p:cNvPr id="593" name="Google Shape;593;p43"/>
          <p:cNvSpPr/>
          <p:nvPr/>
        </p:nvSpPr>
        <p:spPr>
          <a:xfrm>
            <a:off x="1028275" y="1636550"/>
            <a:ext cx="3076500" cy="2483700"/>
          </a:xfrm>
          <a:prstGeom prst="roundRect">
            <a:avLst>
              <a:gd fmla="val 16667" name="adj"/>
            </a:avLst>
          </a:prstGeom>
          <a:noFill/>
          <a:ln cap="flat" cmpd="sng" w="19050">
            <a:solidFill>
              <a:srgbClr val="545757"/>
            </a:solidFill>
            <a:prstDash val="dot"/>
            <a:round/>
            <a:headEnd len="sm" w="sm" type="none"/>
            <a:tailEnd len="sm" w="sm" type="none"/>
          </a:ln>
        </p:spPr>
        <p:txBody>
          <a:bodyPr anchorCtr="0" anchor="ctr" bIns="91425" lIns="91425" spcFirstLastPara="1" rIns="91425" wrap="square" tIns="91425">
            <a:noAutofit/>
          </a:bodyPr>
          <a:lstStyle/>
          <a:p>
            <a:pPr indent="-355600" lvl="0" marL="457200" rtl="0" algn="l">
              <a:spcBef>
                <a:spcPts val="0"/>
              </a:spcBef>
              <a:spcAft>
                <a:spcPts val="0"/>
              </a:spcAft>
              <a:buClr>
                <a:schemeClr val="dk1"/>
              </a:buClr>
              <a:buSzPts val="2000"/>
              <a:buFont typeface="Impact"/>
              <a:buAutoNum type="arabicPeriod"/>
            </a:pPr>
            <a:r>
              <a:rPr lang="en" sz="2000">
                <a:solidFill>
                  <a:schemeClr val="dk1"/>
                </a:solidFill>
                <a:latin typeface="Impact"/>
                <a:ea typeface="Impact"/>
                <a:cs typeface="Impact"/>
                <a:sym typeface="Impact"/>
              </a:rPr>
              <a:t>Batch Files</a:t>
            </a:r>
            <a:endParaRPr sz="2000">
              <a:solidFill>
                <a:schemeClr val="dk1"/>
              </a:solidFill>
              <a:latin typeface="Impact"/>
              <a:ea typeface="Impact"/>
              <a:cs typeface="Impact"/>
              <a:sym typeface="Impact"/>
            </a:endParaRPr>
          </a:p>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Batch file processing allows for one or more students data to be uploaded in a single transaction. Batch file submissions are the most efficient way to manage a large number of students and import SIS data into CALPADS. </a:t>
            </a:r>
            <a:endParaRPr sz="1100">
              <a:solidFill>
                <a:schemeClr val="dk1"/>
              </a:solidFill>
              <a:latin typeface="Open Sans"/>
              <a:ea typeface="Open Sans"/>
              <a:cs typeface="Open Sans"/>
              <a:sym typeface="Open Sans"/>
            </a:endParaRPr>
          </a:p>
          <a:p>
            <a:pPr indent="-184150" lvl="0" marL="28575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Enter data into SIS or excel, then upload the extract using the CALPADS platform</a:t>
            </a:r>
            <a:endParaRPr b="1" sz="1100">
              <a:solidFill>
                <a:schemeClr val="dk1"/>
              </a:solidFill>
              <a:latin typeface="Open Sans"/>
              <a:ea typeface="Open Sans"/>
              <a:cs typeface="Open Sans"/>
              <a:sym typeface="Open Sans"/>
            </a:endParaRPr>
          </a:p>
        </p:txBody>
      </p:sp>
      <p:grpSp>
        <p:nvGrpSpPr>
          <p:cNvPr id="594" name="Google Shape;594;p43"/>
          <p:cNvGrpSpPr/>
          <p:nvPr/>
        </p:nvGrpSpPr>
        <p:grpSpPr>
          <a:xfrm>
            <a:off x="3172975" y="1224892"/>
            <a:ext cx="868614" cy="888688"/>
            <a:chOff x="6822800" y="3928471"/>
            <a:chExt cx="984600" cy="988200"/>
          </a:xfrm>
        </p:grpSpPr>
        <p:sp>
          <p:nvSpPr>
            <p:cNvPr id="595" name="Google Shape;595;p43"/>
            <p:cNvSpPr/>
            <p:nvPr/>
          </p:nvSpPr>
          <p:spPr>
            <a:xfrm>
              <a:off x="6822800" y="3928471"/>
              <a:ext cx="984600" cy="988200"/>
            </a:xfrm>
            <a:prstGeom prst="ellipse">
              <a:avLst/>
            </a:prstGeom>
            <a:solidFill>
              <a:srgbClr val="F7BC3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6" name="Google Shape;596;p43"/>
            <p:cNvPicPr preferRelativeResize="0"/>
            <p:nvPr/>
          </p:nvPicPr>
          <p:blipFill>
            <a:blip r:embed="rId3">
              <a:alphaModFix/>
            </a:blip>
            <a:stretch>
              <a:fillRect/>
            </a:stretch>
          </p:blipFill>
          <p:spPr>
            <a:xfrm rot="-1509876">
              <a:off x="6998025" y="4307663"/>
              <a:ext cx="388500" cy="388500"/>
            </a:xfrm>
            <a:prstGeom prst="rect">
              <a:avLst/>
            </a:prstGeom>
            <a:noFill/>
            <a:ln>
              <a:noFill/>
            </a:ln>
            <a:effectLst>
              <a:outerShdw blurRad="57150" rotWithShape="0" algn="bl" dir="5400000" dist="19050">
                <a:srgbClr val="000000">
                  <a:alpha val="50000"/>
                </a:srgbClr>
              </a:outerShdw>
            </a:effectLst>
          </p:spPr>
        </p:pic>
        <p:pic>
          <p:nvPicPr>
            <p:cNvPr id="597" name="Google Shape;597;p43"/>
            <p:cNvPicPr preferRelativeResize="0"/>
            <p:nvPr/>
          </p:nvPicPr>
          <p:blipFill>
            <a:blip r:embed="rId3">
              <a:alphaModFix/>
            </a:blip>
            <a:stretch>
              <a:fillRect/>
            </a:stretch>
          </p:blipFill>
          <p:spPr>
            <a:xfrm rot="-5590313">
              <a:off x="7297400" y="4295137"/>
              <a:ext cx="388500" cy="388500"/>
            </a:xfrm>
            <a:prstGeom prst="rect">
              <a:avLst/>
            </a:prstGeom>
            <a:noFill/>
            <a:ln>
              <a:noFill/>
            </a:ln>
            <a:effectLst>
              <a:outerShdw blurRad="57150" rotWithShape="0" algn="bl" dir="5400000" dist="19050">
                <a:srgbClr val="000000">
                  <a:alpha val="50000"/>
                </a:srgbClr>
              </a:outerShdw>
            </a:effectLst>
          </p:spPr>
        </p:pic>
        <p:pic>
          <p:nvPicPr>
            <p:cNvPr id="598" name="Google Shape;598;p43"/>
            <p:cNvPicPr preferRelativeResize="0"/>
            <p:nvPr/>
          </p:nvPicPr>
          <p:blipFill>
            <a:blip r:embed="rId3">
              <a:alphaModFix/>
            </a:blip>
            <a:stretch>
              <a:fillRect/>
            </a:stretch>
          </p:blipFill>
          <p:spPr>
            <a:xfrm>
              <a:off x="7136700" y="4084813"/>
              <a:ext cx="388500" cy="388500"/>
            </a:xfrm>
            <a:prstGeom prst="rect">
              <a:avLst/>
            </a:prstGeom>
            <a:noFill/>
            <a:ln>
              <a:noFill/>
            </a:ln>
            <a:effectLst>
              <a:outerShdw blurRad="57150" rotWithShape="0" algn="bl" dir="5400000" dist="19050">
                <a:srgbClr val="000000">
                  <a:alpha val="50000"/>
                </a:srgbClr>
              </a:outerShdw>
            </a:effectLst>
          </p:spPr>
        </p:pic>
      </p:grpSp>
      <p:sp>
        <p:nvSpPr>
          <p:cNvPr id="599" name="Google Shape;599;p43"/>
          <p:cNvSpPr/>
          <p:nvPr/>
        </p:nvSpPr>
        <p:spPr>
          <a:xfrm>
            <a:off x="4638250" y="1636550"/>
            <a:ext cx="3076500" cy="2483700"/>
          </a:xfrm>
          <a:prstGeom prst="roundRect">
            <a:avLst>
              <a:gd fmla="val 16667" name="adj"/>
            </a:avLst>
          </a:prstGeom>
          <a:noFill/>
          <a:ln cap="flat" cmpd="sng" w="19050">
            <a:solidFill>
              <a:srgbClr val="545757"/>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Impact"/>
                <a:ea typeface="Impact"/>
                <a:cs typeface="Impact"/>
                <a:sym typeface="Impact"/>
              </a:rPr>
              <a:t>2.      Online Maintenance</a:t>
            </a:r>
            <a:endParaRPr sz="2000">
              <a:solidFill>
                <a:schemeClr val="dk1"/>
              </a:solidFill>
              <a:latin typeface="Impact"/>
              <a:ea typeface="Impact"/>
              <a:cs typeface="Impact"/>
              <a:sym typeface="Impact"/>
            </a:endParaRPr>
          </a:p>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a:p>
            <a:pPr indent="0" lvl="0" marL="0" rtl="0" algn="l">
              <a:spcBef>
                <a:spcPts val="0"/>
              </a:spcBef>
              <a:spcAft>
                <a:spcPts val="0"/>
              </a:spcAft>
              <a:buNone/>
            </a:pPr>
            <a:r>
              <a:rPr lang="en" sz="1100">
                <a:solidFill>
                  <a:schemeClr val="dk1"/>
                </a:solidFill>
                <a:latin typeface="Open Sans"/>
                <a:ea typeface="Open Sans"/>
                <a:cs typeface="Open Sans"/>
                <a:sym typeface="Open Sans"/>
              </a:rPr>
              <a:t>Online maintenance is performed for only one student at a time. The data is entered manually through a series of screens. This process can clog the system and be more time consuming.</a:t>
            </a:r>
            <a:endParaRPr sz="11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a:p>
            <a:pPr indent="-184150" lvl="0" marL="28575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Edit data manually in CALPADS portal</a:t>
            </a:r>
            <a:endParaRPr sz="2000">
              <a:solidFill>
                <a:schemeClr val="dk1"/>
              </a:solidFill>
              <a:latin typeface="Impact"/>
              <a:ea typeface="Impact"/>
              <a:cs typeface="Impact"/>
              <a:sym typeface="Impact"/>
            </a:endParaRPr>
          </a:p>
        </p:txBody>
      </p:sp>
      <p:grpSp>
        <p:nvGrpSpPr>
          <p:cNvPr id="600" name="Google Shape;600;p43"/>
          <p:cNvGrpSpPr/>
          <p:nvPr/>
        </p:nvGrpSpPr>
        <p:grpSpPr>
          <a:xfrm>
            <a:off x="7247115" y="1224155"/>
            <a:ext cx="868614" cy="888688"/>
            <a:chOff x="7100638" y="1572371"/>
            <a:chExt cx="984600" cy="988200"/>
          </a:xfrm>
        </p:grpSpPr>
        <p:sp>
          <p:nvSpPr>
            <p:cNvPr id="601" name="Google Shape;601;p43"/>
            <p:cNvSpPr/>
            <p:nvPr/>
          </p:nvSpPr>
          <p:spPr>
            <a:xfrm>
              <a:off x="7100638" y="1572371"/>
              <a:ext cx="984600" cy="988200"/>
            </a:xfrm>
            <a:prstGeom prst="ellipse">
              <a:avLst/>
            </a:prstGeom>
            <a:solidFill>
              <a:srgbClr val="A2BA6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2" name="Google Shape;602;p43"/>
            <p:cNvPicPr preferRelativeResize="0"/>
            <p:nvPr/>
          </p:nvPicPr>
          <p:blipFill>
            <a:blip r:embed="rId4">
              <a:alphaModFix/>
            </a:blip>
            <a:stretch>
              <a:fillRect/>
            </a:stretch>
          </p:blipFill>
          <p:spPr>
            <a:xfrm>
              <a:off x="7205037" y="1630924"/>
              <a:ext cx="775825" cy="775850"/>
            </a:xfrm>
            <a:prstGeom prst="rect">
              <a:avLst/>
            </a:prstGeom>
            <a:noFill/>
            <a:ln>
              <a:noFill/>
            </a:ln>
            <a:effectLst>
              <a:outerShdw blurRad="57150" rotWithShape="0" algn="bl" dir="5400000" dist="19050">
                <a:srgbClr val="000000">
                  <a:alpha val="50000"/>
                </a:srgbClr>
              </a:outerShdw>
            </a:effectLst>
          </p:spPr>
        </p:pic>
      </p:grpSp>
      <p:sp>
        <p:nvSpPr>
          <p:cNvPr id="603" name="Google Shape;603;p43"/>
          <p:cNvSpPr txBox="1"/>
          <p:nvPr/>
        </p:nvSpPr>
        <p:spPr>
          <a:xfrm>
            <a:off x="1257300" y="4471550"/>
            <a:ext cx="6629400" cy="3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Impact"/>
                <a:ea typeface="Impact"/>
                <a:cs typeface="Impact"/>
                <a:sym typeface="Impact"/>
              </a:rPr>
              <a:t>Do you know who uploads your local data</a:t>
            </a:r>
            <a:endParaRPr sz="2800">
              <a:solidFill>
                <a:srgbClr val="FFFFFF"/>
              </a:solidFill>
              <a:latin typeface="Impact"/>
              <a:ea typeface="Impact"/>
              <a:cs typeface="Impact"/>
              <a:sym typeface="Impact"/>
            </a:endParaRPr>
          </a:p>
        </p:txBody>
      </p:sp>
      <p:pic>
        <p:nvPicPr>
          <p:cNvPr descr="Help" id="604" name="Google Shape;604;p43"/>
          <p:cNvPicPr preferRelativeResize="0"/>
          <p:nvPr/>
        </p:nvPicPr>
        <p:blipFill rotWithShape="1">
          <a:blip r:embed="rId5">
            <a:alphaModFix/>
          </a:blip>
          <a:srcRect b="0" l="0" r="0" t="0"/>
          <a:stretch/>
        </p:blipFill>
        <p:spPr>
          <a:xfrm>
            <a:off x="7360687" y="4447400"/>
            <a:ext cx="438900" cy="438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par>
                                <p:cTn fill="hold" nodeType="with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44"/>
          <p:cNvSpPr txBox="1"/>
          <p:nvPr>
            <p:ph idx="12" type="sldNum"/>
          </p:nvPr>
        </p:nvSpPr>
        <p:spPr>
          <a:xfrm>
            <a:off x="179762" y="4655775"/>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10" name="Google Shape;610;p44"/>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CALPADS - Scheduled Data Submissions</a:t>
            </a:r>
            <a:endParaRPr sz="1800">
              <a:solidFill>
                <a:srgbClr val="FFFFFF"/>
              </a:solidFill>
              <a:latin typeface="Proxima Nova"/>
              <a:ea typeface="Proxima Nova"/>
              <a:cs typeface="Proxima Nova"/>
              <a:sym typeface="Proxima Nova"/>
            </a:endParaRPr>
          </a:p>
        </p:txBody>
      </p:sp>
      <p:sp>
        <p:nvSpPr>
          <p:cNvPr id="611" name="Google Shape;611;p44"/>
          <p:cNvSpPr/>
          <p:nvPr/>
        </p:nvSpPr>
        <p:spPr>
          <a:xfrm>
            <a:off x="551050"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OCT	      NOV</a:t>
            </a:r>
            <a:endParaRPr sz="900">
              <a:solidFill>
                <a:srgbClr val="FFFFFF"/>
              </a:solidFill>
              <a:latin typeface="Proxima Nova"/>
              <a:ea typeface="Proxima Nova"/>
              <a:cs typeface="Proxima Nova"/>
              <a:sym typeface="Proxima Nova"/>
            </a:endParaRPr>
          </a:p>
        </p:txBody>
      </p:sp>
      <p:sp>
        <p:nvSpPr>
          <p:cNvPr id="612" name="Google Shape;612;p44"/>
          <p:cNvSpPr txBox="1"/>
          <p:nvPr/>
        </p:nvSpPr>
        <p:spPr>
          <a:xfrm>
            <a:off x="588725" y="1821075"/>
            <a:ext cx="2667300" cy="1069800"/>
          </a:xfrm>
          <a:prstGeom prst="rect">
            <a:avLst/>
          </a:prstGeom>
          <a:solidFill>
            <a:srgbClr val="E4704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Proxima Nova"/>
                <a:ea typeface="Proxima Nova"/>
                <a:cs typeface="Proxima Nova"/>
                <a:sym typeface="Proxima Nova"/>
              </a:rPr>
              <a:t>FALL 1</a:t>
            </a:r>
            <a:endParaRPr b="1"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800">
              <a:solidFill>
                <a:srgbClr val="FFFFFF"/>
              </a:solidFill>
              <a:latin typeface="Proxima Nova"/>
              <a:ea typeface="Proxima Nova"/>
              <a:cs typeface="Proxima Nova"/>
              <a:sym typeface="Proxima Nova"/>
            </a:endParaRPr>
          </a:p>
          <a:p>
            <a:pPr indent="0" lvl="0" marL="0" rtl="0" algn="l">
              <a:spcBef>
                <a:spcPts val="0"/>
              </a:spcBef>
              <a:spcAft>
                <a:spcPts val="1600"/>
              </a:spcAft>
              <a:buNone/>
            </a:pPr>
            <a:r>
              <a:rPr lang="en" sz="1000">
                <a:solidFill>
                  <a:srgbClr val="FFFFFF"/>
                </a:solidFill>
                <a:latin typeface="Proxima Nova"/>
                <a:ea typeface="Proxima Nova"/>
                <a:cs typeface="Proxima Nova"/>
                <a:sym typeface="Proxima Nova"/>
              </a:rPr>
              <a:t>Submission </a:t>
            </a:r>
            <a:br>
              <a:rPr lang="en" sz="1000">
                <a:solidFill>
                  <a:srgbClr val="FFFFFF"/>
                </a:solidFill>
                <a:latin typeface="Proxima Nova"/>
                <a:ea typeface="Proxima Nova"/>
                <a:cs typeface="Proxima Nova"/>
                <a:sym typeface="Proxima Nova"/>
              </a:rPr>
            </a:br>
            <a:r>
              <a:rPr lang="en" sz="1000">
                <a:solidFill>
                  <a:srgbClr val="FFFFFF"/>
                </a:solidFill>
                <a:latin typeface="Proxima Nova"/>
                <a:ea typeface="Proxima Nova"/>
                <a:cs typeface="Proxima Nova"/>
                <a:sym typeface="Proxima Nova"/>
              </a:rPr>
              <a:t>Window</a:t>
            </a:r>
            <a:endParaRPr b="1" sz="1000">
              <a:solidFill>
                <a:srgbClr val="FFFFFF"/>
              </a:solidFill>
              <a:latin typeface="Proxima Nova"/>
              <a:ea typeface="Proxima Nova"/>
              <a:cs typeface="Proxima Nova"/>
              <a:sym typeface="Proxima Nova"/>
            </a:endParaRPr>
          </a:p>
        </p:txBody>
      </p:sp>
      <p:sp>
        <p:nvSpPr>
          <p:cNvPr id="613" name="Google Shape;613;p44"/>
          <p:cNvSpPr/>
          <p:nvPr/>
        </p:nvSpPr>
        <p:spPr>
          <a:xfrm>
            <a:off x="1903620"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DEC	      JAN</a:t>
            </a:r>
            <a:endParaRPr sz="900">
              <a:solidFill>
                <a:srgbClr val="FFFFFF"/>
              </a:solidFill>
              <a:latin typeface="Proxima Nova"/>
              <a:ea typeface="Proxima Nova"/>
              <a:cs typeface="Proxima Nova"/>
              <a:sym typeface="Proxima Nova"/>
            </a:endParaRPr>
          </a:p>
        </p:txBody>
      </p:sp>
      <p:sp>
        <p:nvSpPr>
          <p:cNvPr id="614" name="Google Shape;614;p44"/>
          <p:cNvSpPr/>
          <p:nvPr/>
        </p:nvSpPr>
        <p:spPr>
          <a:xfrm>
            <a:off x="3255994"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FEB	      MAR</a:t>
            </a:r>
            <a:endParaRPr sz="900">
              <a:solidFill>
                <a:srgbClr val="FFFFFF"/>
              </a:solidFill>
              <a:latin typeface="Proxima Nova"/>
              <a:ea typeface="Proxima Nova"/>
              <a:cs typeface="Proxima Nova"/>
              <a:sym typeface="Proxima Nova"/>
            </a:endParaRPr>
          </a:p>
        </p:txBody>
      </p:sp>
      <p:sp>
        <p:nvSpPr>
          <p:cNvPr id="615" name="Google Shape;615;p44"/>
          <p:cNvSpPr/>
          <p:nvPr/>
        </p:nvSpPr>
        <p:spPr>
          <a:xfrm>
            <a:off x="4608365"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APR	      MAY</a:t>
            </a:r>
            <a:endParaRPr sz="900">
              <a:solidFill>
                <a:srgbClr val="FFFFFF"/>
              </a:solidFill>
              <a:latin typeface="Proxima Nova"/>
              <a:ea typeface="Proxima Nova"/>
              <a:cs typeface="Proxima Nova"/>
              <a:sym typeface="Proxima Nova"/>
            </a:endParaRPr>
          </a:p>
        </p:txBody>
      </p:sp>
      <p:grpSp>
        <p:nvGrpSpPr>
          <p:cNvPr id="616" name="Google Shape;616;p44"/>
          <p:cNvGrpSpPr/>
          <p:nvPr/>
        </p:nvGrpSpPr>
        <p:grpSpPr>
          <a:xfrm>
            <a:off x="2843564" y="4094509"/>
            <a:ext cx="61500" cy="281201"/>
            <a:chOff x="1892889" y="4156434"/>
            <a:chExt cx="61500" cy="281201"/>
          </a:xfrm>
        </p:grpSpPr>
        <p:cxnSp>
          <p:nvCxnSpPr>
            <p:cNvPr id="617" name="Google Shape;617;p44"/>
            <p:cNvCxnSpPr/>
            <p:nvPr/>
          </p:nvCxnSpPr>
          <p:spPr>
            <a:xfrm rot="10800000">
              <a:off x="1923666" y="4156434"/>
              <a:ext cx="0" cy="245400"/>
            </a:xfrm>
            <a:prstGeom prst="straightConnector1">
              <a:avLst/>
            </a:prstGeom>
            <a:noFill/>
            <a:ln cap="flat" cmpd="sng" w="9525">
              <a:solidFill>
                <a:srgbClr val="000000"/>
              </a:solidFill>
              <a:prstDash val="solid"/>
              <a:round/>
              <a:headEnd len="sm" w="sm" type="none"/>
              <a:tailEnd len="sm" w="sm" type="none"/>
            </a:ln>
          </p:spPr>
        </p:cxnSp>
        <p:sp>
          <p:nvSpPr>
            <p:cNvPr id="618" name="Google Shape;618;p44"/>
            <p:cNvSpPr/>
            <p:nvPr/>
          </p:nvSpPr>
          <p:spPr>
            <a:xfrm rot="10800000">
              <a:off x="1892889" y="4374635"/>
              <a:ext cx="61500" cy="63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9" name="Google Shape;619;p44"/>
          <p:cNvSpPr/>
          <p:nvPr/>
        </p:nvSpPr>
        <p:spPr>
          <a:xfrm>
            <a:off x="5960737"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JUN	      JUL</a:t>
            </a:r>
            <a:endParaRPr sz="900">
              <a:solidFill>
                <a:srgbClr val="FFFFFF"/>
              </a:solidFill>
              <a:latin typeface="Proxima Nova"/>
              <a:ea typeface="Proxima Nova"/>
              <a:cs typeface="Proxima Nova"/>
              <a:sym typeface="Proxima Nova"/>
            </a:endParaRPr>
          </a:p>
        </p:txBody>
      </p:sp>
      <p:sp>
        <p:nvSpPr>
          <p:cNvPr id="620" name="Google Shape;620;p44"/>
          <p:cNvSpPr/>
          <p:nvPr/>
        </p:nvSpPr>
        <p:spPr>
          <a:xfrm>
            <a:off x="7313104"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AUG	      SEP</a:t>
            </a:r>
            <a:endParaRPr sz="900">
              <a:solidFill>
                <a:srgbClr val="FFFFFF"/>
              </a:solidFill>
              <a:latin typeface="Proxima Nova"/>
              <a:ea typeface="Proxima Nova"/>
              <a:cs typeface="Proxima Nova"/>
              <a:sym typeface="Proxima Nova"/>
            </a:endParaRPr>
          </a:p>
        </p:txBody>
      </p:sp>
      <p:sp>
        <p:nvSpPr>
          <p:cNvPr id="621" name="Google Shape;621;p44"/>
          <p:cNvSpPr txBox="1"/>
          <p:nvPr/>
        </p:nvSpPr>
        <p:spPr>
          <a:xfrm>
            <a:off x="2299375" y="2207675"/>
            <a:ext cx="956700" cy="683100"/>
          </a:xfrm>
          <a:prstGeom prst="rect">
            <a:avLst/>
          </a:prstGeom>
          <a:solidFill>
            <a:srgbClr val="545757"/>
          </a:solidFill>
          <a:ln>
            <a:noFill/>
          </a:ln>
        </p:spPr>
        <p:txBody>
          <a:bodyPr anchorCtr="0" anchor="ctr" bIns="91425" lIns="91425" spcFirstLastPara="1" rIns="91425" wrap="square" tIns="91425">
            <a:noAutofit/>
          </a:bodyPr>
          <a:lstStyle/>
          <a:p>
            <a:pPr indent="0" lvl="0" marL="0" rtl="0" algn="ctr">
              <a:spcBef>
                <a:spcPts val="200"/>
              </a:spcBef>
              <a:spcAft>
                <a:spcPts val="0"/>
              </a:spcAft>
              <a:buNone/>
            </a:pPr>
            <a:r>
              <a:rPr lang="en" sz="1000">
                <a:solidFill>
                  <a:srgbClr val="FFFFFF"/>
                </a:solidFill>
                <a:latin typeface="Proxima Nova"/>
                <a:ea typeface="Proxima Nova"/>
                <a:cs typeface="Proxima Nova"/>
                <a:sym typeface="Proxima Nova"/>
              </a:rPr>
              <a:t>Amendment Window</a:t>
            </a:r>
            <a:endParaRPr sz="1000">
              <a:solidFill>
                <a:srgbClr val="FFFFFF"/>
              </a:solidFill>
              <a:latin typeface="Proxima Nova"/>
              <a:ea typeface="Proxima Nova"/>
              <a:cs typeface="Proxima Nova"/>
              <a:sym typeface="Proxima Nova"/>
            </a:endParaRPr>
          </a:p>
        </p:txBody>
      </p:sp>
      <p:grpSp>
        <p:nvGrpSpPr>
          <p:cNvPr id="622" name="Google Shape;622;p44"/>
          <p:cNvGrpSpPr/>
          <p:nvPr/>
        </p:nvGrpSpPr>
        <p:grpSpPr>
          <a:xfrm>
            <a:off x="614851" y="1557265"/>
            <a:ext cx="58800" cy="263663"/>
            <a:chOff x="578576" y="1619190"/>
            <a:chExt cx="58800" cy="263663"/>
          </a:xfrm>
        </p:grpSpPr>
        <p:sp>
          <p:nvSpPr>
            <p:cNvPr id="623" name="Google Shape;623;p44"/>
            <p:cNvSpPr/>
            <p:nvPr/>
          </p:nvSpPr>
          <p:spPr>
            <a:xfrm>
              <a:off x="578576" y="1619190"/>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4" name="Google Shape;624;p44"/>
            <p:cNvCxnSpPr/>
            <p:nvPr/>
          </p:nvCxnSpPr>
          <p:spPr>
            <a:xfrm>
              <a:off x="607991" y="1652753"/>
              <a:ext cx="0" cy="230100"/>
            </a:xfrm>
            <a:prstGeom prst="straightConnector1">
              <a:avLst/>
            </a:prstGeom>
            <a:noFill/>
            <a:ln cap="flat" cmpd="sng" w="9525">
              <a:solidFill>
                <a:srgbClr val="000000"/>
              </a:solidFill>
              <a:prstDash val="solid"/>
              <a:round/>
              <a:headEnd len="sm" w="sm" type="none"/>
              <a:tailEnd len="sm" w="sm" type="none"/>
            </a:ln>
          </p:spPr>
        </p:cxnSp>
      </p:grpSp>
      <p:sp>
        <p:nvSpPr>
          <p:cNvPr id="625" name="Google Shape;625;p44"/>
          <p:cNvSpPr txBox="1"/>
          <p:nvPr/>
        </p:nvSpPr>
        <p:spPr>
          <a:xfrm>
            <a:off x="2825075" y="3032275"/>
            <a:ext cx="1680300" cy="1069800"/>
          </a:xfrm>
          <a:prstGeom prst="rect">
            <a:avLst/>
          </a:prstGeom>
          <a:solidFill>
            <a:srgbClr val="F7BC3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Proxima Nova"/>
                <a:ea typeface="Proxima Nova"/>
                <a:cs typeface="Proxima Nova"/>
                <a:sym typeface="Proxima Nova"/>
              </a:rPr>
              <a:t>FALL 2</a:t>
            </a:r>
            <a:endParaRPr b="1"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800">
              <a:solidFill>
                <a:srgbClr val="FFFFFF"/>
              </a:solidFill>
              <a:latin typeface="Proxima Nova"/>
              <a:ea typeface="Proxima Nova"/>
              <a:cs typeface="Proxima Nova"/>
              <a:sym typeface="Proxima Nova"/>
            </a:endParaRPr>
          </a:p>
          <a:p>
            <a:pPr indent="0" lvl="0" marL="0" rtl="0" algn="l">
              <a:spcBef>
                <a:spcPts val="0"/>
              </a:spcBef>
              <a:spcAft>
                <a:spcPts val="1600"/>
              </a:spcAft>
              <a:buNone/>
            </a:pPr>
            <a:r>
              <a:rPr lang="en" sz="1000">
                <a:solidFill>
                  <a:srgbClr val="FFFFFF"/>
                </a:solidFill>
                <a:latin typeface="Proxima Nova"/>
                <a:ea typeface="Proxima Nova"/>
                <a:cs typeface="Proxima Nova"/>
                <a:sym typeface="Proxima Nova"/>
              </a:rPr>
              <a:t>Submission </a:t>
            </a:r>
            <a:br>
              <a:rPr lang="en" sz="1000">
                <a:solidFill>
                  <a:srgbClr val="FFFFFF"/>
                </a:solidFill>
                <a:latin typeface="Proxima Nova"/>
                <a:ea typeface="Proxima Nova"/>
                <a:cs typeface="Proxima Nova"/>
                <a:sym typeface="Proxima Nova"/>
              </a:rPr>
            </a:br>
            <a:r>
              <a:rPr lang="en" sz="1000">
                <a:solidFill>
                  <a:srgbClr val="FFFFFF"/>
                </a:solidFill>
                <a:latin typeface="Proxima Nova"/>
                <a:ea typeface="Proxima Nova"/>
                <a:cs typeface="Proxima Nova"/>
                <a:sym typeface="Proxima Nova"/>
              </a:rPr>
              <a:t>Window</a:t>
            </a:r>
            <a:endParaRPr b="1" sz="1000">
              <a:solidFill>
                <a:srgbClr val="FFFFFF"/>
              </a:solidFill>
              <a:latin typeface="Proxima Nova"/>
              <a:ea typeface="Proxima Nova"/>
              <a:cs typeface="Proxima Nova"/>
              <a:sym typeface="Proxima Nova"/>
            </a:endParaRPr>
          </a:p>
        </p:txBody>
      </p:sp>
      <p:sp>
        <p:nvSpPr>
          <p:cNvPr id="626" name="Google Shape;626;p44"/>
          <p:cNvSpPr txBox="1"/>
          <p:nvPr/>
        </p:nvSpPr>
        <p:spPr>
          <a:xfrm>
            <a:off x="5584825" y="3032275"/>
            <a:ext cx="2383800" cy="1069800"/>
          </a:xfrm>
          <a:prstGeom prst="rect">
            <a:avLst/>
          </a:prstGeom>
          <a:solidFill>
            <a:srgbClr val="75BAC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Proxima Nova"/>
                <a:ea typeface="Proxima Nova"/>
                <a:cs typeface="Proxima Nova"/>
                <a:sym typeface="Proxima Nova"/>
              </a:rPr>
              <a:t>EOY</a:t>
            </a:r>
            <a:endParaRPr b="1"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800">
              <a:solidFill>
                <a:srgbClr val="FFFFFF"/>
              </a:solidFill>
              <a:latin typeface="Proxima Nova"/>
              <a:ea typeface="Proxima Nova"/>
              <a:cs typeface="Proxima Nova"/>
              <a:sym typeface="Proxima Nova"/>
            </a:endParaRPr>
          </a:p>
          <a:p>
            <a:pPr indent="0" lvl="0" marL="0" rtl="0" algn="l">
              <a:spcBef>
                <a:spcPts val="0"/>
              </a:spcBef>
              <a:spcAft>
                <a:spcPts val="1600"/>
              </a:spcAft>
              <a:buNone/>
            </a:pPr>
            <a:r>
              <a:rPr lang="en" sz="1000">
                <a:solidFill>
                  <a:srgbClr val="FFFFFF"/>
                </a:solidFill>
                <a:latin typeface="Proxima Nova"/>
                <a:ea typeface="Proxima Nova"/>
                <a:cs typeface="Proxima Nova"/>
                <a:sym typeface="Proxima Nova"/>
              </a:rPr>
              <a:t>Submission </a:t>
            </a:r>
            <a:br>
              <a:rPr lang="en" sz="1000">
                <a:solidFill>
                  <a:srgbClr val="FFFFFF"/>
                </a:solidFill>
                <a:latin typeface="Proxima Nova"/>
                <a:ea typeface="Proxima Nova"/>
                <a:cs typeface="Proxima Nova"/>
                <a:sym typeface="Proxima Nova"/>
              </a:rPr>
            </a:br>
            <a:r>
              <a:rPr lang="en" sz="1000">
                <a:solidFill>
                  <a:srgbClr val="FFFFFF"/>
                </a:solidFill>
                <a:latin typeface="Proxima Nova"/>
                <a:ea typeface="Proxima Nova"/>
                <a:cs typeface="Proxima Nova"/>
                <a:sym typeface="Proxima Nova"/>
              </a:rPr>
              <a:t>Window</a:t>
            </a:r>
            <a:endParaRPr b="1" sz="1000">
              <a:solidFill>
                <a:srgbClr val="FFFFFF"/>
              </a:solidFill>
              <a:latin typeface="Proxima Nova"/>
              <a:ea typeface="Proxima Nova"/>
              <a:cs typeface="Proxima Nova"/>
              <a:sym typeface="Proxima Nova"/>
            </a:endParaRPr>
          </a:p>
        </p:txBody>
      </p:sp>
      <p:sp>
        <p:nvSpPr>
          <p:cNvPr id="627" name="Google Shape;627;p44"/>
          <p:cNvSpPr txBox="1"/>
          <p:nvPr/>
        </p:nvSpPr>
        <p:spPr>
          <a:xfrm>
            <a:off x="499975" y="730975"/>
            <a:ext cx="13749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Information Day/ Census Day</a:t>
            </a:r>
            <a:endParaRPr b="1"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First Wednesday in October: 10/2/19</a:t>
            </a:r>
            <a:endParaRPr sz="1100">
              <a:latin typeface="Proxima Nova"/>
              <a:ea typeface="Proxima Nova"/>
              <a:cs typeface="Proxima Nova"/>
              <a:sym typeface="Proxima Nova"/>
            </a:endParaRPr>
          </a:p>
        </p:txBody>
      </p:sp>
      <p:sp>
        <p:nvSpPr>
          <p:cNvPr id="628" name="Google Shape;628;p44"/>
          <p:cNvSpPr txBox="1"/>
          <p:nvPr/>
        </p:nvSpPr>
        <p:spPr>
          <a:xfrm>
            <a:off x="2203475" y="889075"/>
            <a:ext cx="822600" cy="6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SELPA Deadline</a:t>
            </a:r>
            <a:endParaRPr b="1"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12/20/19</a:t>
            </a:r>
            <a:endParaRPr sz="1100">
              <a:latin typeface="Proxima Nova"/>
              <a:ea typeface="Proxima Nova"/>
              <a:cs typeface="Proxima Nova"/>
              <a:sym typeface="Proxima Nova"/>
            </a:endParaRPr>
          </a:p>
        </p:txBody>
      </p:sp>
      <p:sp>
        <p:nvSpPr>
          <p:cNvPr id="629" name="Google Shape;629;p44"/>
          <p:cNvSpPr txBox="1"/>
          <p:nvPr/>
        </p:nvSpPr>
        <p:spPr>
          <a:xfrm>
            <a:off x="3102275" y="889075"/>
            <a:ext cx="762300" cy="6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Final Deadline</a:t>
            </a:r>
            <a:endParaRPr b="1"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1/24/20</a:t>
            </a:r>
            <a:endParaRPr sz="1100">
              <a:latin typeface="Proxima Nova"/>
              <a:ea typeface="Proxima Nova"/>
              <a:cs typeface="Proxima Nova"/>
              <a:sym typeface="Proxima Nova"/>
            </a:endParaRPr>
          </a:p>
        </p:txBody>
      </p:sp>
      <p:sp>
        <p:nvSpPr>
          <p:cNvPr id="630" name="Google Shape;630;p44"/>
          <p:cNvSpPr txBox="1"/>
          <p:nvPr/>
        </p:nvSpPr>
        <p:spPr>
          <a:xfrm>
            <a:off x="2374250" y="4308200"/>
            <a:ext cx="1000200" cy="68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Snapshots Available</a:t>
            </a:r>
            <a:endParaRPr b="1" sz="1100">
              <a:latin typeface="Proxima Nova"/>
              <a:ea typeface="Proxima Nova"/>
              <a:cs typeface="Proxima Nova"/>
              <a:sym typeface="Proxima Nova"/>
            </a:endParaRPr>
          </a:p>
          <a:p>
            <a:pPr indent="0" lvl="0" marL="0" rtl="0" algn="ctr">
              <a:spcBef>
                <a:spcPts val="0"/>
              </a:spcBef>
              <a:spcAft>
                <a:spcPts val="0"/>
              </a:spcAft>
              <a:buNone/>
            </a:pPr>
            <a:r>
              <a:rPr lang="en" sz="1100">
                <a:latin typeface="Proxima Nova"/>
                <a:ea typeface="Proxima Nova"/>
                <a:cs typeface="Proxima Nova"/>
                <a:sym typeface="Proxima Nova"/>
              </a:rPr>
              <a:t>1/7/2020</a:t>
            </a:r>
            <a:endParaRPr sz="1100">
              <a:latin typeface="Proxima Nova"/>
              <a:ea typeface="Proxima Nova"/>
              <a:cs typeface="Proxima Nova"/>
              <a:sym typeface="Proxima Nova"/>
            </a:endParaRPr>
          </a:p>
        </p:txBody>
      </p:sp>
      <p:grpSp>
        <p:nvGrpSpPr>
          <p:cNvPr id="631" name="Google Shape;631;p44"/>
          <p:cNvGrpSpPr/>
          <p:nvPr/>
        </p:nvGrpSpPr>
        <p:grpSpPr>
          <a:xfrm>
            <a:off x="4448514" y="4102109"/>
            <a:ext cx="61500" cy="281201"/>
            <a:chOff x="3345439" y="4164034"/>
            <a:chExt cx="61500" cy="281201"/>
          </a:xfrm>
        </p:grpSpPr>
        <p:cxnSp>
          <p:nvCxnSpPr>
            <p:cNvPr id="632" name="Google Shape;632;p44"/>
            <p:cNvCxnSpPr/>
            <p:nvPr/>
          </p:nvCxnSpPr>
          <p:spPr>
            <a:xfrm rot="10800000">
              <a:off x="3376216" y="4164034"/>
              <a:ext cx="0" cy="245400"/>
            </a:xfrm>
            <a:prstGeom prst="straightConnector1">
              <a:avLst/>
            </a:prstGeom>
            <a:noFill/>
            <a:ln cap="flat" cmpd="sng" w="9525">
              <a:solidFill>
                <a:srgbClr val="000000"/>
              </a:solidFill>
              <a:prstDash val="solid"/>
              <a:round/>
              <a:headEnd len="sm" w="sm" type="none"/>
              <a:tailEnd len="sm" w="sm" type="none"/>
            </a:ln>
          </p:spPr>
        </p:cxnSp>
        <p:sp>
          <p:nvSpPr>
            <p:cNvPr id="633" name="Google Shape;633;p44"/>
            <p:cNvSpPr/>
            <p:nvPr/>
          </p:nvSpPr>
          <p:spPr>
            <a:xfrm rot="10800000">
              <a:off x="3345439" y="4382235"/>
              <a:ext cx="61500" cy="63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44"/>
          <p:cNvSpPr txBox="1"/>
          <p:nvPr/>
        </p:nvSpPr>
        <p:spPr>
          <a:xfrm>
            <a:off x="3979200" y="4308200"/>
            <a:ext cx="1000200" cy="68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Final Deadline</a:t>
            </a:r>
            <a:endParaRPr b="1" sz="1100">
              <a:latin typeface="Proxima Nova"/>
              <a:ea typeface="Proxima Nova"/>
              <a:cs typeface="Proxima Nova"/>
              <a:sym typeface="Proxima Nova"/>
            </a:endParaRPr>
          </a:p>
          <a:p>
            <a:pPr indent="0" lvl="0" marL="0" rtl="0" algn="ctr">
              <a:spcBef>
                <a:spcPts val="0"/>
              </a:spcBef>
              <a:spcAft>
                <a:spcPts val="0"/>
              </a:spcAft>
              <a:buNone/>
            </a:pPr>
            <a:r>
              <a:rPr lang="en" sz="1100">
                <a:latin typeface="Proxima Nova"/>
                <a:ea typeface="Proxima Nova"/>
                <a:cs typeface="Proxima Nova"/>
                <a:sym typeface="Proxima Nova"/>
              </a:rPr>
              <a:t>3/20/2020</a:t>
            </a:r>
            <a:endParaRPr sz="1100">
              <a:latin typeface="Proxima Nova"/>
              <a:ea typeface="Proxima Nova"/>
              <a:cs typeface="Proxima Nova"/>
              <a:sym typeface="Proxima Nova"/>
            </a:endParaRPr>
          </a:p>
        </p:txBody>
      </p:sp>
      <p:grpSp>
        <p:nvGrpSpPr>
          <p:cNvPr id="635" name="Google Shape;635;p44"/>
          <p:cNvGrpSpPr/>
          <p:nvPr/>
        </p:nvGrpSpPr>
        <p:grpSpPr>
          <a:xfrm>
            <a:off x="5601039" y="4102109"/>
            <a:ext cx="61500" cy="281201"/>
            <a:chOff x="5564764" y="4164034"/>
            <a:chExt cx="61500" cy="281201"/>
          </a:xfrm>
        </p:grpSpPr>
        <p:cxnSp>
          <p:nvCxnSpPr>
            <p:cNvPr id="636" name="Google Shape;636;p44"/>
            <p:cNvCxnSpPr/>
            <p:nvPr/>
          </p:nvCxnSpPr>
          <p:spPr>
            <a:xfrm rot="10800000">
              <a:off x="5595541" y="4164034"/>
              <a:ext cx="0" cy="245400"/>
            </a:xfrm>
            <a:prstGeom prst="straightConnector1">
              <a:avLst/>
            </a:prstGeom>
            <a:noFill/>
            <a:ln cap="flat" cmpd="sng" w="9525">
              <a:solidFill>
                <a:srgbClr val="000000"/>
              </a:solidFill>
              <a:prstDash val="solid"/>
              <a:round/>
              <a:headEnd len="sm" w="sm" type="none"/>
              <a:tailEnd len="sm" w="sm" type="none"/>
            </a:ln>
          </p:spPr>
        </p:cxnSp>
        <p:sp>
          <p:nvSpPr>
            <p:cNvPr id="637" name="Google Shape;637;p44"/>
            <p:cNvSpPr/>
            <p:nvPr/>
          </p:nvSpPr>
          <p:spPr>
            <a:xfrm rot="10800000">
              <a:off x="5564764" y="4382235"/>
              <a:ext cx="61500" cy="63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8" name="Google Shape;638;p44"/>
          <p:cNvSpPr txBox="1"/>
          <p:nvPr/>
        </p:nvSpPr>
        <p:spPr>
          <a:xfrm>
            <a:off x="5114400" y="4308200"/>
            <a:ext cx="1000200" cy="68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Snapshots Available</a:t>
            </a:r>
            <a:endParaRPr b="1" sz="1100">
              <a:latin typeface="Proxima Nova"/>
              <a:ea typeface="Proxima Nova"/>
              <a:cs typeface="Proxima Nova"/>
              <a:sym typeface="Proxima Nova"/>
            </a:endParaRPr>
          </a:p>
          <a:p>
            <a:pPr indent="0" lvl="0" marL="0" rtl="0" algn="ctr">
              <a:spcBef>
                <a:spcPts val="0"/>
              </a:spcBef>
              <a:spcAft>
                <a:spcPts val="0"/>
              </a:spcAft>
              <a:buNone/>
            </a:pPr>
            <a:r>
              <a:rPr lang="en" sz="1100">
                <a:latin typeface="Proxima Nova"/>
                <a:ea typeface="Proxima Nova"/>
                <a:cs typeface="Proxima Nova"/>
                <a:sym typeface="Proxima Nova"/>
              </a:rPr>
              <a:t>5/11/2020</a:t>
            </a:r>
            <a:endParaRPr sz="1100">
              <a:latin typeface="Proxima Nova"/>
              <a:ea typeface="Proxima Nova"/>
              <a:cs typeface="Proxima Nova"/>
              <a:sym typeface="Proxima Nova"/>
            </a:endParaRPr>
          </a:p>
        </p:txBody>
      </p:sp>
      <p:grpSp>
        <p:nvGrpSpPr>
          <p:cNvPr id="639" name="Google Shape;639;p44"/>
          <p:cNvGrpSpPr/>
          <p:nvPr/>
        </p:nvGrpSpPr>
        <p:grpSpPr>
          <a:xfrm>
            <a:off x="7910989" y="4094509"/>
            <a:ext cx="61500" cy="281201"/>
            <a:chOff x="7722314" y="4156434"/>
            <a:chExt cx="61500" cy="281201"/>
          </a:xfrm>
        </p:grpSpPr>
        <p:cxnSp>
          <p:nvCxnSpPr>
            <p:cNvPr id="640" name="Google Shape;640;p44"/>
            <p:cNvCxnSpPr/>
            <p:nvPr/>
          </p:nvCxnSpPr>
          <p:spPr>
            <a:xfrm rot="10800000">
              <a:off x="7753091" y="4156434"/>
              <a:ext cx="0" cy="245400"/>
            </a:xfrm>
            <a:prstGeom prst="straightConnector1">
              <a:avLst/>
            </a:prstGeom>
            <a:noFill/>
            <a:ln cap="flat" cmpd="sng" w="9525">
              <a:solidFill>
                <a:srgbClr val="000000"/>
              </a:solidFill>
              <a:prstDash val="solid"/>
              <a:round/>
              <a:headEnd len="sm" w="sm" type="none"/>
              <a:tailEnd len="sm" w="sm" type="none"/>
            </a:ln>
          </p:spPr>
        </p:cxnSp>
        <p:sp>
          <p:nvSpPr>
            <p:cNvPr id="641" name="Google Shape;641;p44"/>
            <p:cNvSpPr/>
            <p:nvPr/>
          </p:nvSpPr>
          <p:spPr>
            <a:xfrm rot="10800000">
              <a:off x="7722314" y="4374635"/>
              <a:ext cx="61500" cy="63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44"/>
          <p:cNvSpPr txBox="1"/>
          <p:nvPr/>
        </p:nvSpPr>
        <p:spPr>
          <a:xfrm>
            <a:off x="7349600" y="4329200"/>
            <a:ext cx="1352400" cy="6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SELPA Deadline</a:t>
            </a:r>
            <a:endParaRPr b="1" sz="1100">
              <a:latin typeface="Proxima Nova"/>
              <a:ea typeface="Proxima Nova"/>
              <a:cs typeface="Proxima Nova"/>
              <a:sym typeface="Proxima Nova"/>
            </a:endParaRPr>
          </a:p>
          <a:p>
            <a:pPr indent="0" lvl="0" marL="0" rtl="0" algn="l">
              <a:spcBef>
                <a:spcPts val="0"/>
              </a:spcBef>
              <a:spcAft>
                <a:spcPts val="0"/>
              </a:spcAft>
              <a:buNone/>
            </a:pPr>
            <a:r>
              <a:rPr b="1" lang="en" sz="1100">
                <a:latin typeface="Proxima Nova"/>
                <a:ea typeface="Proxima Nova"/>
                <a:cs typeface="Proxima Nova"/>
                <a:sym typeface="Proxima Nova"/>
              </a:rPr>
              <a:t>Cohort Deadline</a:t>
            </a:r>
            <a:endParaRPr b="1"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8/28/2020</a:t>
            </a:r>
            <a:endParaRPr sz="1100">
              <a:latin typeface="Proxima Nova"/>
              <a:ea typeface="Proxima Nova"/>
              <a:cs typeface="Proxima Nova"/>
              <a:sym typeface="Proxima Nova"/>
            </a:endParaRPr>
          </a:p>
        </p:txBody>
      </p:sp>
      <p:grpSp>
        <p:nvGrpSpPr>
          <p:cNvPr id="643" name="Google Shape;643;p44"/>
          <p:cNvGrpSpPr/>
          <p:nvPr/>
        </p:nvGrpSpPr>
        <p:grpSpPr>
          <a:xfrm>
            <a:off x="2322551" y="1557265"/>
            <a:ext cx="58800" cy="263663"/>
            <a:chOff x="578576" y="1619190"/>
            <a:chExt cx="58800" cy="263663"/>
          </a:xfrm>
        </p:grpSpPr>
        <p:sp>
          <p:nvSpPr>
            <p:cNvPr id="644" name="Google Shape;644;p44"/>
            <p:cNvSpPr/>
            <p:nvPr/>
          </p:nvSpPr>
          <p:spPr>
            <a:xfrm>
              <a:off x="578576" y="1619190"/>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5" name="Google Shape;645;p44"/>
            <p:cNvCxnSpPr/>
            <p:nvPr/>
          </p:nvCxnSpPr>
          <p:spPr>
            <a:xfrm>
              <a:off x="607991" y="1652753"/>
              <a:ext cx="0" cy="230100"/>
            </a:xfrm>
            <a:prstGeom prst="straightConnector1">
              <a:avLst/>
            </a:prstGeom>
            <a:noFill/>
            <a:ln cap="flat" cmpd="sng" w="9525">
              <a:solidFill>
                <a:srgbClr val="000000"/>
              </a:solidFill>
              <a:prstDash val="solid"/>
              <a:round/>
              <a:headEnd len="sm" w="sm" type="none"/>
              <a:tailEnd len="sm" w="sm" type="none"/>
            </a:ln>
          </p:spPr>
        </p:cxnSp>
      </p:grpSp>
      <p:grpSp>
        <p:nvGrpSpPr>
          <p:cNvPr id="646" name="Google Shape;646;p44"/>
          <p:cNvGrpSpPr/>
          <p:nvPr/>
        </p:nvGrpSpPr>
        <p:grpSpPr>
          <a:xfrm>
            <a:off x="3192726" y="1557265"/>
            <a:ext cx="58800" cy="263663"/>
            <a:chOff x="578576" y="1619190"/>
            <a:chExt cx="58800" cy="263663"/>
          </a:xfrm>
        </p:grpSpPr>
        <p:sp>
          <p:nvSpPr>
            <p:cNvPr id="647" name="Google Shape;647;p44"/>
            <p:cNvSpPr/>
            <p:nvPr/>
          </p:nvSpPr>
          <p:spPr>
            <a:xfrm>
              <a:off x="578576" y="1619190"/>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8" name="Google Shape;648;p44"/>
            <p:cNvCxnSpPr/>
            <p:nvPr/>
          </p:nvCxnSpPr>
          <p:spPr>
            <a:xfrm>
              <a:off x="607991" y="1652753"/>
              <a:ext cx="0" cy="230100"/>
            </a:xfrm>
            <a:prstGeom prst="straightConnector1">
              <a:avLst/>
            </a:prstGeom>
            <a:noFill/>
            <a:ln cap="flat" cmpd="sng" w="9525">
              <a:solidFill>
                <a:srgbClr val="000000"/>
              </a:solidFill>
              <a:prstDash val="solid"/>
              <a:round/>
              <a:headEnd len="sm" w="sm" type="none"/>
              <a:tailEnd len="sm" w="sm" type="none"/>
            </a:ln>
          </p:spPr>
        </p:cxnSp>
      </p:grpSp>
      <p:sp>
        <p:nvSpPr>
          <p:cNvPr id="649" name="Google Shape;649;p44"/>
          <p:cNvSpPr txBox="1"/>
          <p:nvPr/>
        </p:nvSpPr>
        <p:spPr>
          <a:xfrm>
            <a:off x="155975" y="2888750"/>
            <a:ext cx="471300" cy="14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000000"/>
                </a:solidFill>
                <a:latin typeface="Proxima Nova"/>
                <a:ea typeface="Proxima Nova"/>
                <a:cs typeface="Proxima Nova"/>
                <a:sym typeface="Proxima Nova"/>
              </a:rPr>
              <a:t>2019</a:t>
            </a:r>
            <a:endParaRPr b="1"/>
          </a:p>
        </p:txBody>
      </p:sp>
      <p:sp>
        <p:nvSpPr>
          <p:cNvPr id="650" name="Google Shape;650;p44"/>
          <p:cNvSpPr txBox="1"/>
          <p:nvPr/>
        </p:nvSpPr>
        <p:spPr>
          <a:xfrm>
            <a:off x="1855500" y="657300"/>
            <a:ext cx="2009100" cy="2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LEA Deadline </a:t>
            </a:r>
            <a:r>
              <a:rPr lang="en" sz="1100">
                <a:latin typeface="Proxima Nova"/>
                <a:ea typeface="Proxima Nova"/>
                <a:cs typeface="Proxima Nova"/>
                <a:sym typeface="Proxima Nova"/>
              </a:rPr>
              <a:t>12/6/19</a:t>
            </a:r>
            <a:endParaRPr sz="1100">
              <a:latin typeface="Proxima Nova"/>
              <a:ea typeface="Proxima Nova"/>
              <a:cs typeface="Proxima Nova"/>
              <a:sym typeface="Proxima Nova"/>
            </a:endParaRPr>
          </a:p>
        </p:txBody>
      </p:sp>
      <p:grpSp>
        <p:nvGrpSpPr>
          <p:cNvPr id="651" name="Google Shape;651;p44"/>
          <p:cNvGrpSpPr/>
          <p:nvPr/>
        </p:nvGrpSpPr>
        <p:grpSpPr>
          <a:xfrm>
            <a:off x="1972725" y="949874"/>
            <a:ext cx="58800" cy="871064"/>
            <a:chOff x="576726" y="983455"/>
            <a:chExt cx="58800" cy="899395"/>
          </a:xfrm>
        </p:grpSpPr>
        <p:sp>
          <p:nvSpPr>
            <p:cNvPr id="652" name="Google Shape;652;p44"/>
            <p:cNvSpPr/>
            <p:nvPr/>
          </p:nvSpPr>
          <p:spPr>
            <a:xfrm>
              <a:off x="576726" y="983455"/>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3" name="Google Shape;653;p44"/>
            <p:cNvCxnSpPr/>
            <p:nvPr/>
          </p:nvCxnSpPr>
          <p:spPr>
            <a:xfrm>
              <a:off x="604325" y="995750"/>
              <a:ext cx="3600" cy="887100"/>
            </a:xfrm>
            <a:prstGeom prst="straightConnector1">
              <a:avLst/>
            </a:prstGeom>
            <a:noFill/>
            <a:ln cap="flat" cmpd="sng" w="9525">
              <a:solidFill>
                <a:srgbClr val="000000"/>
              </a:solidFill>
              <a:prstDash val="solid"/>
              <a:round/>
              <a:headEnd len="sm" w="sm" type="none"/>
              <a:tailEnd len="sm" w="sm" type="none"/>
            </a:ln>
          </p:spPr>
        </p:cxnSp>
      </p:grpSp>
      <p:grpSp>
        <p:nvGrpSpPr>
          <p:cNvPr id="654" name="Google Shape;654;p44"/>
          <p:cNvGrpSpPr/>
          <p:nvPr/>
        </p:nvGrpSpPr>
        <p:grpSpPr>
          <a:xfrm>
            <a:off x="7222939" y="4102109"/>
            <a:ext cx="61500" cy="281201"/>
            <a:chOff x="7722314" y="4156434"/>
            <a:chExt cx="61500" cy="281201"/>
          </a:xfrm>
        </p:grpSpPr>
        <p:cxnSp>
          <p:nvCxnSpPr>
            <p:cNvPr id="655" name="Google Shape;655;p44"/>
            <p:cNvCxnSpPr/>
            <p:nvPr/>
          </p:nvCxnSpPr>
          <p:spPr>
            <a:xfrm rot="10800000">
              <a:off x="7753091" y="4156434"/>
              <a:ext cx="0" cy="245400"/>
            </a:xfrm>
            <a:prstGeom prst="straightConnector1">
              <a:avLst/>
            </a:prstGeom>
            <a:noFill/>
            <a:ln cap="flat" cmpd="sng" w="9525">
              <a:solidFill>
                <a:srgbClr val="000000"/>
              </a:solidFill>
              <a:prstDash val="solid"/>
              <a:round/>
              <a:headEnd len="sm" w="sm" type="none"/>
              <a:tailEnd len="sm" w="sm" type="none"/>
            </a:ln>
          </p:spPr>
        </p:cxnSp>
        <p:sp>
          <p:nvSpPr>
            <p:cNvPr id="656" name="Google Shape;656;p44"/>
            <p:cNvSpPr/>
            <p:nvPr/>
          </p:nvSpPr>
          <p:spPr>
            <a:xfrm rot="10800000">
              <a:off x="7722314" y="4374635"/>
              <a:ext cx="61500" cy="63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7" name="Google Shape;657;p44"/>
          <p:cNvSpPr txBox="1"/>
          <p:nvPr/>
        </p:nvSpPr>
        <p:spPr>
          <a:xfrm>
            <a:off x="6284200" y="4315800"/>
            <a:ext cx="1063800" cy="68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LEA Deadline</a:t>
            </a:r>
            <a:endParaRPr b="1" sz="1100">
              <a:latin typeface="Proxima Nova"/>
              <a:ea typeface="Proxima Nova"/>
              <a:cs typeface="Proxima Nova"/>
              <a:sym typeface="Proxima Nova"/>
            </a:endParaRPr>
          </a:p>
          <a:p>
            <a:pPr indent="0" lvl="0" marL="0" rtl="0" algn="ctr">
              <a:spcBef>
                <a:spcPts val="0"/>
              </a:spcBef>
              <a:spcAft>
                <a:spcPts val="0"/>
              </a:spcAft>
              <a:buNone/>
            </a:pPr>
            <a:r>
              <a:rPr lang="en" sz="1100">
                <a:latin typeface="Proxima Nova"/>
                <a:ea typeface="Proxima Nova"/>
                <a:cs typeface="Proxima Nova"/>
                <a:sym typeface="Proxima Nova"/>
              </a:rPr>
              <a:t>7/31/2020</a:t>
            </a:r>
            <a:endParaRPr sz="1100">
              <a:latin typeface="Proxima Nova"/>
              <a:ea typeface="Proxima Nova"/>
              <a:cs typeface="Proxima Nova"/>
              <a:sym typeface="Proxima Nova"/>
            </a:endParaRPr>
          </a:p>
        </p:txBody>
      </p:sp>
      <p:grpSp>
        <p:nvGrpSpPr>
          <p:cNvPr id="658" name="Google Shape;658;p44"/>
          <p:cNvGrpSpPr/>
          <p:nvPr/>
        </p:nvGrpSpPr>
        <p:grpSpPr>
          <a:xfrm>
            <a:off x="5107700" y="2017674"/>
            <a:ext cx="58800" cy="871064"/>
            <a:chOff x="576726" y="983455"/>
            <a:chExt cx="58800" cy="899395"/>
          </a:xfrm>
        </p:grpSpPr>
        <p:sp>
          <p:nvSpPr>
            <p:cNvPr id="659" name="Google Shape;659;p44"/>
            <p:cNvSpPr/>
            <p:nvPr/>
          </p:nvSpPr>
          <p:spPr>
            <a:xfrm>
              <a:off x="576726" y="983455"/>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0" name="Google Shape;660;p44"/>
            <p:cNvCxnSpPr/>
            <p:nvPr/>
          </p:nvCxnSpPr>
          <p:spPr>
            <a:xfrm>
              <a:off x="604325" y="995750"/>
              <a:ext cx="3600" cy="887100"/>
            </a:xfrm>
            <a:prstGeom prst="straightConnector1">
              <a:avLst/>
            </a:prstGeom>
            <a:noFill/>
            <a:ln cap="flat" cmpd="sng" w="9525">
              <a:solidFill>
                <a:srgbClr val="000000"/>
              </a:solidFill>
              <a:prstDash val="solid"/>
              <a:round/>
              <a:headEnd len="sm" w="sm" type="none"/>
              <a:tailEnd len="sm" w="sm" type="none"/>
            </a:ln>
          </p:spPr>
        </p:cxnSp>
      </p:grpSp>
      <p:grpSp>
        <p:nvGrpSpPr>
          <p:cNvPr id="661" name="Google Shape;661;p44"/>
          <p:cNvGrpSpPr/>
          <p:nvPr/>
        </p:nvGrpSpPr>
        <p:grpSpPr>
          <a:xfrm>
            <a:off x="6786700" y="2017674"/>
            <a:ext cx="58800" cy="871064"/>
            <a:chOff x="576726" y="983455"/>
            <a:chExt cx="58800" cy="899395"/>
          </a:xfrm>
        </p:grpSpPr>
        <p:sp>
          <p:nvSpPr>
            <p:cNvPr id="662" name="Google Shape;662;p44"/>
            <p:cNvSpPr/>
            <p:nvPr/>
          </p:nvSpPr>
          <p:spPr>
            <a:xfrm>
              <a:off x="576726" y="983455"/>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3" name="Google Shape;663;p44"/>
            <p:cNvCxnSpPr/>
            <p:nvPr/>
          </p:nvCxnSpPr>
          <p:spPr>
            <a:xfrm>
              <a:off x="604325" y="995750"/>
              <a:ext cx="3600" cy="887100"/>
            </a:xfrm>
            <a:prstGeom prst="straightConnector1">
              <a:avLst/>
            </a:prstGeom>
            <a:noFill/>
            <a:ln cap="flat" cmpd="sng" w="9525">
              <a:solidFill>
                <a:srgbClr val="000000"/>
              </a:solidFill>
              <a:prstDash val="solid"/>
              <a:round/>
              <a:headEnd len="sm" w="sm" type="none"/>
              <a:tailEnd len="sm" w="sm" type="none"/>
            </a:ln>
          </p:spPr>
        </p:cxnSp>
      </p:grpSp>
      <p:sp>
        <p:nvSpPr>
          <p:cNvPr id="664" name="Google Shape;664;p44"/>
          <p:cNvSpPr txBox="1"/>
          <p:nvPr/>
        </p:nvSpPr>
        <p:spPr>
          <a:xfrm>
            <a:off x="4979400" y="1374300"/>
            <a:ext cx="1492200" cy="6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Grad Cohort Snapshots Available</a:t>
            </a:r>
            <a:endParaRPr b="1"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4/13/2020</a:t>
            </a:r>
            <a:endParaRPr sz="1100">
              <a:latin typeface="Proxima Nova"/>
              <a:ea typeface="Proxima Nova"/>
              <a:cs typeface="Proxima Nova"/>
              <a:sym typeface="Proxima Nova"/>
            </a:endParaRPr>
          </a:p>
        </p:txBody>
      </p:sp>
      <p:sp>
        <p:nvSpPr>
          <p:cNvPr id="665" name="Google Shape;665;p44"/>
          <p:cNvSpPr txBox="1"/>
          <p:nvPr/>
        </p:nvSpPr>
        <p:spPr>
          <a:xfrm>
            <a:off x="6674150" y="1374300"/>
            <a:ext cx="2248500" cy="6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TOMS Offline</a:t>
            </a:r>
            <a:endParaRPr b="1" sz="1100">
              <a:latin typeface="Proxima Nova"/>
              <a:ea typeface="Proxima Nova"/>
              <a:cs typeface="Proxima Nova"/>
              <a:sym typeface="Proxima Nova"/>
            </a:endParaRPr>
          </a:p>
          <a:p>
            <a:pPr indent="0" lvl="0" marL="0" rtl="0" algn="l">
              <a:spcBef>
                <a:spcPts val="0"/>
              </a:spcBef>
              <a:spcAft>
                <a:spcPts val="0"/>
              </a:spcAft>
              <a:buNone/>
            </a:pPr>
            <a:r>
              <a:rPr b="1" lang="en" sz="1100">
                <a:latin typeface="Proxima Nova"/>
                <a:ea typeface="Proxima Nova"/>
                <a:cs typeface="Proxima Nova"/>
                <a:sym typeface="Proxima Nova"/>
              </a:rPr>
              <a:t>Initial ELPAC Online Assessment</a:t>
            </a:r>
            <a:endParaRPr b="1"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7/1/2020</a:t>
            </a:r>
            <a:endParaRPr sz="1100">
              <a:latin typeface="Proxima Nova"/>
              <a:ea typeface="Proxima Nova"/>
              <a:cs typeface="Proxima Nova"/>
              <a:sym typeface="Proxima Nova"/>
            </a:endParaRPr>
          </a:p>
        </p:txBody>
      </p:sp>
      <p:sp>
        <p:nvSpPr>
          <p:cNvPr id="666" name="Google Shape;666;p44"/>
          <p:cNvSpPr txBox="1"/>
          <p:nvPr/>
        </p:nvSpPr>
        <p:spPr>
          <a:xfrm>
            <a:off x="8665450" y="2891025"/>
            <a:ext cx="471300" cy="14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Proxima Nova"/>
                <a:ea typeface="Proxima Nova"/>
                <a:cs typeface="Proxima Nova"/>
                <a:sym typeface="Proxima Nova"/>
              </a:rPr>
              <a:t>2020</a:t>
            </a:r>
            <a:endParaRPr b="1" sz="90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7"/>
          <p:cNvSpPr txBox="1"/>
          <p:nvPr>
            <p:ph idx="1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62" name="Google Shape;162;p27"/>
          <p:cNvSpPr txBox="1"/>
          <p:nvPr/>
        </p:nvSpPr>
        <p:spPr>
          <a:xfrm>
            <a:off x="178850" y="2672813"/>
            <a:ext cx="4322400" cy="76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WHY DATA MATTERS!</a:t>
            </a:r>
            <a:endParaRPr b="1" sz="2400">
              <a:latin typeface="Proxima Nova"/>
              <a:ea typeface="Proxima Nova"/>
              <a:cs typeface="Proxima Nova"/>
              <a:sym typeface="Proxima Nova"/>
            </a:endParaRPr>
          </a:p>
        </p:txBody>
      </p:sp>
      <p:sp>
        <p:nvSpPr>
          <p:cNvPr id="163" name="Google Shape;163;p27"/>
          <p:cNvSpPr txBox="1"/>
          <p:nvPr>
            <p:ph idx="2" type="body"/>
          </p:nvPr>
        </p:nvSpPr>
        <p:spPr>
          <a:xfrm>
            <a:off x="4732450" y="146400"/>
            <a:ext cx="4194000" cy="4850700"/>
          </a:xfrm>
          <a:prstGeom prst="rect">
            <a:avLst/>
          </a:prstGeom>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rgbClr val="000000"/>
              </a:buClr>
              <a:buSzPts val="1400"/>
              <a:buFont typeface="Proxima Nova"/>
              <a:buChar char="●"/>
            </a:pPr>
            <a:r>
              <a:rPr lang="en">
                <a:solidFill>
                  <a:srgbClr val="000000"/>
                </a:solidFill>
              </a:rPr>
              <a:t>Data Systems</a:t>
            </a:r>
            <a:endParaRPr>
              <a:solidFill>
                <a:srgbClr val="000000"/>
              </a:solidFill>
            </a:endParaRPr>
          </a:p>
          <a:p>
            <a:pPr indent="0" lvl="0" marL="457200" rtl="0" algn="l">
              <a:lnSpc>
                <a:spcPct val="115000"/>
              </a:lnSpc>
              <a:spcBef>
                <a:spcPts val="0"/>
              </a:spcBef>
              <a:spcAft>
                <a:spcPts val="0"/>
              </a:spcAft>
              <a:buNone/>
            </a:pPr>
            <a:r>
              <a:t/>
            </a:r>
            <a:endParaRPr>
              <a:solidFill>
                <a:srgbClr val="000000"/>
              </a:solidFill>
            </a:endParaRPr>
          </a:p>
          <a:p>
            <a:pPr indent="-317500" lvl="0" marL="457200" rtl="0" algn="l">
              <a:lnSpc>
                <a:spcPct val="115000"/>
              </a:lnSpc>
              <a:spcBef>
                <a:spcPts val="0"/>
              </a:spcBef>
              <a:spcAft>
                <a:spcPts val="0"/>
              </a:spcAft>
              <a:buClr>
                <a:srgbClr val="000000"/>
              </a:buClr>
              <a:buSzPts val="1400"/>
              <a:buFont typeface="Proxima Nova"/>
              <a:buChar char="●"/>
            </a:pPr>
            <a:r>
              <a:rPr lang="en">
                <a:solidFill>
                  <a:srgbClr val="000000"/>
                </a:solidFill>
              </a:rPr>
              <a:t>Data Flow and Content</a:t>
            </a:r>
            <a:endParaRPr>
              <a:solidFill>
                <a:srgbClr val="000000"/>
              </a:solidFill>
            </a:endParaRPr>
          </a:p>
          <a:p>
            <a:pPr indent="0" lvl="0" marL="457200" rtl="0" algn="l">
              <a:lnSpc>
                <a:spcPct val="115000"/>
              </a:lnSpc>
              <a:spcBef>
                <a:spcPts val="0"/>
              </a:spcBef>
              <a:spcAft>
                <a:spcPts val="0"/>
              </a:spcAft>
              <a:buNone/>
            </a:pPr>
            <a:r>
              <a:t/>
            </a:r>
            <a:endParaRPr>
              <a:solidFill>
                <a:srgbClr val="000000"/>
              </a:solidFill>
            </a:endParaRPr>
          </a:p>
          <a:p>
            <a:pPr indent="-317500" lvl="0" marL="457200" rtl="0" algn="l">
              <a:lnSpc>
                <a:spcPct val="115000"/>
              </a:lnSpc>
              <a:spcBef>
                <a:spcPts val="0"/>
              </a:spcBef>
              <a:spcAft>
                <a:spcPts val="0"/>
              </a:spcAft>
              <a:buClr>
                <a:srgbClr val="000000"/>
              </a:buClr>
              <a:buSzPts val="1400"/>
              <a:buFont typeface="Proxima Nova"/>
              <a:buChar char="●"/>
            </a:pPr>
            <a:r>
              <a:rPr lang="en">
                <a:solidFill>
                  <a:srgbClr val="000000"/>
                </a:solidFill>
              </a:rPr>
              <a:t>CALPADS</a:t>
            </a:r>
            <a:endParaRPr>
              <a:solidFill>
                <a:srgbClr val="000000"/>
              </a:solidFill>
            </a:endParaRPr>
          </a:p>
          <a:p>
            <a:pPr indent="-330200" lvl="1" marL="914400" rtl="0" algn="l">
              <a:lnSpc>
                <a:spcPct val="115000"/>
              </a:lnSpc>
              <a:spcBef>
                <a:spcPts val="0"/>
              </a:spcBef>
              <a:spcAft>
                <a:spcPts val="0"/>
              </a:spcAft>
              <a:buClr>
                <a:srgbClr val="000000"/>
              </a:buClr>
              <a:buSzPts val="1600"/>
              <a:buFont typeface="Proxima Nova"/>
              <a:buChar char="○"/>
            </a:pPr>
            <a:r>
              <a:rPr lang="en" sz="1600">
                <a:solidFill>
                  <a:srgbClr val="000000"/>
                </a:solidFill>
              </a:rPr>
              <a:t>Timeline</a:t>
            </a:r>
            <a:endParaRPr sz="1600">
              <a:solidFill>
                <a:srgbClr val="000000"/>
              </a:solidFill>
            </a:endParaRPr>
          </a:p>
          <a:p>
            <a:pPr indent="-330200" lvl="1" marL="914400" rtl="0" algn="l">
              <a:lnSpc>
                <a:spcPct val="115000"/>
              </a:lnSpc>
              <a:spcBef>
                <a:spcPts val="0"/>
              </a:spcBef>
              <a:spcAft>
                <a:spcPts val="0"/>
              </a:spcAft>
              <a:buClr>
                <a:srgbClr val="000000"/>
              </a:buClr>
              <a:buSzPts val="1600"/>
              <a:buFont typeface="Proxima Nova"/>
              <a:buChar char="○"/>
            </a:pPr>
            <a:r>
              <a:rPr lang="en" sz="1600">
                <a:solidFill>
                  <a:srgbClr val="000000"/>
                </a:solidFill>
              </a:rPr>
              <a:t>System Linkages</a:t>
            </a:r>
            <a:endParaRPr sz="1600">
              <a:solidFill>
                <a:srgbClr val="000000"/>
              </a:solidFill>
            </a:endParaRPr>
          </a:p>
          <a:p>
            <a:pPr indent="0" lvl="0" marL="914400" rtl="0" algn="l">
              <a:lnSpc>
                <a:spcPct val="115000"/>
              </a:lnSpc>
              <a:spcBef>
                <a:spcPts val="0"/>
              </a:spcBef>
              <a:spcAft>
                <a:spcPts val="0"/>
              </a:spcAft>
              <a:buNone/>
            </a:pPr>
            <a:r>
              <a:t/>
            </a:r>
            <a:endParaRPr sz="1600">
              <a:solidFill>
                <a:srgbClr val="000000"/>
              </a:solidFill>
            </a:endParaRPr>
          </a:p>
          <a:p>
            <a:pPr indent="-317500" lvl="0" marL="457200" rtl="0" algn="l">
              <a:lnSpc>
                <a:spcPct val="115000"/>
              </a:lnSpc>
              <a:spcBef>
                <a:spcPts val="0"/>
              </a:spcBef>
              <a:spcAft>
                <a:spcPts val="0"/>
              </a:spcAft>
              <a:buClr>
                <a:srgbClr val="000000"/>
              </a:buClr>
              <a:buSzPts val="1400"/>
              <a:buFont typeface="Proxima Nova"/>
              <a:buChar char="●"/>
            </a:pPr>
            <a:r>
              <a:rPr lang="en">
                <a:solidFill>
                  <a:srgbClr val="000000"/>
                </a:solidFill>
              </a:rPr>
              <a:t>School Improvement &amp; Accountability</a:t>
            </a:r>
            <a:endParaRPr>
              <a:solidFill>
                <a:srgbClr val="000000"/>
              </a:solidFill>
            </a:endParaRPr>
          </a:p>
          <a:p>
            <a:pPr indent="0" lvl="0" marL="457200" rtl="0" algn="l">
              <a:lnSpc>
                <a:spcPct val="115000"/>
              </a:lnSpc>
              <a:spcBef>
                <a:spcPts val="0"/>
              </a:spcBef>
              <a:spcAft>
                <a:spcPts val="0"/>
              </a:spcAft>
              <a:buNone/>
            </a:pPr>
            <a:r>
              <a:t/>
            </a:r>
            <a:endParaRPr>
              <a:solidFill>
                <a:srgbClr val="000000"/>
              </a:solidFill>
            </a:endParaRPr>
          </a:p>
          <a:p>
            <a:pPr indent="-317500" lvl="0" marL="457200" rtl="0" algn="l">
              <a:spcBef>
                <a:spcPts val="0"/>
              </a:spcBef>
              <a:spcAft>
                <a:spcPts val="0"/>
              </a:spcAft>
              <a:buClr>
                <a:srgbClr val="000000"/>
              </a:buClr>
              <a:buSzPts val="1400"/>
              <a:buFont typeface="Proxima Nova"/>
              <a:buChar char="●"/>
            </a:pPr>
            <a:r>
              <a:rPr lang="en"/>
              <a:t>Data Ethics</a:t>
            </a:r>
            <a:endParaRPr>
              <a:solidFill>
                <a:srgbClr val="000000"/>
              </a:solidFill>
            </a:endParaRPr>
          </a:p>
        </p:txBody>
      </p:sp>
      <p:pic>
        <p:nvPicPr>
          <p:cNvPr id="164" name="Google Shape;164;p27"/>
          <p:cNvPicPr preferRelativeResize="0"/>
          <p:nvPr/>
        </p:nvPicPr>
        <p:blipFill>
          <a:blip r:embed="rId3">
            <a:alphaModFix/>
          </a:blip>
          <a:stretch>
            <a:fillRect/>
          </a:stretch>
        </p:blipFill>
        <p:spPr>
          <a:xfrm>
            <a:off x="1793759" y="1707763"/>
            <a:ext cx="1092582" cy="1092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45"/>
          <p:cNvSpPr/>
          <p:nvPr/>
        </p:nvSpPr>
        <p:spPr>
          <a:xfrm>
            <a:off x="2689725" y="800775"/>
            <a:ext cx="1918800" cy="495300"/>
          </a:xfrm>
          <a:prstGeom prst="homePlate">
            <a:avLst>
              <a:gd fmla="val 34453" name="adj"/>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SBAC, CAA, CAST, CSA</a:t>
            </a:r>
            <a:endParaRPr b="1" sz="12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FFFFFF"/>
                </a:solidFill>
                <a:latin typeface="Proxima Nova"/>
                <a:ea typeface="Proxima Nova"/>
                <a:cs typeface="Proxima Nova"/>
                <a:sym typeface="Proxima Nova"/>
              </a:rPr>
              <a:t>Opens 1/2020</a:t>
            </a:r>
            <a:endParaRPr sz="1200">
              <a:solidFill>
                <a:srgbClr val="FFFFFF"/>
              </a:solidFill>
              <a:latin typeface="Proxima Nova"/>
              <a:ea typeface="Proxima Nova"/>
              <a:cs typeface="Proxima Nova"/>
              <a:sym typeface="Proxima Nova"/>
            </a:endParaRPr>
          </a:p>
        </p:txBody>
      </p:sp>
      <p:sp>
        <p:nvSpPr>
          <p:cNvPr id="672" name="Google Shape;672;p45"/>
          <p:cNvSpPr txBox="1"/>
          <p:nvPr>
            <p:ph idx="1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73" name="Google Shape;673;p45"/>
          <p:cNvSpPr txBox="1"/>
          <p:nvPr>
            <p:ph type="title"/>
          </p:nvPr>
        </p:nvSpPr>
        <p:spPr>
          <a:xfrm>
            <a:off x="0" y="0"/>
            <a:ext cx="9144000" cy="65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KEY DATES - ASSESSMENTS</a:t>
            </a:r>
            <a:endParaRPr sz="2000"/>
          </a:p>
        </p:txBody>
      </p:sp>
      <p:sp>
        <p:nvSpPr>
          <p:cNvPr id="674" name="Google Shape;674;p45"/>
          <p:cNvSpPr/>
          <p:nvPr/>
        </p:nvSpPr>
        <p:spPr>
          <a:xfrm>
            <a:off x="551050"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OCT	      NOV</a:t>
            </a:r>
            <a:endParaRPr sz="900">
              <a:solidFill>
                <a:srgbClr val="FFFFFF"/>
              </a:solidFill>
              <a:latin typeface="Proxima Nova"/>
              <a:ea typeface="Proxima Nova"/>
              <a:cs typeface="Proxima Nova"/>
              <a:sym typeface="Proxima Nova"/>
            </a:endParaRPr>
          </a:p>
        </p:txBody>
      </p:sp>
      <p:sp>
        <p:nvSpPr>
          <p:cNvPr id="675" name="Google Shape;675;p45"/>
          <p:cNvSpPr txBox="1"/>
          <p:nvPr/>
        </p:nvSpPr>
        <p:spPr>
          <a:xfrm>
            <a:off x="588725" y="2039475"/>
            <a:ext cx="2667300" cy="851400"/>
          </a:xfrm>
          <a:prstGeom prst="rect">
            <a:avLst/>
          </a:prstGeom>
          <a:solidFill>
            <a:srgbClr val="E4704C">
              <a:alpha val="2978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Proxima Nova"/>
                <a:ea typeface="Proxima Nova"/>
                <a:cs typeface="Proxima Nova"/>
                <a:sym typeface="Proxima Nova"/>
              </a:rPr>
              <a:t>FALL 1</a:t>
            </a:r>
            <a:endParaRPr b="1" sz="800">
              <a:solidFill>
                <a:srgbClr val="FFFFFF"/>
              </a:solidFill>
              <a:latin typeface="Proxima Nova"/>
              <a:ea typeface="Proxima Nova"/>
              <a:cs typeface="Proxima Nova"/>
              <a:sym typeface="Proxima Nova"/>
            </a:endParaRPr>
          </a:p>
          <a:p>
            <a:pPr indent="0" lvl="0" marL="0" rtl="0" algn="l">
              <a:spcBef>
                <a:spcPts val="0"/>
              </a:spcBef>
              <a:spcAft>
                <a:spcPts val="1600"/>
              </a:spcAft>
              <a:buNone/>
            </a:pPr>
            <a:r>
              <a:rPr lang="en" sz="1000">
                <a:solidFill>
                  <a:srgbClr val="FFFFFF"/>
                </a:solidFill>
                <a:latin typeface="Proxima Nova"/>
                <a:ea typeface="Proxima Nova"/>
                <a:cs typeface="Proxima Nova"/>
                <a:sym typeface="Proxima Nova"/>
              </a:rPr>
              <a:t>Submission </a:t>
            </a:r>
            <a:br>
              <a:rPr lang="en" sz="1000">
                <a:solidFill>
                  <a:srgbClr val="FFFFFF"/>
                </a:solidFill>
                <a:latin typeface="Proxima Nova"/>
                <a:ea typeface="Proxima Nova"/>
                <a:cs typeface="Proxima Nova"/>
                <a:sym typeface="Proxima Nova"/>
              </a:rPr>
            </a:br>
            <a:r>
              <a:rPr lang="en" sz="1000">
                <a:solidFill>
                  <a:srgbClr val="FFFFFF"/>
                </a:solidFill>
                <a:latin typeface="Proxima Nova"/>
                <a:ea typeface="Proxima Nova"/>
                <a:cs typeface="Proxima Nova"/>
                <a:sym typeface="Proxima Nova"/>
              </a:rPr>
              <a:t>Window</a:t>
            </a:r>
            <a:endParaRPr b="1" sz="1000">
              <a:solidFill>
                <a:srgbClr val="FFFFFF"/>
              </a:solidFill>
              <a:latin typeface="Proxima Nova"/>
              <a:ea typeface="Proxima Nova"/>
              <a:cs typeface="Proxima Nova"/>
              <a:sym typeface="Proxima Nova"/>
            </a:endParaRPr>
          </a:p>
        </p:txBody>
      </p:sp>
      <p:sp>
        <p:nvSpPr>
          <p:cNvPr id="676" name="Google Shape;676;p45"/>
          <p:cNvSpPr/>
          <p:nvPr/>
        </p:nvSpPr>
        <p:spPr>
          <a:xfrm>
            <a:off x="1903620"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DEC	      JAN</a:t>
            </a:r>
            <a:endParaRPr sz="900">
              <a:solidFill>
                <a:srgbClr val="FFFFFF"/>
              </a:solidFill>
              <a:latin typeface="Proxima Nova"/>
              <a:ea typeface="Proxima Nova"/>
              <a:cs typeface="Proxima Nova"/>
              <a:sym typeface="Proxima Nova"/>
            </a:endParaRPr>
          </a:p>
        </p:txBody>
      </p:sp>
      <p:sp>
        <p:nvSpPr>
          <p:cNvPr id="677" name="Google Shape;677;p45"/>
          <p:cNvSpPr/>
          <p:nvPr/>
        </p:nvSpPr>
        <p:spPr>
          <a:xfrm>
            <a:off x="3255994"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FEB	      MAR</a:t>
            </a:r>
            <a:endParaRPr sz="900">
              <a:solidFill>
                <a:srgbClr val="FFFFFF"/>
              </a:solidFill>
              <a:latin typeface="Proxima Nova"/>
              <a:ea typeface="Proxima Nova"/>
              <a:cs typeface="Proxima Nova"/>
              <a:sym typeface="Proxima Nova"/>
            </a:endParaRPr>
          </a:p>
        </p:txBody>
      </p:sp>
      <p:sp>
        <p:nvSpPr>
          <p:cNvPr id="678" name="Google Shape;678;p45"/>
          <p:cNvSpPr/>
          <p:nvPr/>
        </p:nvSpPr>
        <p:spPr>
          <a:xfrm>
            <a:off x="4608365"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APR	      MAY</a:t>
            </a:r>
            <a:endParaRPr sz="900">
              <a:solidFill>
                <a:srgbClr val="FFFFFF"/>
              </a:solidFill>
              <a:latin typeface="Proxima Nova"/>
              <a:ea typeface="Proxima Nova"/>
              <a:cs typeface="Proxima Nova"/>
              <a:sym typeface="Proxima Nova"/>
            </a:endParaRPr>
          </a:p>
        </p:txBody>
      </p:sp>
      <p:sp>
        <p:nvSpPr>
          <p:cNvPr id="679" name="Google Shape;679;p45"/>
          <p:cNvSpPr/>
          <p:nvPr/>
        </p:nvSpPr>
        <p:spPr>
          <a:xfrm>
            <a:off x="5960737"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JUN	      JUL</a:t>
            </a:r>
            <a:endParaRPr sz="900">
              <a:solidFill>
                <a:srgbClr val="FFFFFF"/>
              </a:solidFill>
              <a:latin typeface="Proxima Nova"/>
              <a:ea typeface="Proxima Nova"/>
              <a:cs typeface="Proxima Nova"/>
              <a:sym typeface="Proxima Nova"/>
            </a:endParaRPr>
          </a:p>
        </p:txBody>
      </p:sp>
      <p:sp>
        <p:nvSpPr>
          <p:cNvPr id="680" name="Google Shape;680;p45"/>
          <p:cNvSpPr/>
          <p:nvPr/>
        </p:nvSpPr>
        <p:spPr>
          <a:xfrm>
            <a:off x="7313104" y="28910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AUG	      SEP</a:t>
            </a:r>
            <a:endParaRPr sz="900">
              <a:solidFill>
                <a:srgbClr val="FFFFFF"/>
              </a:solidFill>
              <a:latin typeface="Proxima Nova"/>
              <a:ea typeface="Proxima Nova"/>
              <a:cs typeface="Proxima Nova"/>
              <a:sym typeface="Proxima Nova"/>
            </a:endParaRPr>
          </a:p>
        </p:txBody>
      </p:sp>
      <p:sp>
        <p:nvSpPr>
          <p:cNvPr id="681" name="Google Shape;681;p45"/>
          <p:cNvSpPr txBox="1"/>
          <p:nvPr/>
        </p:nvSpPr>
        <p:spPr>
          <a:xfrm>
            <a:off x="2299375" y="2365125"/>
            <a:ext cx="956700" cy="525600"/>
          </a:xfrm>
          <a:prstGeom prst="rect">
            <a:avLst/>
          </a:prstGeom>
          <a:solidFill>
            <a:srgbClr val="545757">
              <a:alpha val="23600"/>
            </a:srgbClr>
          </a:solidFill>
          <a:ln>
            <a:noFill/>
          </a:ln>
        </p:spPr>
        <p:txBody>
          <a:bodyPr anchorCtr="0" anchor="ctr" bIns="91425" lIns="91425" spcFirstLastPara="1" rIns="91425" wrap="square" tIns="91425">
            <a:noAutofit/>
          </a:bodyPr>
          <a:lstStyle/>
          <a:p>
            <a:pPr indent="0" lvl="0" marL="0" rtl="0" algn="ctr">
              <a:spcBef>
                <a:spcPts val="200"/>
              </a:spcBef>
              <a:spcAft>
                <a:spcPts val="0"/>
              </a:spcAft>
              <a:buNone/>
            </a:pPr>
            <a:r>
              <a:rPr lang="en" sz="1000">
                <a:solidFill>
                  <a:srgbClr val="FFFFFF"/>
                </a:solidFill>
                <a:latin typeface="Proxima Nova"/>
                <a:ea typeface="Proxima Nova"/>
                <a:cs typeface="Proxima Nova"/>
                <a:sym typeface="Proxima Nova"/>
              </a:rPr>
              <a:t>Amendment Window</a:t>
            </a:r>
            <a:endParaRPr sz="1000">
              <a:solidFill>
                <a:srgbClr val="FFFFFF"/>
              </a:solidFill>
              <a:latin typeface="Proxima Nova"/>
              <a:ea typeface="Proxima Nova"/>
              <a:cs typeface="Proxima Nova"/>
              <a:sym typeface="Proxima Nova"/>
            </a:endParaRPr>
          </a:p>
        </p:txBody>
      </p:sp>
      <p:sp>
        <p:nvSpPr>
          <p:cNvPr id="682" name="Google Shape;682;p45"/>
          <p:cNvSpPr txBox="1"/>
          <p:nvPr/>
        </p:nvSpPr>
        <p:spPr>
          <a:xfrm>
            <a:off x="2825075" y="3032275"/>
            <a:ext cx="1680300" cy="851400"/>
          </a:xfrm>
          <a:prstGeom prst="rect">
            <a:avLst/>
          </a:prstGeom>
          <a:solidFill>
            <a:srgbClr val="F7BC35">
              <a:alpha val="30899"/>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Proxima Nova"/>
                <a:ea typeface="Proxima Nova"/>
                <a:cs typeface="Proxima Nova"/>
                <a:sym typeface="Proxima Nova"/>
              </a:rPr>
              <a:t>FALL 2</a:t>
            </a:r>
            <a:endParaRPr b="1" sz="800">
              <a:solidFill>
                <a:srgbClr val="FFFFFF"/>
              </a:solidFill>
              <a:latin typeface="Proxima Nova"/>
              <a:ea typeface="Proxima Nova"/>
              <a:cs typeface="Proxima Nova"/>
              <a:sym typeface="Proxima Nova"/>
            </a:endParaRPr>
          </a:p>
          <a:p>
            <a:pPr indent="0" lvl="0" marL="0" rtl="0" algn="l">
              <a:spcBef>
                <a:spcPts val="0"/>
              </a:spcBef>
              <a:spcAft>
                <a:spcPts val="1600"/>
              </a:spcAft>
              <a:buNone/>
            </a:pPr>
            <a:r>
              <a:rPr lang="en" sz="1000">
                <a:solidFill>
                  <a:srgbClr val="FFFFFF"/>
                </a:solidFill>
                <a:latin typeface="Proxima Nova"/>
                <a:ea typeface="Proxima Nova"/>
                <a:cs typeface="Proxima Nova"/>
                <a:sym typeface="Proxima Nova"/>
              </a:rPr>
              <a:t>Submission </a:t>
            </a:r>
            <a:br>
              <a:rPr lang="en" sz="1000">
                <a:solidFill>
                  <a:srgbClr val="FFFFFF"/>
                </a:solidFill>
                <a:latin typeface="Proxima Nova"/>
                <a:ea typeface="Proxima Nova"/>
                <a:cs typeface="Proxima Nova"/>
                <a:sym typeface="Proxima Nova"/>
              </a:rPr>
            </a:br>
            <a:r>
              <a:rPr lang="en" sz="1000">
                <a:solidFill>
                  <a:srgbClr val="FFFFFF"/>
                </a:solidFill>
                <a:latin typeface="Proxima Nova"/>
                <a:ea typeface="Proxima Nova"/>
                <a:cs typeface="Proxima Nova"/>
                <a:sym typeface="Proxima Nova"/>
              </a:rPr>
              <a:t>Window</a:t>
            </a:r>
            <a:endParaRPr b="1" sz="1000">
              <a:solidFill>
                <a:srgbClr val="FFFFFF"/>
              </a:solidFill>
              <a:latin typeface="Proxima Nova"/>
              <a:ea typeface="Proxima Nova"/>
              <a:cs typeface="Proxima Nova"/>
              <a:sym typeface="Proxima Nova"/>
            </a:endParaRPr>
          </a:p>
        </p:txBody>
      </p:sp>
      <p:sp>
        <p:nvSpPr>
          <p:cNvPr id="683" name="Google Shape;683;p45"/>
          <p:cNvSpPr txBox="1"/>
          <p:nvPr/>
        </p:nvSpPr>
        <p:spPr>
          <a:xfrm>
            <a:off x="155975" y="2888750"/>
            <a:ext cx="471300" cy="14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000000"/>
                </a:solidFill>
                <a:latin typeface="Proxima Nova"/>
                <a:ea typeface="Proxima Nova"/>
                <a:cs typeface="Proxima Nova"/>
                <a:sym typeface="Proxima Nova"/>
              </a:rPr>
              <a:t>2019</a:t>
            </a:r>
            <a:endParaRPr b="1"/>
          </a:p>
        </p:txBody>
      </p:sp>
      <p:sp>
        <p:nvSpPr>
          <p:cNvPr id="684" name="Google Shape;684;p45"/>
          <p:cNvSpPr txBox="1"/>
          <p:nvPr/>
        </p:nvSpPr>
        <p:spPr>
          <a:xfrm>
            <a:off x="8610275" y="2888750"/>
            <a:ext cx="471300" cy="14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00000"/>
                </a:solidFill>
                <a:latin typeface="Proxima Nova"/>
                <a:ea typeface="Proxima Nova"/>
                <a:cs typeface="Proxima Nova"/>
                <a:sym typeface="Proxima Nova"/>
              </a:rPr>
              <a:t>2020</a:t>
            </a:r>
            <a:endParaRPr b="1"/>
          </a:p>
        </p:txBody>
      </p:sp>
      <p:sp>
        <p:nvSpPr>
          <p:cNvPr id="685" name="Google Shape;685;p45"/>
          <p:cNvSpPr txBox="1"/>
          <p:nvPr/>
        </p:nvSpPr>
        <p:spPr>
          <a:xfrm>
            <a:off x="5584825" y="3032275"/>
            <a:ext cx="2383800" cy="851400"/>
          </a:xfrm>
          <a:prstGeom prst="rect">
            <a:avLst/>
          </a:prstGeom>
          <a:solidFill>
            <a:srgbClr val="75BAC5">
              <a:alpha val="2753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Proxima Nova"/>
                <a:ea typeface="Proxima Nova"/>
                <a:cs typeface="Proxima Nova"/>
                <a:sym typeface="Proxima Nova"/>
              </a:rPr>
              <a:t>EOY</a:t>
            </a:r>
            <a:endParaRPr b="1" sz="800">
              <a:solidFill>
                <a:srgbClr val="FFFFFF"/>
              </a:solidFill>
              <a:latin typeface="Proxima Nova"/>
              <a:ea typeface="Proxima Nova"/>
              <a:cs typeface="Proxima Nova"/>
              <a:sym typeface="Proxima Nova"/>
            </a:endParaRPr>
          </a:p>
          <a:p>
            <a:pPr indent="0" lvl="0" marL="0" rtl="0" algn="l">
              <a:spcBef>
                <a:spcPts val="0"/>
              </a:spcBef>
              <a:spcAft>
                <a:spcPts val="1600"/>
              </a:spcAft>
              <a:buNone/>
            </a:pPr>
            <a:r>
              <a:rPr lang="en" sz="1000">
                <a:solidFill>
                  <a:srgbClr val="FFFFFF"/>
                </a:solidFill>
                <a:latin typeface="Proxima Nova"/>
                <a:ea typeface="Proxima Nova"/>
                <a:cs typeface="Proxima Nova"/>
                <a:sym typeface="Proxima Nova"/>
              </a:rPr>
              <a:t>Submission </a:t>
            </a:r>
            <a:br>
              <a:rPr lang="en" sz="1000">
                <a:solidFill>
                  <a:srgbClr val="FFFFFF"/>
                </a:solidFill>
                <a:latin typeface="Proxima Nova"/>
                <a:ea typeface="Proxima Nova"/>
                <a:cs typeface="Proxima Nova"/>
                <a:sym typeface="Proxima Nova"/>
              </a:rPr>
            </a:br>
            <a:r>
              <a:rPr lang="en" sz="1000">
                <a:solidFill>
                  <a:srgbClr val="FFFFFF"/>
                </a:solidFill>
                <a:latin typeface="Proxima Nova"/>
                <a:ea typeface="Proxima Nova"/>
                <a:cs typeface="Proxima Nova"/>
                <a:sym typeface="Proxima Nova"/>
              </a:rPr>
              <a:t>Window</a:t>
            </a:r>
            <a:endParaRPr b="1" sz="1000">
              <a:solidFill>
                <a:srgbClr val="FFFFFF"/>
              </a:solidFill>
              <a:latin typeface="Proxima Nova"/>
              <a:ea typeface="Proxima Nova"/>
              <a:cs typeface="Proxima Nova"/>
              <a:sym typeface="Proxima Nova"/>
            </a:endParaRPr>
          </a:p>
        </p:txBody>
      </p:sp>
      <p:cxnSp>
        <p:nvCxnSpPr>
          <p:cNvPr id="686" name="Google Shape;686;p45"/>
          <p:cNvCxnSpPr/>
          <p:nvPr/>
        </p:nvCxnSpPr>
        <p:spPr>
          <a:xfrm>
            <a:off x="2678775" y="799825"/>
            <a:ext cx="11400" cy="1226700"/>
          </a:xfrm>
          <a:prstGeom prst="straightConnector1">
            <a:avLst/>
          </a:prstGeom>
          <a:noFill/>
          <a:ln cap="flat" cmpd="sng" w="19050">
            <a:solidFill>
              <a:srgbClr val="000000"/>
            </a:solidFill>
            <a:prstDash val="solid"/>
            <a:round/>
            <a:headEnd len="sm" w="sm" type="none"/>
            <a:tailEnd len="sm" w="sm" type="none"/>
          </a:ln>
        </p:spPr>
      </p:cxnSp>
      <p:sp>
        <p:nvSpPr>
          <p:cNvPr id="687" name="Google Shape;687;p45"/>
          <p:cNvSpPr/>
          <p:nvPr/>
        </p:nvSpPr>
        <p:spPr>
          <a:xfrm>
            <a:off x="3414775" y="1481875"/>
            <a:ext cx="2053800" cy="495300"/>
          </a:xfrm>
          <a:prstGeom prst="homePlate">
            <a:avLst>
              <a:gd fmla="val 34453" name="adj"/>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ELPAC Summative Opens</a:t>
            </a:r>
            <a:endParaRPr b="1" sz="12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FFFFFF"/>
                </a:solidFill>
                <a:latin typeface="Proxima Nova"/>
                <a:ea typeface="Proxima Nova"/>
                <a:cs typeface="Proxima Nova"/>
                <a:sym typeface="Proxima Nova"/>
              </a:rPr>
              <a:t>Opens 2/2020</a:t>
            </a:r>
            <a:endParaRPr sz="1200">
              <a:solidFill>
                <a:srgbClr val="FFFFFF"/>
              </a:solidFill>
              <a:latin typeface="Proxima Nova"/>
              <a:ea typeface="Proxima Nova"/>
              <a:cs typeface="Proxima Nova"/>
              <a:sym typeface="Proxima Nova"/>
            </a:endParaRPr>
          </a:p>
        </p:txBody>
      </p:sp>
      <p:cxnSp>
        <p:nvCxnSpPr>
          <p:cNvPr id="688" name="Google Shape;688;p45"/>
          <p:cNvCxnSpPr/>
          <p:nvPr/>
        </p:nvCxnSpPr>
        <p:spPr>
          <a:xfrm>
            <a:off x="3414775" y="1481875"/>
            <a:ext cx="12000" cy="1409700"/>
          </a:xfrm>
          <a:prstGeom prst="straightConnector1">
            <a:avLst/>
          </a:prstGeom>
          <a:noFill/>
          <a:ln cap="flat" cmpd="sng" w="19050">
            <a:solidFill>
              <a:srgbClr val="000000"/>
            </a:solidFill>
            <a:prstDash val="solid"/>
            <a:round/>
            <a:headEnd len="sm" w="sm" type="none"/>
            <a:tailEnd len="sm" w="sm" type="none"/>
          </a:ln>
        </p:spPr>
      </p:cxnSp>
      <p:sp>
        <p:nvSpPr>
          <p:cNvPr id="689" name="Google Shape;689;p45"/>
          <p:cNvSpPr/>
          <p:nvPr/>
        </p:nvSpPr>
        <p:spPr>
          <a:xfrm>
            <a:off x="6775200" y="1869825"/>
            <a:ext cx="2053800" cy="495300"/>
          </a:xfrm>
          <a:prstGeom prst="homePlate">
            <a:avLst>
              <a:gd fmla="val 34453" name="adj"/>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Initial ELPAC Online</a:t>
            </a:r>
            <a:endParaRPr b="1" sz="12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FFFFFF"/>
                </a:solidFill>
                <a:latin typeface="Proxima Nova"/>
                <a:ea typeface="Proxima Nova"/>
                <a:cs typeface="Proxima Nova"/>
                <a:sym typeface="Proxima Nova"/>
              </a:rPr>
              <a:t>Opens 7/2020</a:t>
            </a:r>
            <a:endParaRPr sz="1200">
              <a:solidFill>
                <a:srgbClr val="FFFFFF"/>
              </a:solidFill>
              <a:latin typeface="Proxima Nova"/>
              <a:ea typeface="Proxima Nova"/>
              <a:cs typeface="Proxima Nova"/>
              <a:sym typeface="Proxima Nova"/>
            </a:endParaRPr>
          </a:p>
        </p:txBody>
      </p:sp>
      <p:cxnSp>
        <p:nvCxnSpPr>
          <p:cNvPr id="690" name="Google Shape;690;p45"/>
          <p:cNvCxnSpPr/>
          <p:nvPr/>
        </p:nvCxnSpPr>
        <p:spPr>
          <a:xfrm>
            <a:off x="6775200" y="1869825"/>
            <a:ext cx="10800" cy="1021200"/>
          </a:xfrm>
          <a:prstGeom prst="straightConnector1">
            <a:avLst/>
          </a:prstGeom>
          <a:noFill/>
          <a:ln cap="flat" cmpd="sng" w="19050">
            <a:solidFill>
              <a:srgbClr val="000000"/>
            </a:solidFill>
            <a:prstDash val="solid"/>
            <a:round/>
            <a:headEnd len="sm" w="sm" type="none"/>
            <a:tailEnd len="sm" w="sm" type="none"/>
          </a:ln>
        </p:spPr>
      </p:cxnSp>
      <p:cxnSp>
        <p:nvCxnSpPr>
          <p:cNvPr id="691" name="Google Shape;691;p45"/>
          <p:cNvCxnSpPr/>
          <p:nvPr/>
        </p:nvCxnSpPr>
        <p:spPr>
          <a:xfrm>
            <a:off x="8143125" y="3031250"/>
            <a:ext cx="10800" cy="1021200"/>
          </a:xfrm>
          <a:prstGeom prst="straightConnector1">
            <a:avLst/>
          </a:prstGeom>
          <a:noFill/>
          <a:ln cap="flat" cmpd="sng" w="19050">
            <a:solidFill>
              <a:srgbClr val="000000"/>
            </a:solidFill>
            <a:prstDash val="solid"/>
            <a:round/>
            <a:headEnd len="sm" w="sm" type="none"/>
            <a:tailEnd len="sm" w="sm" type="none"/>
          </a:ln>
        </p:spPr>
      </p:cxnSp>
      <p:sp>
        <p:nvSpPr>
          <p:cNvPr id="692" name="Google Shape;692;p45"/>
          <p:cNvSpPr/>
          <p:nvPr/>
        </p:nvSpPr>
        <p:spPr>
          <a:xfrm>
            <a:off x="6775200" y="3973725"/>
            <a:ext cx="2053800" cy="607800"/>
          </a:xfrm>
          <a:prstGeom prst="homePlate">
            <a:avLst>
              <a:gd fmla="val 34453" name="adj"/>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CA Alternative Assessment for Science</a:t>
            </a:r>
            <a:endParaRPr b="1" sz="12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FFFFFF"/>
                </a:solidFill>
                <a:latin typeface="Proxima Nova"/>
                <a:ea typeface="Proxima Nova"/>
                <a:cs typeface="Proxima Nova"/>
                <a:sym typeface="Proxima Nova"/>
              </a:rPr>
              <a:t>9/2020</a:t>
            </a:r>
            <a:endParaRPr sz="1200">
              <a:solidFill>
                <a:srgbClr val="FFFFFF"/>
              </a:solidFill>
              <a:latin typeface="Proxima Nova"/>
              <a:ea typeface="Proxima Nova"/>
              <a:cs typeface="Proxima Nova"/>
              <a:sym typeface="Proxima Nova"/>
            </a:endParaRPr>
          </a:p>
        </p:txBody>
      </p:sp>
      <p:sp>
        <p:nvSpPr>
          <p:cNvPr id="693" name="Google Shape;693;p45"/>
          <p:cNvSpPr/>
          <p:nvPr/>
        </p:nvSpPr>
        <p:spPr>
          <a:xfrm>
            <a:off x="627275" y="4273050"/>
            <a:ext cx="5644200" cy="720000"/>
          </a:xfrm>
          <a:prstGeom prst="roundRect">
            <a:avLst>
              <a:gd fmla="val 16667" name="adj"/>
            </a:avLst>
          </a:prstGeom>
          <a:no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Proxima Nova"/>
                <a:ea typeface="Proxima Nova"/>
                <a:cs typeface="Proxima Nova"/>
                <a:sym typeface="Proxima Nova"/>
              </a:rPr>
              <a:t>Data should be </a:t>
            </a:r>
            <a:r>
              <a:rPr lang="en" sz="2000">
                <a:solidFill>
                  <a:srgbClr val="E4704C"/>
                </a:solidFill>
                <a:latin typeface="Impact"/>
                <a:ea typeface="Impact"/>
                <a:cs typeface="Impact"/>
                <a:sym typeface="Impact"/>
              </a:rPr>
              <a:t>updated </a:t>
            </a:r>
            <a:r>
              <a:rPr lang="en" sz="2000">
                <a:solidFill>
                  <a:srgbClr val="6AA9B4"/>
                </a:solidFill>
                <a:latin typeface="Impact"/>
                <a:ea typeface="Impact"/>
                <a:cs typeface="Impact"/>
                <a:sym typeface="Impact"/>
              </a:rPr>
              <a:t>regularly </a:t>
            </a:r>
            <a:r>
              <a:rPr lang="en" sz="1600">
                <a:latin typeface="Proxima Nova"/>
                <a:ea typeface="Proxima Nova"/>
                <a:cs typeface="Proxima Nova"/>
                <a:sym typeface="Proxima Nova"/>
              </a:rPr>
              <a:t>during testing times! Doing so will keep TOMS up-to-date for testing coordinators.</a:t>
            </a:r>
            <a:endParaRPr sz="1600">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7" name="Shape 697"/>
        <p:cNvGrpSpPr/>
        <p:nvPr/>
      </p:nvGrpSpPr>
      <p:grpSpPr>
        <a:xfrm>
          <a:off x="0" y="0"/>
          <a:ext cx="0" cy="0"/>
          <a:chOff x="0" y="0"/>
          <a:chExt cx="0" cy="0"/>
        </a:xfrm>
      </p:grpSpPr>
      <p:sp>
        <p:nvSpPr>
          <p:cNvPr id="698" name="Google Shape;698;p46"/>
          <p:cNvSpPr txBox="1"/>
          <p:nvPr>
            <p:ph type="title"/>
          </p:nvPr>
        </p:nvSpPr>
        <p:spPr>
          <a:xfrm>
            <a:off x="0" y="0"/>
            <a:ext cx="9144000" cy="65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NEW FOR 2019-20</a:t>
            </a:r>
            <a:r>
              <a:rPr lang="en" sz="2000">
                <a:solidFill>
                  <a:schemeClr val="lt1"/>
                </a:solidFill>
              </a:rPr>
              <a:t>: Assignment Monitoring</a:t>
            </a:r>
            <a:endParaRPr sz="2000"/>
          </a:p>
        </p:txBody>
      </p:sp>
      <p:sp>
        <p:nvSpPr>
          <p:cNvPr id="699" name="Google Shape;699;p46"/>
          <p:cNvSpPr txBox="1"/>
          <p:nvPr>
            <p:ph idx="1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00" name="Google Shape;700;p46"/>
          <p:cNvSpPr/>
          <p:nvPr/>
        </p:nvSpPr>
        <p:spPr>
          <a:xfrm>
            <a:off x="3255994" y="28148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FEB	      MAR</a:t>
            </a:r>
            <a:endParaRPr sz="900">
              <a:solidFill>
                <a:srgbClr val="FFFFFF"/>
              </a:solidFill>
              <a:latin typeface="Proxima Nova"/>
              <a:ea typeface="Proxima Nova"/>
              <a:cs typeface="Proxima Nova"/>
              <a:sym typeface="Proxima Nova"/>
            </a:endParaRPr>
          </a:p>
        </p:txBody>
      </p:sp>
      <p:sp>
        <p:nvSpPr>
          <p:cNvPr id="701" name="Google Shape;701;p46"/>
          <p:cNvSpPr/>
          <p:nvPr/>
        </p:nvSpPr>
        <p:spPr>
          <a:xfrm>
            <a:off x="4608365" y="28148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APR	      MAY</a:t>
            </a:r>
            <a:endParaRPr sz="900">
              <a:solidFill>
                <a:srgbClr val="FFFFFF"/>
              </a:solidFill>
              <a:latin typeface="Proxima Nova"/>
              <a:ea typeface="Proxima Nova"/>
              <a:cs typeface="Proxima Nova"/>
              <a:sym typeface="Proxima Nova"/>
            </a:endParaRPr>
          </a:p>
        </p:txBody>
      </p:sp>
      <p:sp>
        <p:nvSpPr>
          <p:cNvPr id="702" name="Google Shape;702;p46"/>
          <p:cNvSpPr/>
          <p:nvPr/>
        </p:nvSpPr>
        <p:spPr>
          <a:xfrm>
            <a:off x="5960737" y="28148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JUN	      JUL</a:t>
            </a:r>
            <a:endParaRPr sz="900">
              <a:solidFill>
                <a:srgbClr val="FFFFFF"/>
              </a:solidFill>
              <a:latin typeface="Proxima Nova"/>
              <a:ea typeface="Proxima Nova"/>
              <a:cs typeface="Proxima Nova"/>
              <a:sym typeface="Proxima Nova"/>
            </a:endParaRPr>
          </a:p>
        </p:txBody>
      </p:sp>
      <p:sp>
        <p:nvSpPr>
          <p:cNvPr id="703" name="Google Shape;703;p46"/>
          <p:cNvSpPr/>
          <p:nvPr/>
        </p:nvSpPr>
        <p:spPr>
          <a:xfrm>
            <a:off x="7313104" y="28148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AUG	      </a:t>
            </a:r>
            <a:endParaRPr sz="900">
              <a:solidFill>
                <a:srgbClr val="FFFFFF"/>
              </a:solidFill>
              <a:latin typeface="Proxima Nova"/>
              <a:ea typeface="Proxima Nova"/>
              <a:cs typeface="Proxima Nova"/>
              <a:sym typeface="Proxima Nova"/>
            </a:endParaRPr>
          </a:p>
        </p:txBody>
      </p:sp>
      <p:sp>
        <p:nvSpPr>
          <p:cNvPr id="704" name="Google Shape;704;p46"/>
          <p:cNvSpPr txBox="1"/>
          <p:nvPr/>
        </p:nvSpPr>
        <p:spPr>
          <a:xfrm>
            <a:off x="2321400" y="2956075"/>
            <a:ext cx="2184300" cy="1069800"/>
          </a:xfrm>
          <a:prstGeom prst="rect">
            <a:avLst/>
          </a:prstGeom>
          <a:solidFill>
            <a:srgbClr val="F7BC3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Proxima Nova"/>
                <a:ea typeface="Proxima Nova"/>
                <a:cs typeface="Proxima Nova"/>
                <a:sym typeface="Proxima Nova"/>
              </a:rPr>
              <a:t>FALL 2</a:t>
            </a:r>
            <a:endParaRPr b="1"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8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000">
                <a:solidFill>
                  <a:srgbClr val="FFFFFF"/>
                </a:solidFill>
                <a:latin typeface="Proxima Nova"/>
                <a:ea typeface="Proxima Nova"/>
                <a:cs typeface="Proxima Nova"/>
                <a:sym typeface="Proxima Nova"/>
              </a:rPr>
              <a:t>State and Course Data Certified </a:t>
            </a:r>
            <a:endParaRPr b="1" sz="1000">
              <a:solidFill>
                <a:srgbClr val="FFFFFF"/>
              </a:solidFill>
              <a:latin typeface="Proxima Nova"/>
              <a:ea typeface="Proxima Nova"/>
              <a:cs typeface="Proxima Nova"/>
              <a:sym typeface="Proxima Nova"/>
            </a:endParaRPr>
          </a:p>
        </p:txBody>
      </p:sp>
      <p:sp>
        <p:nvSpPr>
          <p:cNvPr id="705" name="Google Shape;705;p46"/>
          <p:cNvSpPr txBox="1"/>
          <p:nvPr/>
        </p:nvSpPr>
        <p:spPr>
          <a:xfrm>
            <a:off x="5446413" y="2956075"/>
            <a:ext cx="1190100" cy="1069800"/>
          </a:xfrm>
          <a:prstGeom prst="rect">
            <a:avLst/>
          </a:prstGeom>
          <a:solidFill>
            <a:srgbClr val="75BA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Proxima Nova"/>
                <a:ea typeface="Proxima Nova"/>
                <a:cs typeface="Proxima Nova"/>
                <a:sym typeface="Proxima Nova"/>
              </a:rPr>
              <a:t>LEAs have 60 days to justify questionable assignments</a:t>
            </a:r>
            <a:endParaRPr b="1" sz="1000">
              <a:solidFill>
                <a:srgbClr val="FFFFFF"/>
              </a:solidFill>
              <a:latin typeface="Proxima Nova"/>
              <a:ea typeface="Proxima Nova"/>
              <a:cs typeface="Proxima Nova"/>
              <a:sym typeface="Proxima Nova"/>
            </a:endParaRPr>
          </a:p>
        </p:txBody>
      </p:sp>
      <p:sp>
        <p:nvSpPr>
          <p:cNvPr id="706" name="Google Shape;706;p46"/>
          <p:cNvSpPr txBox="1"/>
          <p:nvPr/>
        </p:nvSpPr>
        <p:spPr>
          <a:xfrm>
            <a:off x="5178975" y="1257350"/>
            <a:ext cx="1734300" cy="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Late April</a:t>
            </a:r>
            <a:endParaRPr b="1"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Cal-SAAS outputs questionable assignments</a:t>
            </a:r>
            <a:endParaRPr sz="1100">
              <a:latin typeface="Proxima Nova"/>
              <a:ea typeface="Proxima Nova"/>
              <a:cs typeface="Proxima Nova"/>
              <a:sym typeface="Proxima Nova"/>
            </a:endParaRPr>
          </a:p>
        </p:txBody>
      </p:sp>
      <p:sp>
        <p:nvSpPr>
          <p:cNvPr id="707" name="Google Shape;707;p46"/>
          <p:cNvSpPr txBox="1"/>
          <p:nvPr/>
        </p:nvSpPr>
        <p:spPr>
          <a:xfrm>
            <a:off x="3719575" y="1498450"/>
            <a:ext cx="1352400" cy="52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100">
                <a:latin typeface="Proxima Nova"/>
                <a:ea typeface="Proxima Nova"/>
                <a:cs typeface="Proxima Nova"/>
                <a:sym typeface="Proxima Nova"/>
              </a:rPr>
              <a:t>Early April</a:t>
            </a:r>
            <a:endParaRPr b="1" sz="1100">
              <a:latin typeface="Proxima Nova"/>
              <a:ea typeface="Proxima Nova"/>
              <a:cs typeface="Proxima Nova"/>
              <a:sym typeface="Proxima Nova"/>
            </a:endParaRPr>
          </a:p>
          <a:p>
            <a:pPr indent="0" lvl="0" marL="0" rtl="0" algn="r">
              <a:spcBef>
                <a:spcPts val="0"/>
              </a:spcBef>
              <a:spcAft>
                <a:spcPts val="0"/>
              </a:spcAft>
              <a:buNone/>
            </a:pPr>
            <a:r>
              <a:rPr lang="en" sz="1100">
                <a:latin typeface="Proxima Nova"/>
                <a:ea typeface="Proxima Nova"/>
                <a:cs typeface="Proxima Nova"/>
                <a:sym typeface="Proxima Nova"/>
              </a:rPr>
              <a:t>Data sent to CTC</a:t>
            </a:r>
            <a:endParaRPr sz="1100">
              <a:latin typeface="Proxima Nova"/>
              <a:ea typeface="Proxima Nova"/>
              <a:cs typeface="Proxima Nova"/>
              <a:sym typeface="Proxima Nova"/>
            </a:endParaRPr>
          </a:p>
        </p:txBody>
      </p:sp>
      <p:sp>
        <p:nvSpPr>
          <p:cNvPr id="708" name="Google Shape;708;p46"/>
          <p:cNvSpPr txBox="1"/>
          <p:nvPr/>
        </p:nvSpPr>
        <p:spPr>
          <a:xfrm>
            <a:off x="7143300" y="1220038"/>
            <a:ext cx="1539600" cy="7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Monitoring Authority (usually COE)</a:t>
            </a:r>
            <a:endParaRPr b="1"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30 days to send final justifications to CDE</a:t>
            </a:r>
            <a:endParaRPr sz="1100">
              <a:latin typeface="Proxima Nova"/>
              <a:ea typeface="Proxima Nova"/>
              <a:cs typeface="Proxima Nova"/>
              <a:sym typeface="Proxima Nova"/>
            </a:endParaRPr>
          </a:p>
        </p:txBody>
      </p:sp>
      <p:grpSp>
        <p:nvGrpSpPr>
          <p:cNvPr id="709" name="Google Shape;709;p46"/>
          <p:cNvGrpSpPr/>
          <p:nvPr/>
        </p:nvGrpSpPr>
        <p:grpSpPr>
          <a:xfrm>
            <a:off x="5255176" y="2014603"/>
            <a:ext cx="58800" cy="800085"/>
            <a:chOff x="5255176" y="2014465"/>
            <a:chExt cx="58800" cy="800085"/>
          </a:xfrm>
        </p:grpSpPr>
        <p:cxnSp>
          <p:nvCxnSpPr>
            <p:cNvPr id="710" name="Google Shape;710;p46"/>
            <p:cNvCxnSpPr/>
            <p:nvPr/>
          </p:nvCxnSpPr>
          <p:spPr>
            <a:xfrm flipH="1">
              <a:off x="5284625" y="2073850"/>
              <a:ext cx="2400" cy="740700"/>
            </a:xfrm>
            <a:prstGeom prst="straightConnector1">
              <a:avLst/>
            </a:prstGeom>
            <a:noFill/>
            <a:ln cap="flat" cmpd="sng" w="9525">
              <a:solidFill>
                <a:srgbClr val="000000"/>
              </a:solidFill>
              <a:prstDash val="solid"/>
              <a:round/>
              <a:headEnd len="sm" w="sm" type="none"/>
              <a:tailEnd len="sm" w="sm" type="none"/>
            </a:ln>
          </p:spPr>
        </p:cxnSp>
        <p:sp>
          <p:nvSpPr>
            <p:cNvPr id="711" name="Google Shape;711;p46"/>
            <p:cNvSpPr/>
            <p:nvPr/>
          </p:nvSpPr>
          <p:spPr>
            <a:xfrm>
              <a:off x="5255176" y="2014465"/>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2" name="Google Shape;712;p46"/>
          <p:cNvSpPr txBox="1"/>
          <p:nvPr/>
        </p:nvSpPr>
        <p:spPr>
          <a:xfrm>
            <a:off x="7707000" y="2956075"/>
            <a:ext cx="958500" cy="1069800"/>
          </a:xfrm>
          <a:prstGeom prst="rect">
            <a:avLst/>
          </a:prstGeom>
          <a:solidFill>
            <a:srgbClr val="E4704C"/>
          </a:solidFill>
          <a:ln>
            <a:noFill/>
          </a:ln>
        </p:spPr>
        <p:txBody>
          <a:bodyPr anchorCtr="0" anchor="ctr" bIns="45700" lIns="45700" spcFirstLastPara="1" rIns="45700" wrap="square" tIns="45700">
            <a:noAutofit/>
          </a:bodyPr>
          <a:lstStyle/>
          <a:p>
            <a:pPr indent="0" lvl="0" marL="0" rtl="0" algn="l">
              <a:spcBef>
                <a:spcPts val="0"/>
              </a:spcBef>
              <a:spcAft>
                <a:spcPts val="0"/>
              </a:spcAft>
              <a:buNone/>
            </a:pPr>
            <a:r>
              <a:rPr b="1" lang="en" sz="1000">
                <a:solidFill>
                  <a:srgbClr val="FFFFFF"/>
                </a:solidFill>
                <a:latin typeface="Proxima Nova"/>
                <a:ea typeface="Proxima Nova"/>
                <a:cs typeface="Proxima Nova"/>
                <a:sym typeface="Proxima Nova"/>
              </a:rPr>
              <a:t>Misassignment</a:t>
            </a:r>
            <a:r>
              <a:rPr b="1" lang="en" sz="1100">
                <a:solidFill>
                  <a:srgbClr val="FFFFFF"/>
                </a:solidFill>
                <a:latin typeface="Proxima Nova"/>
                <a:ea typeface="Proxima Nova"/>
                <a:cs typeface="Proxima Nova"/>
                <a:sym typeface="Proxima Nova"/>
              </a:rPr>
              <a:t> file sent to CDE</a:t>
            </a:r>
            <a:endParaRPr b="1" sz="1100">
              <a:solidFill>
                <a:srgbClr val="FFFFFF"/>
              </a:solidFill>
              <a:latin typeface="Proxima Nova"/>
              <a:ea typeface="Proxima Nova"/>
              <a:cs typeface="Proxima Nova"/>
              <a:sym typeface="Proxima Nova"/>
            </a:endParaRPr>
          </a:p>
        </p:txBody>
      </p:sp>
      <p:sp>
        <p:nvSpPr>
          <p:cNvPr id="713" name="Google Shape;713;p46"/>
          <p:cNvSpPr/>
          <p:nvPr/>
        </p:nvSpPr>
        <p:spPr>
          <a:xfrm>
            <a:off x="1217844" y="28148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	      JAN</a:t>
            </a:r>
            <a:endParaRPr sz="900">
              <a:solidFill>
                <a:srgbClr val="FFFFFF"/>
              </a:solidFill>
              <a:latin typeface="Proxima Nova"/>
              <a:ea typeface="Proxima Nova"/>
              <a:cs typeface="Proxima Nova"/>
              <a:sym typeface="Proxima Nova"/>
            </a:endParaRPr>
          </a:p>
        </p:txBody>
      </p:sp>
      <p:sp>
        <p:nvSpPr>
          <p:cNvPr id="714" name="Google Shape;714;p46"/>
          <p:cNvSpPr/>
          <p:nvPr/>
        </p:nvSpPr>
        <p:spPr>
          <a:xfrm>
            <a:off x="551075" y="28148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OCT	      NOV</a:t>
            </a:r>
            <a:endParaRPr sz="900">
              <a:solidFill>
                <a:srgbClr val="FFFFFF"/>
              </a:solidFill>
              <a:latin typeface="Proxima Nova"/>
              <a:ea typeface="Proxima Nova"/>
              <a:cs typeface="Proxima Nova"/>
              <a:sym typeface="Proxima Nova"/>
            </a:endParaRPr>
          </a:p>
        </p:txBody>
      </p:sp>
      <p:sp>
        <p:nvSpPr>
          <p:cNvPr id="715" name="Google Shape;715;p46"/>
          <p:cNvSpPr/>
          <p:nvPr/>
        </p:nvSpPr>
        <p:spPr>
          <a:xfrm>
            <a:off x="1903645" y="2814825"/>
            <a:ext cx="1352400" cy="142500"/>
          </a:xfrm>
          <a:prstGeom prst="rect">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Proxima Nova"/>
                <a:ea typeface="Proxima Nova"/>
                <a:cs typeface="Proxima Nova"/>
                <a:sym typeface="Proxima Nova"/>
              </a:rPr>
              <a:t>DEC	      JAN</a:t>
            </a:r>
            <a:endParaRPr sz="900">
              <a:solidFill>
                <a:srgbClr val="FFFFFF"/>
              </a:solidFill>
              <a:latin typeface="Proxima Nova"/>
              <a:ea typeface="Proxima Nova"/>
              <a:cs typeface="Proxima Nova"/>
              <a:sym typeface="Proxima Nova"/>
            </a:endParaRPr>
          </a:p>
        </p:txBody>
      </p:sp>
      <p:sp>
        <p:nvSpPr>
          <p:cNvPr id="716" name="Google Shape;716;p46"/>
          <p:cNvSpPr txBox="1"/>
          <p:nvPr/>
        </p:nvSpPr>
        <p:spPr>
          <a:xfrm>
            <a:off x="597450" y="1269150"/>
            <a:ext cx="1374900" cy="7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latin typeface="Proxima Nova"/>
                <a:ea typeface="Proxima Nova"/>
                <a:cs typeface="Proxima Nova"/>
                <a:sym typeface="Proxima Nova"/>
              </a:rPr>
              <a:t>Information Day/ Census Day</a:t>
            </a:r>
            <a:endParaRPr b="1"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First Wednesday in </a:t>
            </a:r>
            <a:endParaRPr sz="1100">
              <a:latin typeface="Proxima Nova"/>
              <a:ea typeface="Proxima Nova"/>
              <a:cs typeface="Proxima Nova"/>
              <a:sym typeface="Proxima Nova"/>
            </a:endParaRPr>
          </a:p>
          <a:p>
            <a:pPr indent="0" lvl="0" marL="0" rtl="0" algn="l">
              <a:spcBef>
                <a:spcPts val="0"/>
              </a:spcBef>
              <a:spcAft>
                <a:spcPts val="0"/>
              </a:spcAft>
              <a:buNone/>
            </a:pPr>
            <a:r>
              <a:rPr lang="en" sz="1100">
                <a:latin typeface="Proxima Nova"/>
                <a:ea typeface="Proxima Nova"/>
                <a:cs typeface="Proxima Nova"/>
                <a:sym typeface="Proxima Nova"/>
              </a:rPr>
              <a:t>October</a:t>
            </a:r>
            <a:endParaRPr sz="1100">
              <a:latin typeface="Proxima Nova"/>
              <a:ea typeface="Proxima Nova"/>
              <a:cs typeface="Proxima Nova"/>
              <a:sym typeface="Proxima Nova"/>
            </a:endParaRPr>
          </a:p>
        </p:txBody>
      </p:sp>
      <p:sp>
        <p:nvSpPr>
          <p:cNvPr id="717" name="Google Shape;717;p46"/>
          <p:cNvSpPr txBox="1"/>
          <p:nvPr/>
        </p:nvSpPr>
        <p:spPr>
          <a:xfrm>
            <a:off x="2385450" y="4231975"/>
            <a:ext cx="1000200" cy="68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Snapshots Available</a:t>
            </a:r>
            <a:endParaRPr b="1" sz="1100">
              <a:latin typeface="Proxima Nova"/>
              <a:ea typeface="Proxima Nova"/>
              <a:cs typeface="Proxima Nova"/>
              <a:sym typeface="Proxima Nova"/>
            </a:endParaRPr>
          </a:p>
          <a:p>
            <a:pPr indent="0" lvl="0" marL="0" rtl="0" algn="ctr">
              <a:spcBef>
                <a:spcPts val="0"/>
              </a:spcBef>
              <a:spcAft>
                <a:spcPts val="0"/>
              </a:spcAft>
              <a:buNone/>
            </a:pPr>
            <a:r>
              <a:rPr lang="en" sz="1100">
                <a:latin typeface="Proxima Nova"/>
                <a:ea typeface="Proxima Nova"/>
                <a:cs typeface="Proxima Nova"/>
                <a:sym typeface="Proxima Nova"/>
              </a:rPr>
              <a:t>January</a:t>
            </a:r>
            <a:endParaRPr sz="1100">
              <a:latin typeface="Proxima Nova"/>
              <a:ea typeface="Proxima Nova"/>
              <a:cs typeface="Proxima Nova"/>
              <a:sym typeface="Proxima Nova"/>
            </a:endParaRPr>
          </a:p>
        </p:txBody>
      </p:sp>
      <p:grpSp>
        <p:nvGrpSpPr>
          <p:cNvPr id="718" name="Google Shape;718;p46"/>
          <p:cNvGrpSpPr/>
          <p:nvPr/>
        </p:nvGrpSpPr>
        <p:grpSpPr>
          <a:xfrm>
            <a:off x="711725" y="2012622"/>
            <a:ext cx="58800" cy="804045"/>
            <a:chOff x="578576" y="1619190"/>
            <a:chExt cx="58800" cy="853460"/>
          </a:xfrm>
        </p:grpSpPr>
        <p:sp>
          <p:nvSpPr>
            <p:cNvPr id="719" name="Google Shape;719;p46"/>
            <p:cNvSpPr/>
            <p:nvPr/>
          </p:nvSpPr>
          <p:spPr>
            <a:xfrm>
              <a:off x="578576" y="1619190"/>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0" name="Google Shape;720;p46"/>
            <p:cNvCxnSpPr/>
            <p:nvPr/>
          </p:nvCxnSpPr>
          <p:spPr>
            <a:xfrm>
              <a:off x="607965" y="1652750"/>
              <a:ext cx="0" cy="819900"/>
            </a:xfrm>
            <a:prstGeom prst="straightConnector1">
              <a:avLst/>
            </a:prstGeom>
            <a:noFill/>
            <a:ln cap="flat" cmpd="sng" w="9525">
              <a:solidFill>
                <a:srgbClr val="000000"/>
              </a:solidFill>
              <a:prstDash val="solid"/>
              <a:round/>
              <a:headEnd len="sm" w="sm" type="none"/>
              <a:tailEnd len="sm" w="sm" type="none"/>
            </a:ln>
          </p:spPr>
        </p:cxnSp>
      </p:grpSp>
      <p:grpSp>
        <p:nvGrpSpPr>
          <p:cNvPr id="721" name="Google Shape;721;p46"/>
          <p:cNvGrpSpPr/>
          <p:nvPr/>
        </p:nvGrpSpPr>
        <p:grpSpPr>
          <a:xfrm>
            <a:off x="2854789" y="4025884"/>
            <a:ext cx="61500" cy="282401"/>
            <a:chOff x="5564764" y="4162834"/>
            <a:chExt cx="61500" cy="282401"/>
          </a:xfrm>
        </p:grpSpPr>
        <p:cxnSp>
          <p:nvCxnSpPr>
            <p:cNvPr id="722" name="Google Shape;722;p46"/>
            <p:cNvCxnSpPr/>
            <p:nvPr/>
          </p:nvCxnSpPr>
          <p:spPr>
            <a:xfrm flipH="1" rot="10800000">
              <a:off x="5595541" y="4162834"/>
              <a:ext cx="2400" cy="246600"/>
            </a:xfrm>
            <a:prstGeom prst="straightConnector1">
              <a:avLst/>
            </a:prstGeom>
            <a:noFill/>
            <a:ln cap="flat" cmpd="sng" w="9525">
              <a:solidFill>
                <a:srgbClr val="000000"/>
              </a:solidFill>
              <a:prstDash val="solid"/>
              <a:round/>
              <a:headEnd len="sm" w="sm" type="none"/>
              <a:tailEnd len="sm" w="sm" type="none"/>
            </a:ln>
          </p:spPr>
        </p:cxnSp>
        <p:sp>
          <p:nvSpPr>
            <p:cNvPr id="723" name="Google Shape;723;p46"/>
            <p:cNvSpPr/>
            <p:nvPr/>
          </p:nvSpPr>
          <p:spPr>
            <a:xfrm rot="10800000">
              <a:off x="5564764" y="4382235"/>
              <a:ext cx="61500" cy="63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 name="Google Shape;724;p46"/>
          <p:cNvGrpSpPr/>
          <p:nvPr/>
        </p:nvGrpSpPr>
        <p:grpSpPr>
          <a:xfrm>
            <a:off x="4931326" y="2014603"/>
            <a:ext cx="58800" cy="800085"/>
            <a:chOff x="5255176" y="2014465"/>
            <a:chExt cx="58800" cy="800085"/>
          </a:xfrm>
        </p:grpSpPr>
        <p:cxnSp>
          <p:nvCxnSpPr>
            <p:cNvPr id="725" name="Google Shape;725;p46"/>
            <p:cNvCxnSpPr/>
            <p:nvPr/>
          </p:nvCxnSpPr>
          <p:spPr>
            <a:xfrm flipH="1">
              <a:off x="5284625" y="2073850"/>
              <a:ext cx="2400" cy="740700"/>
            </a:xfrm>
            <a:prstGeom prst="straightConnector1">
              <a:avLst/>
            </a:prstGeom>
            <a:noFill/>
            <a:ln cap="flat" cmpd="sng" w="9525">
              <a:solidFill>
                <a:srgbClr val="000000"/>
              </a:solidFill>
              <a:prstDash val="solid"/>
              <a:round/>
              <a:headEnd len="sm" w="sm" type="none"/>
              <a:tailEnd len="sm" w="sm" type="none"/>
            </a:ln>
          </p:spPr>
        </p:cxnSp>
        <p:sp>
          <p:nvSpPr>
            <p:cNvPr id="726" name="Google Shape;726;p46"/>
            <p:cNvSpPr/>
            <p:nvPr/>
          </p:nvSpPr>
          <p:spPr>
            <a:xfrm>
              <a:off x="5255176" y="2014465"/>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 name="Google Shape;727;p46"/>
          <p:cNvGrpSpPr/>
          <p:nvPr/>
        </p:nvGrpSpPr>
        <p:grpSpPr>
          <a:xfrm>
            <a:off x="7259501" y="2023665"/>
            <a:ext cx="58800" cy="800085"/>
            <a:chOff x="5255176" y="2014465"/>
            <a:chExt cx="58800" cy="800085"/>
          </a:xfrm>
        </p:grpSpPr>
        <p:cxnSp>
          <p:nvCxnSpPr>
            <p:cNvPr id="728" name="Google Shape;728;p46"/>
            <p:cNvCxnSpPr/>
            <p:nvPr/>
          </p:nvCxnSpPr>
          <p:spPr>
            <a:xfrm flipH="1">
              <a:off x="5284625" y="2073850"/>
              <a:ext cx="2400" cy="740700"/>
            </a:xfrm>
            <a:prstGeom prst="straightConnector1">
              <a:avLst/>
            </a:prstGeom>
            <a:noFill/>
            <a:ln cap="flat" cmpd="sng" w="9525">
              <a:solidFill>
                <a:srgbClr val="000000"/>
              </a:solidFill>
              <a:prstDash val="solid"/>
              <a:round/>
              <a:headEnd len="sm" w="sm" type="none"/>
              <a:tailEnd len="sm" w="sm" type="none"/>
            </a:ln>
          </p:spPr>
        </p:cxnSp>
        <p:sp>
          <p:nvSpPr>
            <p:cNvPr id="729" name="Google Shape;729;p46"/>
            <p:cNvSpPr/>
            <p:nvPr/>
          </p:nvSpPr>
          <p:spPr>
            <a:xfrm>
              <a:off x="5255176" y="2014465"/>
              <a:ext cx="58800" cy="59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0" name="Google Shape;730;p46"/>
          <p:cNvSpPr txBox="1"/>
          <p:nvPr/>
        </p:nvSpPr>
        <p:spPr>
          <a:xfrm>
            <a:off x="3876925" y="4231975"/>
            <a:ext cx="1190100" cy="68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Fall 2 Deadline</a:t>
            </a:r>
            <a:endParaRPr b="1" sz="1100">
              <a:latin typeface="Proxima Nova"/>
              <a:ea typeface="Proxima Nova"/>
              <a:cs typeface="Proxima Nova"/>
              <a:sym typeface="Proxima Nova"/>
            </a:endParaRPr>
          </a:p>
          <a:p>
            <a:pPr indent="0" lvl="0" marL="0" rtl="0" algn="ctr">
              <a:spcBef>
                <a:spcPts val="0"/>
              </a:spcBef>
              <a:spcAft>
                <a:spcPts val="0"/>
              </a:spcAft>
              <a:buNone/>
            </a:pPr>
            <a:r>
              <a:rPr lang="en" sz="1100">
                <a:latin typeface="Proxima Nova"/>
                <a:ea typeface="Proxima Nova"/>
                <a:cs typeface="Proxima Nova"/>
                <a:sym typeface="Proxima Nova"/>
              </a:rPr>
              <a:t>3/20/2020</a:t>
            </a:r>
            <a:endParaRPr sz="1100">
              <a:latin typeface="Proxima Nova"/>
              <a:ea typeface="Proxima Nova"/>
              <a:cs typeface="Proxima Nova"/>
              <a:sym typeface="Proxima Nova"/>
            </a:endParaRPr>
          </a:p>
        </p:txBody>
      </p:sp>
      <p:grpSp>
        <p:nvGrpSpPr>
          <p:cNvPr id="731" name="Google Shape;731;p46"/>
          <p:cNvGrpSpPr/>
          <p:nvPr/>
        </p:nvGrpSpPr>
        <p:grpSpPr>
          <a:xfrm>
            <a:off x="4441214" y="4025884"/>
            <a:ext cx="61500" cy="282401"/>
            <a:chOff x="5564764" y="4162834"/>
            <a:chExt cx="61500" cy="282401"/>
          </a:xfrm>
        </p:grpSpPr>
        <p:cxnSp>
          <p:nvCxnSpPr>
            <p:cNvPr id="732" name="Google Shape;732;p46"/>
            <p:cNvCxnSpPr/>
            <p:nvPr/>
          </p:nvCxnSpPr>
          <p:spPr>
            <a:xfrm flipH="1" rot="10800000">
              <a:off x="5595541" y="4162834"/>
              <a:ext cx="2400" cy="246600"/>
            </a:xfrm>
            <a:prstGeom prst="straightConnector1">
              <a:avLst/>
            </a:prstGeom>
            <a:noFill/>
            <a:ln cap="flat" cmpd="sng" w="9525">
              <a:solidFill>
                <a:srgbClr val="000000"/>
              </a:solidFill>
              <a:prstDash val="solid"/>
              <a:round/>
              <a:headEnd len="sm" w="sm" type="none"/>
              <a:tailEnd len="sm" w="sm" type="none"/>
            </a:ln>
          </p:spPr>
        </p:cxnSp>
        <p:sp>
          <p:nvSpPr>
            <p:cNvPr id="733" name="Google Shape;733;p46"/>
            <p:cNvSpPr/>
            <p:nvPr/>
          </p:nvSpPr>
          <p:spPr>
            <a:xfrm rot="10800000">
              <a:off x="5564764" y="4382235"/>
              <a:ext cx="61500" cy="63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4" name="Google Shape;734;p46"/>
          <p:cNvSpPr txBox="1"/>
          <p:nvPr/>
        </p:nvSpPr>
        <p:spPr>
          <a:xfrm>
            <a:off x="1535100" y="4231975"/>
            <a:ext cx="1000200" cy="68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Proxima Nova"/>
                <a:ea typeface="Proxima Nova"/>
                <a:cs typeface="Proxima Nova"/>
                <a:sym typeface="Proxima Nova"/>
              </a:rPr>
              <a:t>Data Population</a:t>
            </a:r>
            <a:endParaRPr b="1" sz="1100">
              <a:latin typeface="Proxima Nova"/>
              <a:ea typeface="Proxima Nova"/>
              <a:cs typeface="Proxima Nova"/>
              <a:sym typeface="Proxima Nova"/>
            </a:endParaRPr>
          </a:p>
          <a:p>
            <a:pPr indent="0" lvl="0" marL="0" rtl="0" algn="ctr">
              <a:spcBef>
                <a:spcPts val="0"/>
              </a:spcBef>
              <a:spcAft>
                <a:spcPts val="0"/>
              </a:spcAft>
              <a:buNone/>
            </a:pPr>
            <a:r>
              <a:rPr lang="en" sz="1100">
                <a:latin typeface="Proxima Nova"/>
                <a:ea typeface="Proxima Nova"/>
                <a:cs typeface="Proxima Nova"/>
                <a:sym typeface="Proxima Nova"/>
              </a:rPr>
              <a:t>December</a:t>
            </a:r>
            <a:endParaRPr sz="1100">
              <a:latin typeface="Proxima Nova"/>
              <a:ea typeface="Proxima Nova"/>
              <a:cs typeface="Proxima Nova"/>
              <a:sym typeface="Proxima Nova"/>
            </a:endParaRPr>
          </a:p>
        </p:txBody>
      </p:sp>
      <p:grpSp>
        <p:nvGrpSpPr>
          <p:cNvPr id="735" name="Google Shape;735;p46"/>
          <p:cNvGrpSpPr/>
          <p:nvPr/>
        </p:nvGrpSpPr>
        <p:grpSpPr>
          <a:xfrm>
            <a:off x="2309239" y="4025884"/>
            <a:ext cx="61500" cy="282401"/>
            <a:chOff x="5564764" y="4162834"/>
            <a:chExt cx="61500" cy="282401"/>
          </a:xfrm>
        </p:grpSpPr>
        <p:cxnSp>
          <p:nvCxnSpPr>
            <p:cNvPr id="736" name="Google Shape;736;p46"/>
            <p:cNvCxnSpPr/>
            <p:nvPr/>
          </p:nvCxnSpPr>
          <p:spPr>
            <a:xfrm flipH="1" rot="10800000">
              <a:off x="5595541" y="4162834"/>
              <a:ext cx="2400" cy="246600"/>
            </a:xfrm>
            <a:prstGeom prst="straightConnector1">
              <a:avLst/>
            </a:prstGeom>
            <a:noFill/>
            <a:ln cap="flat" cmpd="sng" w="9525">
              <a:solidFill>
                <a:srgbClr val="000000"/>
              </a:solidFill>
              <a:prstDash val="solid"/>
              <a:round/>
              <a:headEnd len="sm" w="sm" type="none"/>
              <a:tailEnd len="sm" w="sm" type="none"/>
            </a:ln>
          </p:spPr>
        </p:cxnSp>
        <p:sp>
          <p:nvSpPr>
            <p:cNvPr id="737" name="Google Shape;737;p46"/>
            <p:cNvSpPr/>
            <p:nvPr/>
          </p:nvSpPr>
          <p:spPr>
            <a:xfrm rot="10800000">
              <a:off x="5564764" y="4382235"/>
              <a:ext cx="61500" cy="63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8" name="Google Shape;738;p46"/>
          <p:cNvSpPr txBox="1"/>
          <p:nvPr/>
        </p:nvSpPr>
        <p:spPr>
          <a:xfrm>
            <a:off x="150" y="657300"/>
            <a:ext cx="9144000" cy="525900"/>
          </a:xfrm>
          <a:prstGeom prst="rect">
            <a:avLst/>
          </a:prstGeom>
          <a:solidFill>
            <a:srgbClr val="F3F3F3"/>
          </a:solidFill>
          <a:ln>
            <a:noFill/>
          </a:ln>
        </p:spPr>
        <p:txBody>
          <a:bodyPr anchorCtr="0" anchor="t" bIns="91425" lIns="91425" spcFirstLastPara="1" rIns="91425" wrap="square" tIns="91425">
            <a:noAutofit/>
          </a:bodyPr>
          <a:lstStyle/>
          <a:p>
            <a:pPr indent="457200" lvl="0" marL="914400" rtl="0" algn="l">
              <a:spcBef>
                <a:spcPts val="0"/>
              </a:spcBef>
              <a:spcAft>
                <a:spcPts val="0"/>
              </a:spcAft>
              <a:buNone/>
            </a:pPr>
            <a:r>
              <a:rPr b="1" lang="en" sz="2000">
                <a:latin typeface="Proxima Nova"/>
                <a:ea typeface="Proxima Nova"/>
                <a:cs typeface="Proxima Nova"/>
                <a:sym typeface="Proxima Nova"/>
              </a:rPr>
              <a:t>Cal-SAAS Process Timeline</a:t>
            </a:r>
            <a:endParaRPr b="1" sz="2000">
              <a:latin typeface="Proxima Nova"/>
              <a:ea typeface="Proxima Nova"/>
              <a:cs typeface="Proxima Nova"/>
              <a:sym typeface="Proxima Nova"/>
            </a:endParaRPr>
          </a:p>
        </p:txBody>
      </p:sp>
      <p:pic>
        <p:nvPicPr>
          <p:cNvPr id="739" name="Google Shape;739;p46"/>
          <p:cNvPicPr preferRelativeResize="0"/>
          <p:nvPr/>
        </p:nvPicPr>
        <p:blipFill>
          <a:blip r:embed="rId3">
            <a:alphaModFix/>
          </a:blip>
          <a:stretch>
            <a:fillRect/>
          </a:stretch>
        </p:blipFill>
        <p:spPr>
          <a:xfrm>
            <a:off x="770524" y="691835"/>
            <a:ext cx="459350" cy="456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3" name="Shape 743"/>
        <p:cNvGrpSpPr/>
        <p:nvPr/>
      </p:nvGrpSpPr>
      <p:grpSpPr>
        <a:xfrm>
          <a:off x="0" y="0"/>
          <a:ext cx="0" cy="0"/>
          <a:chOff x="0" y="0"/>
          <a:chExt cx="0" cy="0"/>
        </a:xfrm>
      </p:grpSpPr>
      <p:cxnSp>
        <p:nvCxnSpPr>
          <p:cNvPr id="744" name="Google Shape;744;p47"/>
          <p:cNvCxnSpPr>
            <a:stCxn id="745" idx="2"/>
            <a:endCxn id="746" idx="0"/>
          </p:cNvCxnSpPr>
          <p:nvPr/>
        </p:nvCxnSpPr>
        <p:spPr>
          <a:xfrm>
            <a:off x="8613925" y="1177225"/>
            <a:ext cx="0" cy="2938500"/>
          </a:xfrm>
          <a:prstGeom prst="straightConnector1">
            <a:avLst/>
          </a:prstGeom>
          <a:noFill/>
          <a:ln cap="flat" cmpd="sng" w="28575">
            <a:solidFill>
              <a:srgbClr val="F7BC35"/>
            </a:solidFill>
            <a:prstDash val="dashDot"/>
            <a:round/>
            <a:headEnd len="med" w="med" type="none"/>
            <a:tailEnd len="med" w="med" type="none"/>
          </a:ln>
        </p:spPr>
      </p:cxnSp>
      <p:sp>
        <p:nvSpPr>
          <p:cNvPr id="747" name="Google Shape;747;p47"/>
          <p:cNvSpPr txBox="1"/>
          <p:nvPr/>
        </p:nvSpPr>
        <p:spPr>
          <a:xfrm>
            <a:off x="8392225" y="948975"/>
            <a:ext cx="443400" cy="3467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2400">
                <a:latin typeface="Impact"/>
                <a:ea typeface="Impact"/>
                <a:cs typeface="Impact"/>
                <a:sym typeface="Impact"/>
              </a:rPr>
              <a:t>L</a:t>
            </a:r>
            <a:endParaRPr b="1" sz="2400">
              <a:solidFill>
                <a:srgbClr val="000000"/>
              </a:solidFill>
              <a:latin typeface="Impact"/>
              <a:ea typeface="Impact"/>
              <a:cs typeface="Impact"/>
              <a:sym typeface="Impact"/>
            </a:endParaRPr>
          </a:p>
          <a:p>
            <a:pPr indent="0" lvl="0" marL="0" rtl="0" algn="ctr">
              <a:lnSpc>
                <a:spcPct val="100000"/>
              </a:lnSpc>
              <a:spcBef>
                <a:spcPts val="0"/>
              </a:spcBef>
              <a:spcAft>
                <a:spcPts val="0"/>
              </a:spcAft>
              <a:buNone/>
            </a:pPr>
            <a:r>
              <a:rPr b="1" lang="en" sz="2400">
                <a:latin typeface="Impact"/>
                <a:ea typeface="Impact"/>
                <a:cs typeface="Impact"/>
                <a:sym typeface="Impact"/>
              </a:rPr>
              <a:t>I</a:t>
            </a:r>
            <a:endParaRPr b="1" sz="2400">
              <a:latin typeface="Impact"/>
              <a:ea typeface="Impact"/>
              <a:cs typeface="Impact"/>
              <a:sym typeface="Impact"/>
            </a:endParaRPr>
          </a:p>
          <a:p>
            <a:pPr indent="0" lvl="0" marL="0" rtl="0" algn="ctr">
              <a:lnSpc>
                <a:spcPct val="100000"/>
              </a:lnSpc>
              <a:spcBef>
                <a:spcPts val="0"/>
              </a:spcBef>
              <a:spcAft>
                <a:spcPts val="0"/>
              </a:spcAft>
              <a:buNone/>
            </a:pPr>
            <a:r>
              <a:rPr b="1" lang="en" sz="2400">
                <a:latin typeface="Impact"/>
                <a:ea typeface="Impact"/>
                <a:cs typeface="Impact"/>
                <a:sym typeface="Impact"/>
              </a:rPr>
              <a:t>N</a:t>
            </a:r>
            <a:endParaRPr b="1" sz="2400">
              <a:latin typeface="Impact"/>
              <a:ea typeface="Impact"/>
              <a:cs typeface="Impact"/>
              <a:sym typeface="Impact"/>
            </a:endParaRPr>
          </a:p>
          <a:p>
            <a:pPr indent="0" lvl="0" marL="0" rtl="0" algn="ctr">
              <a:lnSpc>
                <a:spcPct val="100000"/>
              </a:lnSpc>
              <a:spcBef>
                <a:spcPts val="0"/>
              </a:spcBef>
              <a:spcAft>
                <a:spcPts val="0"/>
              </a:spcAft>
              <a:buNone/>
            </a:pPr>
            <a:r>
              <a:rPr b="1" lang="en" sz="2400">
                <a:latin typeface="Impact"/>
                <a:ea typeface="Impact"/>
                <a:cs typeface="Impact"/>
                <a:sym typeface="Impact"/>
              </a:rPr>
              <a:t>K</a:t>
            </a:r>
            <a:endParaRPr b="1" sz="2400">
              <a:latin typeface="Impact"/>
              <a:ea typeface="Impact"/>
              <a:cs typeface="Impact"/>
              <a:sym typeface="Impact"/>
            </a:endParaRPr>
          </a:p>
          <a:p>
            <a:pPr indent="0" lvl="0" marL="0" rtl="0" algn="ctr">
              <a:lnSpc>
                <a:spcPct val="100000"/>
              </a:lnSpc>
              <a:spcBef>
                <a:spcPts val="0"/>
              </a:spcBef>
              <a:spcAft>
                <a:spcPts val="0"/>
              </a:spcAft>
              <a:buNone/>
            </a:pPr>
            <a:r>
              <a:rPr b="1" lang="en" sz="2400">
                <a:latin typeface="Impact"/>
                <a:ea typeface="Impact"/>
                <a:cs typeface="Impact"/>
                <a:sym typeface="Impact"/>
              </a:rPr>
              <a:t>AG</a:t>
            </a:r>
            <a:endParaRPr b="1" sz="2400">
              <a:latin typeface="Impact"/>
              <a:ea typeface="Impact"/>
              <a:cs typeface="Impact"/>
              <a:sym typeface="Impact"/>
            </a:endParaRPr>
          </a:p>
          <a:p>
            <a:pPr indent="0" lvl="0" marL="0" rtl="0" algn="ctr">
              <a:lnSpc>
                <a:spcPct val="100000"/>
              </a:lnSpc>
              <a:spcBef>
                <a:spcPts val="0"/>
              </a:spcBef>
              <a:spcAft>
                <a:spcPts val="0"/>
              </a:spcAft>
              <a:buNone/>
            </a:pPr>
            <a:r>
              <a:rPr b="1" lang="en" sz="2400">
                <a:latin typeface="Impact"/>
                <a:ea typeface="Impact"/>
                <a:cs typeface="Impact"/>
                <a:sym typeface="Impact"/>
              </a:rPr>
              <a:t>E</a:t>
            </a:r>
            <a:endParaRPr b="1" sz="2400">
              <a:latin typeface="Impact"/>
              <a:ea typeface="Impact"/>
              <a:cs typeface="Impact"/>
              <a:sym typeface="Impact"/>
            </a:endParaRPr>
          </a:p>
          <a:p>
            <a:pPr indent="0" lvl="0" marL="0" rtl="0" algn="ctr">
              <a:lnSpc>
                <a:spcPct val="100000"/>
              </a:lnSpc>
              <a:spcBef>
                <a:spcPts val="0"/>
              </a:spcBef>
              <a:spcAft>
                <a:spcPts val="0"/>
              </a:spcAft>
              <a:buNone/>
            </a:pPr>
            <a:r>
              <a:rPr b="1" lang="en" sz="2400">
                <a:latin typeface="Impact"/>
                <a:ea typeface="Impact"/>
                <a:cs typeface="Impact"/>
                <a:sym typeface="Impact"/>
              </a:rPr>
              <a:t>S</a:t>
            </a:r>
            <a:endParaRPr b="1" sz="2400">
              <a:latin typeface="Impact"/>
              <a:ea typeface="Impact"/>
              <a:cs typeface="Impact"/>
              <a:sym typeface="Impact"/>
            </a:endParaRPr>
          </a:p>
        </p:txBody>
      </p:sp>
      <p:cxnSp>
        <p:nvCxnSpPr>
          <p:cNvPr id="748" name="Google Shape;748;p47"/>
          <p:cNvCxnSpPr>
            <a:stCxn id="749" idx="2"/>
            <a:endCxn id="750" idx="0"/>
          </p:cNvCxnSpPr>
          <p:nvPr/>
        </p:nvCxnSpPr>
        <p:spPr>
          <a:xfrm>
            <a:off x="530050" y="1177262"/>
            <a:ext cx="0" cy="2938500"/>
          </a:xfrm>
          <a:prstGeom prst="straightConnector1">
            <a:avLst/>
          </a:prstGeom>
          <a:noFill/>
          <a:ln cap="flat" cmpd="sng" w="28575">
            <a:solidFill>
              <a:srgbClr val="F7BC35"/>
            </a:solidFill>
            <a:prstDash val="dashDot"/>
            <a:round/>
            <a:headEnd len="med" w="med" type="none"/>
            <a:tailEnd len="med" w="med" type="none"/>
          </a:ln>
        </p:spPr>
      </p:cxnSp>
      <p:sp>
        <p:nvSpPr>
          <p:cNvPr id="751" name="Google Shape;751;p47"/>
          <p:cNvSpPr txBox="1"/>
          <p:nvPr/>
        </p:nvSpPr>
        <p:spPr>
          <a:xfrm>
            <a:off x="308350" y="1060538"/>
            <a:ext cx="443400" cy="3355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00000"/>
                </a:solidFill>
                <a:latin typeface="Impact"/>
                <a:ea typeface="Impact"/>
                <a:cs typeface="Impact"/>
                <a:sym typeface="Impact"/>
              </a:rPr>
              <a:t>S</a:t>
            </a:r>
            <a:endParaRPr b="1" sz="2400">
              <a:solidFill>
                <a:srgbClr val="000000"/>
              </a:solidFill>
              <a:latin typeface="Impact"/>
              <a:ea typeface="Impact"/>
              <a:cs typeface="Impact"/>
              <a:sym typeface="Impact"/>
            </a:endParaRPr>
          </a:p>
          <a:p>
            <a:pPr indent="0" lvl="0" marL="0" rtl="0" algn="ctr">
              <a:lnSpc>
                <a:spcPct val="115000"/>
              </a:lnSpc>
              <a:spcBef>
                <a:spcPts val="0"/>
              </a:spcBef>
              <a:spcAft>
                <a:spcPts val="0"/>
              </a:spcAft>
              <a:buNone/>
            </a:pPr>
            <a:r>
              <a:rPr b="1" lang="en" sz="2400">
                <a:latin typeface="Impact"/>
                <a:ea typeface="Impact"/>
                <a:cs typeface="Impact"/>
                <a:sym typeface="Impact"/>
              </a:rPr>
              <a:t>Y</a:t>
            </a:r>
            <a:endParaRPr b="1" sz="2400">
              <a:solidFill>
                <a:srgbClr val="000000"/>
              </a:solidFill>
              <a:latin typeface="Impact"/>
              <a:ea typeface="Impact"/>
              <a:cs typeface="Impact"/>
              <a:sym typeface="Impact"/>
            </a:endParaRPr>
          </a:p>
          <a:p>
            <a:pPr indent="0" lvl="0" marL="0" rtl="0" algn="ctr">
              <a:lnSpc>
                <a:spcPct val="115000"/>
              </a:lnSpc>
              <a:spcBef>
                <a:spcPts val="0"/>
              </a:spcBef>
              <a:spcAft>
                <a:spcPts val="0"/>
              </a:spcAft>
              <a:buNone/>
            </a:pPr>
            <a:r>
              <a:rPr b="1" lang="en" sz="2400">
                <a:latin typeface="Impact"/>
                <a:ea typeface="Impact"/>
                <a:cs typeface="Impact"/>
                <a:sym typeface="Impact"/>
              </a:rPr>
              <a:t>S</a:t>
            </a:r>
            <a:endParaRPr b="1" sz="2400">
              <a:solidFill>
                <a:srgbClr val="000000"/>
              </a:solidFill>
              <a:latin typeface="Impact"/>
              <a:ea typeface="Impact"/>
              <a:cs typeface="Impact"/>
              <a:sym typeface="Impact"/>
            </a:endParaRPr>
          </a:p>
          <a:p>
            <a:pPr indent="0" lvl="0" marL="0" rtl="0" algn="ctr">
              <a:lnSpc>
                <a:spcPct val="115000"/>
              </a:lnSpc>
              <a:spcBef>
                <a:spcPts val="0"/>
              </a:spcBef>
              <a:spcAft>
                <a:spcPts val="0"/>
              </a:spcAft>
              <a:buNone/>
            </a:pPr>
            <a:r>
              <a:rPr b="1" lang="en" sz="2400">
                <a:latin typeface="Impact"/>
                <a:ea typeface="Impact"/>
                <a:cs typeface="Impact"/>
                <a:sym typeface="Impact"/>
              </a:rPr>
              <a:t>T</a:t>
            </a:r>
            <a:endParaRPr b="1" sz="2400">
              <a:solidFill>
                <a:srgbClr val="000000"/>
              </a:solidFill>
              <a:latin typeface="Impact"/>
              <a:ea typeface="Impact"/>
              <a:cs typeface="Impact"/>
              <a:sym typeface="Impact"/>
            </a:endParaRPr>
          </a:p>
          <a:p>
            <a:pPr indent="0" lvl="0" marL="0" rtl="0" algn="ctr">
              <a:lnSpc>
                <a:spcPct val="115000"/>
              </a:lnSpc>
              <a:spcBef>
                <a:spcPts val="0"/>
              </a:spcBef>
              <a:spcAft>
                <a:spcPts val="0"/>
              </a:spcAft>
              <a:buNone/>
            </a:pPr>
            <a:r>
              <a:rPr b="1" lang="en" sz="2400">
                <a:latin typeface="Impact"/>
                <a:ea typeface="Impact"/>
                <a:cs typeface="Impact"/>
                <a:sym typeface="Impact"/>
              </a:rPr>
              <a:t>E</a:t>
            </a:r>
            <a:endParaRPr b="1" sz="2400">
              <a:solidFill>
                <a:srgbClr val="000000"/>
              </a:solidFill>
              <a:latin typeface="Impact"/>
              <a:ea typeface="Impact"/>
              <a:cs typeface="Impact"/>
              <a:sym typeface="Impact"/>
            </a:endParaRPr>
          </a:p>
          <a:p>
            <a:pPr indent="0" lvl="0" marL="0" rtl="0" algn="ctr">
              <a:lnSpc>
                <a:spcPct val="115000"/>
              </a:lnSpc>
              <a:spcBef>
                <a:spcPts val="0"/>
              </a:spcBef>
              <a:spcAft>
                <a:spcPts val="0"/>
              </a:spcAft>
              <a:buNone/>
            </a:pPr>
            <a:r>
              <a:rPr b="1" lang="en" sz="2400">
                <a:latin typeface="Impact"/>
                <a:ea typeface="Impact"/>
                <a:cs typeface="Impact"/>
                <a:sym typeface="Impact"/>
              </a:rPr>
              <a:t>M</a:t>
            </a:r>
            <a:endParaRPr b="1" sz="2400">
              <a:latin typeface="Impact"/>
              <a:ea typeface="Impact"/>
              <a:cs typeface="Impact"/>
              <a:sym typeface="Impact"/>
            </a:endParaRPr>
          </a:p>
        </p:txBody>
      </p:sp>
      <p:sp>
        <p:nvSpPr>
          <p:cNvPr id="752" name="Google Shape;752;p47"/>
          <p:cNvSpPr txBox="1"/>
          <p:nvPr>
            <p:ph idx="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53" name="Google Shape;753;p47"/>
          <p:cNvSpPr txBox="1"/>
          <p:nvPr>
            <p:ph idx="4294967295" type="title"/>
          </p:nvPr>
        </p:nvSpPr>
        <p:spPr>
          <a:xfrm>
            <a:off x="178850" y="125025"/>
            <a:ext cx="8724000" cy="48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rPr>
              <a:t>CALPADS reporting is </a:t>
            </a:r>
            <a:r>
              <a:rPr b="1" lang="en" sz="2000">
                <a:solidFill>
                  <a:srgbClr val="E4704C"/>
                </a:solidFill>
              </a:rPr>
              <a:t>critical </a:t>
            </a:r>
            <a:r>
              <a:rPr lang="en" sz="2000">
                <a:solidFill>
                  <a:srgbClr val="FFFFFF"/>
                </a:solidFill>
              </a:rPr>
              <a:t>to student </a:t>
            </a:r>
            <a:r>
              <a:rPr lang="en" sz="2000">
                <a:solidFill>
                  <a:srgbClr val="FFFFFF"/>
                </a:solidFill>
              </a:rPr>
              <a:t>identification</a:t>
            </a:r>
            <a:r>
              <a:rPr lang="en" sz="2000">
                <a:solidFill>
                  <a:srgbClr val="FFFFFF"/>
                </a:solidFill>
              </a:rPr>
              <a:t> across our state!</a:t>
            </a:r>
            <a:endParaRPr sz="2000">
              <a:solidFill>
                <a:srgbClr val="FFFFFF"/>
              </a:solidFill>
            </a:endParaRPr>
          </a:p>
        </p:txBody>
      </p:sp>
      <p:sp>
        <p:nvSpPr>
          <p:cNvPr id="754" name="Google Shape;754;p47"/>
          <p:cNvSpPr txBox="1"/>
          <p:nvPr>
            <p:ph idx="1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55" name="Google Shape;755;p47"/>
          <p:cNvSpPr/>
          <p:nvPr/>
        </p:nvSpPr>
        <p:spPr>
          <a:xfrm>
            <a:off x="891975" y="860750"/>
            <a:ext cx="1702200" cy="676500"/>
          </a:xfrm>
          <a:prstGeom prst="roundRect">
            <a:avLst>
              <a:gd fmla="val 16667" name="adj"/>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434343"/>
                </a:solidFill>
                <a:latin typeface="Proxima Nova"/>
                <a:ea typeface="Proxima Nova"/>
                <a:cs typeface="Proxima Nova"/>
                <a:sym typeface="Proxima Nova"/>
              </a:rPr>
              <a:t>State Agencies</a:t>
            </a:r>
            <a:endParaRPr b="1" sz="1600">
              <a:solidFill>
                <a:srgbClr val="434343"/>
              </a:solidFill>
              <a:latin typeface="Proxima Nova"/>
              <a:ea typeface="Proxima Nova"/>
              <a:cs typeface="Proxima Nova"/>
              <a:sym typeface="Proxima Nova"/>
            </a:endParaRPr>
          </a:p>
          <a:p>
            <a:pPr indent="0" lvl="0" marL="0" rtl="0" algn="ctr">
              <a:spcBef>
                <a:spcPts val="0"/>
              </a:spcBef>
              <a:spcAft>
                <a:spcPts val="0"/>
              </a:spcAft>
              <a:buNone/>
            </a:pPr>
            <a:r>
              <a:rPr lang="en" sz="800">
                <a:solidFill>
                  <a:srgbClr val="434343"/>
                </a:solidFill>
                <a:latin typeface="Proxima Nova"/>
                <a:ea typeface="Proxima Nova"/>
                <a:cs typeface="Proxima Nova"/>
                <a:sym typeface="Proxima Nova"/>
              </a:rPr>
              <a:t>Child Welfare Services, Case Management Services, CalFresh, CalWorks</a:t>
            </a:r>
            <a:endParaRPr b="1" sz="1600">
              <a:solidFill>
                <a:srgbClr val="434343"/>
              </a:solidFill>
              <a:latin typeface="Proxima Nova"/>
              <a:ea typeface="Proxima Nova"/>
              <a:cs typeface="Proxima Nova"/>
              <a:sym typeface="Proxima Nova"/>
            </a:endParaRPr>
          </a:p>
        </p:txBody>
      </p:sp>
      <p:sp>
        <p:nvSpPr>
          <p:cNvPr id="756" name="Google Shape;756;p47"/>
          <p:cNvSpPr/>
          <p:nvPr/>
        </p:nvSpPr>
        <p:spPr>
          <a:xfrm>
            <a:off x="2777925" y="860750"/>
            <a:ext cx="1702200" cy="676500"/>
          </a:xfrm>
          <a:prstGeom prst="roundRect">
            <a:avLst>
              <a:gd fmla="val 16667" name="adj"/>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434343"/>
                </a:solidFill>
                <a:latin typeface="Proxima Nova"/>
                <a:ea typeface="Proxima Nova"/>
                <a:cs typeface="Proxima Nova"/>
                <a:sym typeface="Proxima Nova"/>
              </a:rPr>
              <a:t>OPUS-CDS</a:t>
            </a:r>
            <a:endParaRPr b="1" sz="1600">
              <a:solidFill>
                <a:srgbClr val="434343"/>
              </a:solidFill>
              <a:latin typeface="Proxima Nova"/>
              <a:ea typeface="Proxima Nova"/>
              <a:cs typeface="Proxima Nova"/>
              <a:sym typeface="Proxima Nova"/>
            </a:endParaRPr>
          </a:p>
          <a:p>
            <a:pPr indent="0" lvl="0" marL="0" rtl="0" algn="ctr">
              <a:spcBef>
                <a:spcPts val="0"/>
              </a:spcBef>
              <a:spcAft>
                <a:spcPts val="0"/>
              </a:spcAft>
              <a:buNone/>
            </a:pPr>
            <a:r>
              <a:rPr lang="en" sz="800">
                <a:solidFill>
                  <a:srgbClr val="434343"/>
                </a:solidFill>
                <a:latin typeface="Proxima Nova"/>
                <a:ea typeface="Proxima Nova"/>
                <a:cs typeface="Proxima Nova"/>
                <a:sym typeface="Proxima Nova"/>
              </a:rPr>
              <a:t>Online Public Update for Schools County-District-School</a:t>
            </a:r>
            <a:endParaRPr sz="800">
              <a:solidFill>
                <a:srgbClr val="434343"/>
              </a:solidFill>
              <a:latin typeface="Proxima Nova"/>
              <a:ea typeface="Proxima Nova"/>
              <a:cs typeface="Proxima Nova"/>
              <a:sym typeface="Proxima Nova"/>
            </a:endParaRPr>
          </a:p>
        </p:txBody>
      </p:sp>
      <p:sp>
        <p:nvSpPr>
          <p:cNvPr id="757" name="Google Shape;757;p47"/>
          <p:cNvSpPr/>
          <p:nvPr/>
        </p:nvSpPr>
        <p:spPr>
          <a:xfrm>
            <a:off x="4663875" y="860750"/>
            <a:ext cx="1702200" cy="676500"/>
          </a:xfrm>
          <a:prstGeom prst="roundRect">
            <a:avLst>
              <a:gd fmla="val 16667" name="adj"/>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434343"/>
                </a:solidFill>
                <a:latin typeface="Proxima Nova"/>
                <a:ea typeface="Proxima Nova"/>
                <a:cs typeface="Proxima Nova"/>
                <a:sym typeface="Proxima Nova"/>
              </a:rPr>
              <a:t>CARS</a:t>
            </a:r>
            <a:endParaRPr b="1" sz="1600">
              <a:solidFill>
                <a:srgbClr val="434343"/>
              </a:solidFill>
              <a:latin typeface="Proxima Nova"/>
              <a:ea typeface="Proxima Nova"/>
              <a:cs typeface="Proxima Nova"/>
              <a:sym typeface="Proxima Nova"/>
            </a:endParaRPr>
          </a:p>
          <a:p>
            <a:pPr indent="0" lvl="0" marL="0" rtl="0" algn="ctr">
              <a:spcBef>
                <a:spcPts val="0"/>
              </a:spcBef>
              <a:spcAft>
                <a:spcPts val="0"/>
              </a:spcAft>
              <a:buNone/>
            </a:pPr>
            <a:r>
              <a:rPr lang="en" sz="800">
                <a:solidFill>
                  <a:srgbClr val="434343"/>
                </a:solidFill>
                <a:latin typeface="Proxima Nova"/>
                <a:ea typeface="Proxima Nova"/>
                <a:cs typeface="Proxima Nova"/>
                <a:sym typeface="Proxima Nova"/>
              </a:rPr>
              <a:t>Consolidated Application &amp; Reporting System</a:t>
            </a:r>
            <a:endParaRPr b="1" sz="1600">
              <a:solidFill>
                <a:srgbClr val="434343"/>
              </a:solidFill>
              <a:latin typeface="Proxima Nova"/>
              <a:ea typeface="Proxima Nova"/>
              <a:cs typeface="Proxima Nova"/>
              <a:sym typeface="Proxima Nova"/>
            </a:endParaRPr>
          </a:p>
        </p:txBody>
      </p:sp>
      <p:sp>
        <p:nvSpPr>
          <p:cNvPr id="758" name="Google Shape;758;p47"/>
          <p:cNvSpPr/>
          <p:nvPr/>
        </p:nvSpPr>
        <p:spPr>
          <a:xfrm>
            <a:off x="6549825" y="860750"/>
            <a:ext cx="1702200" cy="676500"/>
          </a:xfrm>
          <a:prstGeom prst="roundRect">
            <a:avLst>
              <a:gd fmla="val 16667" name="adj"/>
            </a:avLst>
          </a:prstGeom>
          <a:gradFill>
            <a:gsLst>
              <a:gs pos="0">
                <a:srgbClr val="FFFFFF"/>
              </a:gs>
              <a:gs pos="100000">
                <a:srgbClr val="B3B3B3"/>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34343"/>
                </a:solidFill>
                <a:latin typeface="Proxima Nova"/>
                <a:ea typeface="Proxima Nova"/>
                <a:cs typeface="Proxima Nova"/>
                <a:sym typeface="Proxima Nova"/>
              </a:rPr>
              <a:t>CASEMIS</a:t>
            </a:r>
            <a:endParaRPr b="1" i="1" sz="2000">
              <a:solidFill>
                <a:srgbClr val="434343"/>
              </a:solidFill>
              <a:latin typeface="Proxima Nova"/>
              <a:ea typeface="Proxima Nova"/>
              <a:cs typeface="Proxima Nova"/>
              <a:sym typeface="Proxima Nova"/>
            </a:endParaRPr>
          </a:p>
        </p:txBody>
      </p:sp>
      <p:sp>
        <p:nvSpPr>
          <p:cNvPr id="759" name="Google Shape;759;p47"/>
          <p:cNvSpPr/>
          <p:nvPr/>
        </p:nvSpPr>
        <p:spPr>
          <a:xfrm>
            <a:off x="891975" y="4238300"/>
            <a:ext cx="1702200" cy="676500"/>
          </a:xfrm>
          <a:prstGeom prst="roundRect">
            <a:avLst>
              <a:gd fmla="val 16667" name="adj"/>
            </a:avLst>
          </a:prstGeom>
          <a:solidFill>
            <a:srgbClr val="75BA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LCAP </a:t>
            </a:r>
            <a:endParaRPr b="1" sz="16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lang="en" sz="800">
                <a:solidFill>
                  <a:srgbClr val="FFFFFF"/>
                </a:solidFill>
                <a:latin typeface="Proxima Nova"/>
                <a:ea typeface="Proxima Nova"/>
                <a:cs typeface="Proxima Nova"/>
                <a:sym typeface="Proxima Nova"/>
              </a:rPr>
              <a:t>Evaluation Rubrics</a:t>
            </a:r>
            <a:endParaRPr sz="800">
              <a:solidFill>
                <a:srgbClr val="FFFFFF"/>
              </a:solidFill>
              <a:latin typeface="Proxima Nova"/>
              <a:ea typeface="Proxima Nova"/>
              <a:cs typeface="Proxima Nova"/>
              <a:sym typeface="Proxima Nova"/>
            </a:endParaRPr>
          </a:p>
        </p:txBody>
      </p:sp>
      <p:sp>
        <p:nvSpPr>
          <p:cNvPr id="760" name="Google Shape;760;p47"/>
          <p:cNvSpPr/>
          <p:nvPr/>
        </p:nvSpPr>
        <p:spPr>
          <a:xfrm>
            <a:off x="2777925" y="4238300"/>
            <a:ext cx="1702200" cy="676500"/>
          </a:xfrm>
          <a:prstGeom prst="roundRect">
            <a:avLst>
              <a:gd fmla="val 16667" name="adj"/>
            </a:avLst>
          </a:prstGeom>
          <a:solidFill>
            <a:srgbClr val="75BAC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LCFF Funding</a:t>
            </a:r>
            <a:endParaRPr b="1" sz="1600">
              <a:solidFill>
                <a:srgbClr val="FFFFFF"/>
              </a:solidFill>
              <a:latin typeface="Proxima Nova"/>
              <a:ea typeface="Proxima Nova"/>
              <a:cs typeface="Proxima Nova"/>
              <a:sym typeface="Proxima Nova"/>
            </a:endParaRPr>
          </a:p>
          <a:p>
            <a:pPr indent="0" lvl="0" marL="0" rtl="0" algn="ctr">
              <a:spcBef>
                <a:spcPts val="0"/>
              </a:spcBef>
              <a:spcAft>
                <a:spcPts val="0"/>
              </a:spcAft>
              <a:buClr>
                <a:srgbClr val="000000"/>
              </a:buClr>
              <a:buSzPts val="1100"/>
              <a:buFont typeface="Arial"/>
              <a:buNone/>
            </a:pPr>
            <a:r>
              <a:rPr lang="en" sz="800">
                <a:solidFill>
                  <a:srgbClr val="FFFFFF"/>
                </a:solidFill>
                <a:latin typeface="Proxima Nova"/>
                <a:ea typeface="Proxima Nova"/>
                <a:cs typeface="Proxima Nova"/>
                <a:sym typeface="Proxima Nova"/>
              </a:rPr>
              <a:t>Local Control Funding Formula </a:t>
            </a:r>
            <a:endParaRPr b="1" sz="1600">
              <a:solidFill>
                <a:srgbClr val="FFFFFF"/>
              </a:solidFill>
              <a:latin typeface="Proxima Nova"/>
              <a:ea typeface="Proxima Nova"/>
              <a:cs typeface="Proxima Nova"/>
              <a:sym typeface="Proxima Nova"/>
            </a:endParaRPr>
          </a:p>
        </p:txBody>
      </p:sp>
      <p:sp>
        <p:nvSpPr>
          <p:cNvPr id="761" name="Google Shape;761;p47"/>
          <p:cNvSpPr/>
          <p:nvPr/>
        </p:nvSpPr>
        <p:spPr>
          <a:xfrm>
            <a:off x="4663875" y="4238300"/>
            <a:ext cx="1702200" cy="676500"/>
          </a:xfrm>
          <a:prstGeom prst="roundRect">
            <a:avLst>
              <a:gd fmla="val 16667" name="adj"/>
            </a:avLst>
          </a:prstGeom>
          <a:solidFill>
            <a:srgbClr val="5457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CBEDS-ORA</a:t>
            </a:r>
            <a:endParaRPr b="1" sz="1600">
              <a:solidFill>
                <a:srgbClr val="FFFFFF"/>
              </a:solidFill>
              <a:latin typeface="Proxima Nova"/>
              <a:ea typeface="Proxima Nova"/>
              <a:cs typeface="Proxima Nova"/>
              <a:sym typeface="Proxima Nova"/>
            </a:endParaRPr>
          </a:p>
          <a:p>
            <a:pPr indent="0" lvl="0" marL="0" rtl="0" algn="ctr">
              <a:spcBef>
                <a:spcPts val="0"/>
              </a:spcBef>
              <a:spcAft>
                <a:spcPts val="0"/>
              </a:spcAft>
              <a:buClr>
                <a:srgbClr val="000000"/>
              </a:buClr>
              <a:buSzPts val="1100"/>
              <a:buFont typeface="Arial"/>
              <a:buNone/>
            </a:pPr>
            <a:r>
              <a:rPr lang="en" sz="800">
                <a:solidFill>
                  <a:srgbClr val="FFFFFF"/>
                </a:solidFill>
                <a:latin typeface="Proxima Nova"/>
                <a:ea typeface="Proxima Nova"/>
                <a:cs typeface="Proxima Nova"/>
                <a:sym typeface="Proxima Nova"/>
              </a:rPr>
              <a:t>CA Basic Educational Data System Online Reporting Application</a:t>
            </a:r>
            <a:endParaRPr b="1" sz="1600">
              <a:solidFill>
                <a:srgbClr val="FFFFFF"/>
              </a:solidFill>
              <a:latin typeface="Proxima Nova"/>
              <a:ea typeface="Proxima Nova"/>
              <a:cs typeface="Proxima Nova"/>
              <a:sym typeface="Proxima Nova"/>
            </a:endParaRPr>
          </a:p>
        </p:txBody>
      </p:sp>
      <p:sp>
        <p:nvSpPr>
          <p:cNvPr id="762" name="Google Shape;762;p47"/>
          <p:cNvSpPr/>
          <p:nvPr/>
        </p:nvSpPr>
        <p:spPr>
          <a:xfrm>
            <a:off x="6549825" y="4238300"/>
            <a:ext cx="1702200" cy="676500"/>
          </a:xfrm>
          <a:prstGeom prst="roundRect">
            <a:avLst>
              <a:gd fmla="val 16667" name="adj"/>
            </a:avLst>
          </a:prstGeom>
          <a:solidFill>
            <a:srgbClr val="A2BA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DataQuest</a:t>
            </a:r>
            <a:endParaRPr b="1" sz="1600">
              <a:solidFill>
                <a:srgbClr val="FFFFFF"/>
              </a:solidFill>
              <a:latin typeface="Proxima Nova"/>
              <a:ea typeface="Proxima Nova"/>
              <a:cs typeface="Proxima Nova"/>
              <a:sym typeface="Proxima Nova"/>
            </a:endParaRPr>
          </a:p>
          <a:p>
            <a:pPr indent="0" lvl="0" marL="0" rtl="0" algn="ctr">
              <a:spcBef>
                <a:spcPts val="0"/>
              </a:spcBef>
              <a:spcAft>
                <a:spcPts val="0"/>
              </a:spcAft>
              <a:buClr>
                <a:srgbClr val="000000"/>
              </a:buClr>
              <a:buSzPts val="1100"/>
              <a:buFont typeface="Arial"/>
              <a:buNone/>
            </a:pPr>
            <a:r>
              <a:rPr lang="en" sz="800">
                <a:solidFill>
                  <a:srgbClr val="FFFFFF"/>
                </a:solidFill>
                <a:latin typeface="Proxima Nova"/>
                <a:ea typeface="Proxima Nova"/>
                <a:cs typeface="Proxima Nova"/>
                <a:sym typeface="Proxima Nova"/>
              </a:rPr>
              <a:t>CA Public Student Data</a:t>
            </a:r>
            <a:endParaRPr b="1" sz="1600">
              <a:solidFill>
                <a:srgbClr val="FFFFFF"/>
              </a:solidFill>
              <a:latin typeface="Proxima Nova"/>
              <a:ea typeface="Proxima Nova"/>
              <a:cs typeface="Proxima Nova"/>
              <a:sym typeface="Proxima Nova"/>
            </a:endParaRPr>
          </a:p>
        </p:txBody>
      </p:sp>
      <p:sp>
        <p:nvSpPr>
          <p:cNvPr id="763" name="Google Shape;763;p47"/>
          <p:cNvSpPr/>
          <p:nvPr/>
        </p:nvSpPr>
        <p:spPr>
          <a:xfrm>
            <a:off x="891975" y="1891440"/>
            <a:ext cx="1702200" cy="1960500"/>
          </a:xfrm>
          <a:prstGeom prst="roundRect">
            <a:avLst>
              <a:gd fmla="val 16667" name="adj"/>
            </a:avLst>
          </a:prstGeom>
          <a:solidFill>
            <a:srgbClr val="1C4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Student Information Systems</a:t>
            </a:r>
            <a:endParaRPr b="1" sz="1600">
              <a:solidFill>
                <a:srgbClr val="FFFFFF"/>
              </a:solidFill>
              <a:latin typeface="Proxima Nova"/>
              <a:ea typeface="Proxima Nova"/>
              <a:cs typeface="Proxima Nova"/>
              <a:sym typeface="Proxima Nova"/>
            </a:endParaRPr>
          </a:p>
        </p:txBody>
      </p:sp>
      <p:sp>
        <p:nvSpPr>
          <p:cNvPr id="764" name="Google Shape;764;p47"/>
          <p:cNvSpPr/>
          <p:nvPr/>
        </p:nvSpPr>
        <p:spPr>
          <a:xfrm>
            <a:off x="6549850" y="1968050"/>
            <a:ext cx="1702200" cy="676500"/>
          </a:xfrm>
          <a:prstGeom prst="roundRect">
            <a:avLst>
              <a:gd fmla="val 16667" name="adj"/>
            </a:avLst>
          </a:prstGeom>
          <a:solidFill>
            <a:srgbClr val="F7BC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Statewide Assessments</a:t>
            </a:r>
            <a:endParaRPr b="1" sz="16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lang="en" sz="800">
                <a:solidFill>
                  <a:srgbClr val="FFFFFF"/>
                </a:solidFill>
                <a:latin typeface="Proxima Nova"/>
                <a:ea typeface="Proxima Nova"/>
                <a:cs typeface="Proxima Nova"/>
                <a:sym typeface="Proxima Nova"/>
              </a:rPr>
              <a:t>CAASPP, ELPAC</a:t>
            </a:r>
            <a:endParaRPr b="1" sz="1600">
              <a:solidFill>
                <a:srgbClr val="FFFFFF"/>
              </a:solidFill>
              <a:latin typeface="Proxima Nova"/>
              <a:ea typeface="Proxima Nova"/>
              <a:cs typeface="Proxima Nova"/>
              <a:sym typeface="Proxima Nova"/>
            </a:endParaRPr>
          </a:p>
        </p:txBody>
      </p:sp>
      <p:sp>
        <p:nvSpPr>
          <p:cNvPr id="765" name="Google Shape;765;p47"/>
          <p:cNvSpPr/>
          <p:nvPr/>
        </p:nvSpPr>
        <p:spPr>
          <a:xfrm>
            <a:off x="6549825" y="3012350"/>
            <a:ext cx="1702200" cy="676500"/>
          </a:xfrm>
          <a:prstGeom prst="roundRect">
            <a:avLst>
              <a:gd fmla="val 16667" name="adj"/>
            </a:avLst>
          </a:prstGeom>
          <a:solidFill>
            <a:srgbClr val="E4704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CA School Dashboard</a:t>
            </a:r>
            <a:endParaRPr b="1" sz="1600">
              <a:solidFill>
                <a:srgbClr val="FFFFFF"/>
              </a:solidFill>
              <a:latin typeface="Proxima Nova"/>
              <a:ea typeface="Proxima Nova"/>
              <a:cs typeface="Proxima Nova"/>
              <a:sym typeface="Proxima Nova"/>
            </a:endParaRPr>
          </a:p>
        </p:txBody>
      </p:sp>
      <p:cxnSp>
        <p:nvCxnSpPr>
          <p:cNvPr id="766" name="Google Shape;766;p47"/>
          <p:cNvCxnSpPr>
            <a:endCxn id="756" idx="2"/>
          </p:cNvCxnSpPr>
          <p:nvPr/>
        </p:nvCxnSpPr>
        <p:spPr>
          <a:xfrm rot="10800000">
            <a:off x="3629025" y="1537250"/>
            <a:ext cx="259800" cy="755700"/>
          </a:xfrm>
          <a:prstGeom prst="straightConnector1">
            <a:avLst/>
          </a:prstGeom>
          <a:noFill/>
          <a:ln cap="flat" cmpd="sng" w="19050">
            <a:solidFill>
              <a:srgbClr val="000000"/>
            </a:solidFill>
            <a:prstDash val="solid"/>
            <a:round/>
            <a:headEnd len="med" w="med" type="triangle"/>
            <a:tailEnd len="med" w="med" type="none"/>
          </a:ln>
        </p:spPr>
      </p:cxnSp>
      <p:cxnSp>
        <p:nvCxnSpPr>
          <p:cNvPr id="767" name="Google Shape;767;p47"/>
          <p:cNvCxnSpPr>
            <a:endCxn id="757" idx="2"/>
          </p:cNvCxnSpPr>
          <p:nvPr/>
        </p:nvCxnSpPr>
        <p:spPr>
          <a:xfrm flipH="1" rot="10800000">
            <a:off x="5292675" y="1537250"/>
            <a:ext cx="222300" cy="718500"/>
          </a:xfrm>
          <a:prstGeom prst="straightConnector1">
            <a:avLst/>
          </a:prstGeom>
          <a:noFill/>
          <a:ln cap="flat" cmpd="sng" w="19050">
            <a:solidFill>
              <a:srgbClr val="000000"/>
            </a:solidFill>
            <a:prstDash val="solid"/>
            <a:round/>
            <a:headEnd len="med" w="med" type="triangle"/>
            <a:tailEnd len="med" w="med" type="none"/>
          </a:ln>
        </p:spPr>
      </p:cxnSp>
      <p:cxnSp>
        <p:nvCxnSpPr>
          <p:cNvPr id="768" name="Google Shape;768;p47"/>
          <p:cNvCxnSpPr/>
          <p:nvPr/>
        </p:nvCxnSpPr>
        <p:spPr>
          <a:xfrm flipH="1" rot="10800000">
            <a:off x="5851875" y="2454450"/>
            <a:ext cx="708300" cy="192600"/>
          </a:xfrm>
          <a:prstGeom prst="straightConnector1">
            <a:avLst/>
          </a:prstGeom>
          <a:noFill/>
          <a:ln cap="flat" cmpd="sng" w="19050">
            <a:solidFill>
              <a:srgbClr val="000000"/>
            </a:solidFill>
            <a:prstDash val="solid"/>
            <a:round/>
            <a:headEnd len="med" w="med" type="triangle"/>
            <a:tailEnd len="med" w="med" type="triangle"/>
          </a:ln>
        </p:spPr>
      </p:cxnSp>
      <p:cxnSp>
        <p:nvCxnSpPr>
          <p:cNvPr id="769" name="Google Shape;769;p47"/>
          <p:cNvCxnSpPr>
            <a:endCxn id="765" idx="1"/>
          </p:cNvCxnSpPr>
          <p:nvPr/>
        </p:nvCxnSpPr>
        <p:spPr>
          <a:xfrm>
            <a:off x="5858025" y="3229100"/>
            <a:ext cx="691800" cy="121500"/>
          </a:xfrm>
          <a:prstGeom prst="straightConnector1">
            <a:avLst/>
          </a:prstGeom>
          <a:noFill/>
          <a:ln cap="flat" cmpd="sng" w="19050">
            <a:solidFill>
              <a:srgbClr val="000000"/>
            </a:solidFill>
            <a:prstDash val="solid"/>
            <a:round/>
            <a:headEnd len="med" w="med" type="none"/>
            <a:tailEnd len="med" w="med" type="triangle"/>
          </a:ln>
        </p:spPr>
      </p:cxnSp>
      <p:cxnSp>
        <p:nvCxnSpPr>
          <p:cNvPr id="770" name="Google Shape;770;p47"/>
          <p:cNvCxnSpPr/>
          <p:nvPr/>
        </p:nvCxnSpPr>
        <p:spPr>
          <a:xfrm>
            <a:off x="5772225" y="3448100"/>
            <a:ext cx="856200" cy="789300"/>
          </a:xfrm>
          <a:prstGeom prst="straightConnector1">
            <a:avLst/>
          </a:prstGeom>
          <a:noFill/>
          <a:ln cap="flat" cmpd="sng" w="19050">
            <a:solidFill>
              <a:srgbClr val="000000"/>
            </a:solidFill>
            <a:prstDash val="solid"/>
            <a:round/>
            <a:headEnd len="med" w="med" type="none"/>
            <a:tailEnd len="med" w="med" type="triangle"/>
          </a:ln>
        </p:spPr>
      </p:cxnSp>
      <p:cxnSp>
        <p:nvCxnSpPr>
          <p:cNvPr id="771" name="Google Shape;771;p47"/>
          <p:cNvCxnSpPr>
            <a:endCxn id="760" idx="0"/>
          </p:cNvCxnSpPr>
          <p:nvPr/>
        </p:nvCxnSpPr>
        <p:spPr>
          <a:xfrm flipH="1">
            <a:off x="3629025" y="3463400"/>
            <a:ext cx="314100" cy="774900"/>
          </a:xfrm>
          <a:prstGeom prst="straightConnector1">
            <a:avLst/>
          </a:prstGeom>
          <a:noFill/>
          <a:ln cap="flat" cmpd="sng" w="19050">
            <a:solidFill>
              <a:srgbClr val="000000"/>
            </a:solidFill>
            <a:prstDash val="solid"/>
            <a:round/>
            <a:headEnd len="med" w="med" type="none"/>
            <a:tailEnd len="med" w="med" type="triangle"/>
          </a:ln>
        </p:spPr>
      </p:cxnSp>
      <p:cxnSp>
        <p:nvCxnSpPr>
          <p:cNvPr id="772" name="Google Shape;772;p47"/>
          <p:cNvCxnSpPr/>
          <p:nvPr/>
        </p:nvCxnSpPr>
        <p:spPr>
          <a:xfrm flipH="1">
            <a:off x="2547100" y="3387650"/>
            <a:ext cx="732600" cy="849600"/>
          </a:xfrm>
          <a:prstGeom prst="straightConnector1">
            <a:avLst/>
          </a:prstGeom>
          <a:noFill/>
          <a:ln cap="flat" cmpd="sng" w="19050">
            <a:solidFill>
              <a:srgbClr val="000000"/>
            </a:solidFill>
            <a:prstDash val="solid"/>
            <a:round/>
            <a:headEnd len="med" w="med" type="none"/>
            <a:tailEnd len="med" w="med" type="triangle"/>
          </a:ln>
        </p:spPr>
      </p:cxnSp>
      <p:cxnSp>
        <p:nvCxnSpPr>
          <p:cNvPr id="773" name="Google Shape;773;p47"/>
          <p:cNvCxnSpPr>
            <a:stCxn id="774" idx="1"/>
            <a:endCxn id="763" idx="3"/>
          </p:cNvCxnSpPr>
          <p:nvPr/>
        </p:nvCxnSpPr>
        <p:spPr>
          <a:xfrm rot="10800000">
            <a:off x="2594288" y="2871575"/>
            <a:ext cx="637500" cy="16200"/>
          </a:xfrm>
          <a:prstGeom prst="straightConnector1">
            <a:avLst/>
          </a:prstGeom>
          <a:noFill/>
          <a:ln cap="flat" cmpd="sng" w="19050">
            <a:solidFill>
              <a:srgbClr val="000000"/>
            </a:solidFill>
            <a:prstDash val="solid"/>
            <a:round/>
            <a:headEnd len="med" w="med" type="triangle"/>
            <a:tailEnd len="med" w="med" type="triangle"/>
          </a:ln>
        </p:spPr>
      </p:cxnSp>
      <p:cxnSp>
        <p:nvCxnSpPr>
          <p:cNvPr id="775" name="Google Shape;775;p47"/>
          <p:cNvCxnSpPr/>
          <p:nvPr/>
        </p:nvCxnSpPr>
        <p:spPr>
          <a:xfrm rot="10800000">
            <a:off x="2559675" y="1510275"/>
            <a:ext cx="707400" cy="842400"/>
          </a:xfrm>
          <a:prstGeom prst="straightConnector1">
            <a:avLst/>
          </a:prstGeom>
          <a:noFill/>
          <a:ln cap="flat" cmpd="sng" w="19050">
            <a:solidFill>
              <a:srgbClr val="000000"/>
            </a:solidFill>
            <a:prstDash val="solid"/>
            <a:round/>
            <a:headEnd len="med" w="med" type="triangle"/>
            <a:tailEnd len="med" w="med" type="triangle"/>
          </a:ln>
        </p:spPr>
      </p:cxnSp>
      <p:sp>
        <p:nvSpPr>
          <p:cNvPr id="774" name="Google Shape;774;p47"/>
          <p:cNvSpPr/>
          <p:nvPr/>
        </p:nvSpPr>
        <p:spPr>
          <a:xfrm>
            <a:off x="3231788" y="2285975"/>
            <a:ext cx="2618100" cy="1203600"/>
          </a:xfrm>
          <a:prstGeom prst="roundRect">
            <a:avLst>
              <a:gd fmla="val 16667"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latin typeface="Proxima Nova"/>
                <a:ea typeface="Proxima Nova"/>
                <a:cs typeface="Proxima Nova"/>
                <a:sym typeface="Proxima Nova"/>
              </a:rPr>
              <a:t>CALPADS</a:t>
            </a:r>
            <a:endParaRPr b="1" sz="3600">
              <a:latin typeface="Proxima Nova"/>
              <a:ea typeface="Proxima Nova"/>
              <a:cs typeface="Proxima Nova"/>
              <a:sym typeface="Proxima Nova"/>
            </a:endParaRPr>
          </a:p>
        </p:txBody>
      </p:sp>
      <p:pic>
        <p:nvPicPr>
          <p:cNvPr id="749" name="Google Shape;749;p47"/>
          <p:cNvPicPr preferRelativeResize="0"/>
          <p:nvPr/>
        </p:nvPicPr>
        <p:blipFill>
          <a:blip r:embed="rId3">
            <a:alphaModFix/>
          </a:blip>
          <a:stretch>
            <a:fillRect/>
          </a:stretch>
        </p:blipFill>
        <p:spPr>
          <a:xfrm>
            <a:off x="341800" y="800763"/>
            <a:ext cx="376500" cy="376500"/>
          </a:xfrm>
          <a:prstGeom prst="rect">
            <a:avLst/>
          </a:prstGeom>
          <a:noFill/>
          <a:ln>
            <a:noFill/>
          </a:ln>
        </p:spPr>
      </p:pic>
      <p:pic>
        <p:nvPicPr>
          <p:cNvPr id="750" name="Google Shape;750;p47"/>
          <p:cNvPicPr preferRelativeResize="0"/>
          <p:nvPr/>
        </p:nvPicPr>
        <p:blipFill>
          <a:blip r:embed="rId3">
            <a:alphaModFix/>
          </a:blip>
          <a:stretch>
            <a:fillRect/>
          </a:stretch>
        </p:blipFill>
        <p:spPr>
          <a:xfrm>
            <a:off x="341800" y="4115763"/>
            <a:ext cx="376500" cy="376500"/>
          </a:xfrm>
          <a:prstGeom prst="rect">
            <a:avLst/>
          </a:prstGeom>
          <a:noFill/>
          <a:ln>
            <a:noFill/>
          </a:ln>
        </p:spPr>
      </p:pic>
      <p:pic>
        <p:nvPicPr>
          <p:cNvPr id="745" name="Google Shape;745;p47"/>
          <p:cNvPicPr preferRelativeResize="0"/>
          <p:nvPr/>
        </p:nvPicPr>
        <p:blipFill>
          <a:blip r:embed="rId3">
            <a:alphaModFix/>
          </a:blip>
          <a:stretch>
            <a:fillRect/>
          </a:stretch>
        </p:blipFill>
        <p:spPr>
          <a:xfrm>
            <a:off x="8425675" y="800725"/>
            <a:ext cx="376500" cy="376500"/>
          </a:xfrm>
          <a:prstGeom prst="rect">
            <a:avLst/>
          </a:prstGeom>
          <a:noFill/>
          <a:ln>
            <a:noFill/>
          </a:ln>
        </p:spPr>
      </p:pic>
      <p:pic>
        <p:nvPicPr>
          <p:cNvPr id="746" name="Google Shape;746;p47"/>
          <p:cNvPicPr preferRelativeResize="0"/>
          <p:nvPr/>
        </p:nvPicPr>
        <p:blipFill>
          <a:blip r:embed="rId3">
            <a:alphaModFix/>
          </a:blip>
          <a:stretch>
            <a:fillRect/>
          </a:stretch>
        </p:blipFill>
        <p:spPr>
          <a:xfrm>
            <a:off x="8425675" y="4115725"/>
            <a:ext cx="376500" cy="376500"/>
          </a:xfrm>
          <a:prstGeom prst="rect">
            <a:avLst/>
          </a:prstGeom>
          <a:noFill/>
          <a:ln>
            <a:noFill/>
          </a:ln>
        </p:spPr>
      </p:pic>
      <p:cxnSp>
        <p:nvCxnSpPr>
          <p:cNvPr id="776" name="Google Shape;776;p47"/>
          <p:cNvCxnSpPr>
            <a:stCxn id="761" idx="3"/>
          </p:cNvCxnSpPr>
          <p:nvPr/>
        </p:nvCxnSpPr>
        <p:spPr>
          <a:xfrm>
            <a:off x="6366075" y="4576550"/>
            <a:ext cx="334500" cy="8700"/>
          </a:xfrm>
          <a:prstGeom prst="straightConnector1">
            <a:avLst/>
          </a:prstGeom>
          <a:noFill/>
          <a:ln cap="flat" cmpd="sng" w="19050">
            <a:solidFill>
              <a:srgbClr val="545757"/>
            </a:solidFill>
            <a:prstDash val="solid"/>
            <a:round/>
            <a:headEnd len="med" w="med" type="none"/>
            <a:tailEnd len="med" w="med" type="triangle"/>
          </a:ln>
        </p:spPr>
      </p:cxnSp>
      <p:sp>
        <p:nvSpPr>
          <p:cNvPr id="777" name="Google Shape;777;p47"/>
          <p:cNvSpPr/>
          <p:nvPr/>
        </p:nvSpPr>
        <p:spPr>
          <a:xfrm>
            <a:off x="6528050" y="860750"/>
            <a:ext cx="1702200" cy="676500"/>
          </a:xfrm>
          <a:prstGeom prst="roundRect">
            <a:avLst>
              <a:gd fmla="val 16667" name="adj"/>
            </a:avLst>
          </a:prstGeom>
          <a:solidFill>
            <a:srgbClr val="674EA7">
              <a:alpha val="814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SEDS</a:t>
            </a:r>
            <a:endParaRPr b="1" sz="16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lang="en" sz="800">
                <a:solidFill>
                  <a:srgbClr val="FFFFFF"/>
                </a:solidFill>
                <a:latin typeface="Proxima Nova"/>
                <a:ea typeface="Proxima Nova"/>
                <a:cs typeface="Proxima Nova"/>
                <a:sym typeface="Proxima Nova"/>
              </a:rPr>
              <a:t>Special Education Data System</a:t>
            </a:r>
            <a:endParaRPr sz="8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lang="en" sz="800">
                <a:solidFill>
                  <a:srgbClr val="FFFFFF"/>
                </a:solidFill>
                <a:latin typeface="Proxima Nova"/>
                <a:ea typeface="Proxima Nova"/>
                <a:cs typeface="Proxima Nova"/>
                <a:sym typeface="Proxima Nova"/>
              </a:rPr>
              <a:t>(SEIS)</a:t>
            </a:r>
            <a:endParaRPr sz="800">
              <a:solidFill>
                <a:srgbClr val="FFFFFF"/>
              </a:solidFill>
              <a:latin typeface="Proxima Nova"/>
              <a:ea typeface="Proxima Nova"/>
              <a:cs typeface="Proxima Nova"/>
              <a:sym typeface="Proxima Nova"/>
            </a:endParaRPr>
          </a:p>
        </p:txBody>
      </p:sp>
      <p:cxnSp>
        <p:nvCxnSpPr>
          <p:cNvPr id="778" name="Google Shape;778;p47"/>
          <p:cNvCxnSpPr/>
          <p:nvPr/>
        </p:nvCxnSpPr>
        <p:spPr>
          <a:xfrm flipH="1" rot="10800000">
            <a:off x="5779775" y="1522400"/>
            <a:ext cx="781500" cy="823800"/>
          </a:xfrm>
          <a:prstGeom prst="straightConnector1">
            <a:avLst/>
          </a:prstGeom>
          <a:noFill/>
          <a:ln cap="flat" cmpd="sng" w="19050">
            <a:solidFill>
              <a:srgbClr val="000000"/>
            </a:solidFill>
            <a:prstDash val="solid"/>
            <a:round/>
            <a:headEnd len="med" w="med" type="triangl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1000"/>
                                        <p:tgtEl>
                                          <p:spTgt spid="763"/>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1000"/>
                                        <p:tgtEl>
                                          <p:spTgt spid="7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1000"/>
                                        <p:tgtEl>
                                          <p:spTgt spid="760"/>
                                        </p:tgtEl>
                                      </p:cBhvr>
                                    </p:animEffect>
                                  </p:childTnLst>
                                </p:cTn>
                              </p:par>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10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1000"/>
                                        <p:tgtEl>
                                          <p:spTgt spid="77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1000"/>
                                        <p:tgtEl>
                                          <p:spTgt spid="761"/>
                                        </p:tgtEl>
                                      </p:cBhvr>
                                    </p:animEffect>
                                  </p:childTnLst>
                                </p:cTn>
                              </p:par>
                              <p:par>
                                <p:cTn fill="hold" nodeType="with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1000"/>
                                        <p:tgtEl>
                                          <p:spTgt spid="765"/>
                                        </p:tgtEl>
                                      </p:cBhvr>
                                    </p:animEffect>
                                  </p:childTnLst>
                                </p:cTn>
                              </p:par>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par>
                                <p:cTn fill="hold" nodeType="with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000"/>
                                        <p:tgtEl>
                                          <p:spTgt spid="76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1000"/>
                                        <p:tgtEl>
                                          <p:spTgt spid="755"/>
                                        </p:tgtEl>
                                      </p:cBhvr>
                                    </p:animEffect>
                                  </p:childTnLst>
                                </p:cTn>
                              </p:par>
                              <p:par>
                                <p:cTn fill="hold" nodeType="with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par>
                                <p:cTn fill="hold" nodeType="with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1000"/>
                                        <p:tgtEl>
                                          <p:spTgt spid="766"/>
                                        </p:tgtEl>
                                      </p:cBhvr>
                                    </p:animEffect>
                                  </p:childTnLst>
                                </p:cTn>
                              </p:par>
                              <p:par>
                                <p:cTn fill="hold" nodeType="with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1000"/>
                                        <p:tgtEl>
                                          <p:spTgt spid="767"/>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1000"/>
                                        <p:tgtEl>
                                          <p:spTgt spid="7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48"/>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84" name="Google Shape;784;p48"/>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pic>
        <p:nvPicPr>
          <p:cNvPr id="785" name="Google Shape;785;p48"/>
          <p:cNvPicPr preferRelativeResize="0"/>
          <p:nvPr/>
        </p:nvPicPr>
        <p:blipFill>
          <a:blip r:embed="rId3">
            <a:alphaModFix/>
          </a:blip>
          <a:stretch>
            <a:fillRect/>
          </a:stretch>
        </p:blipFill>
        <p:spPr>
          <a:xfrm>
            <a:off x="747038" y="779550"/>
            <a:ext cx="7649925" cy="4230025"/>
          </a:xfrm>
          <a:prstGeom prst="rect">
            <a:avLst/>
          </a:prstGeom>
          <a:noFill/>
          <a:ln>
            <a:noFill/>
          </a:ln>
        </p:spPr>
      </p:pic>
      <p:grpSp>
        <p:nvGrpSpPr>
          <p:cNvPr id="786" name="Google Shape;786;p48"/>
          <p:cNvGrpSpPr/>
          <p:nvPr/>
        </p:nvGrpSpPr>
        <p:grpSpPr>
          <a:xfrm>
            <a:off x="3647349" y="3771849"/>
            <a:ext cx="1150523" cy="1056600"/>
            <a:chOff x="3555207" y="3771829"/>
            <a:chExt cx="1242600" cy="1056600"/>
          </a:xfrm>
        </p:grpSpPr>
        <p:sp>
          <p:nvSpPr>
            <p:cNvPr id="787" name="Google Shape;787;p48"/>
            <p:cNvSpPr/>
            <p:nvPr/>
          </p:nvSpPr>
          <p:spPr>
            <a:xfrm>
              <a:off x="3604403" y="3800480"/>
              <a:ext cx="1144200" cy="999300"/>
            </a:xfrm>
            <a:prstGeom prst="ellipse">
              <a:avLst/>
            </a:prstGeom>
            <a:solidFill>
              <a:srgbClr val="E4704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8"/>
            <p:cNvSpPr txBox="1"/>
            <p:nvPr/>
          </p:nvSpPr>
          <p:spPr>
            <a:xfrm rot="467020">
              <a:off x="3611653" y="3844142"/>
              <a:ext cx="1129709" cy="91197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Proxima Nova"/>
                  <a:ea typeface="Proxima Nova"/>
                  <a:cs typeface="Proxima Nova"/>
                  <a:sym typeface="Proxima Nova"/>
                </a:rPr>
                <a:t>CALPADS </a:t>
              </a:r>
              <a:endParaRPr b="1" sz="12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b="1" lang="en" sz="1200">
                  <a:solidFill>
                    <a:srgbClr val="FFFFFF"/>
                  </a:solidFill>
                  <a:latin typeface="Proxima Nova"/>
                  <a:ea typeface="Proxima Nova"/>
                  <a:cs typeface="Proxima Nova"/>
                  <a:sym typeface="Proxima Nova"/>
                </a:rPr>
                <a:t>data used for decision making!</a:t>
              </a:r>
              <a:endParaRPr b="1" sz="1200">
                <a:solidFill>
                  <a:srgbClr val="FFFFFF"/>
                </a:solidFill>
                <a:latin typeface="Proxima Nova"/>
                <a:ea typeface="Proxima Nova"/>
                <a:cs typeface="Proxima Nova"/>
                <a:sym typeface="Proxima Nova"/>
              </a:endParaRPr>
            </a:p>
          </p:txBody>
        </p:sp>
      </p:grpSp>
      <p:sp>
        <p:nvSpPr>
          <p:cNvPr id="789" name="Google Shape;789;p48"/>
          <p:cNvSpPr/>
          <p:nvPr/>
        </p:nvSpPr>
        <p:spPr>
          <a:xfrm rot="-10266722">
            <a:off x="4249336" y="1233616"/>
            <a:ext cx="580571" cy="2363819"/>
          </a:xfrm>
          <a:prstGeom prst="trapezoid">
            <a:avLst>
              <a:gd fmla="val 17554" name="adj"/>
            </a:avLst>
          </a:prstGeom>
          <a:solidFill>
            <a:srgbClr val="E4704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10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1000"/>
                                        <p:tgtEl>
                                          <p:spTgt spid="7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3" name="Shape 793"/>
        <p:cNvGrpSpPr/>
        <p:nvPr/>
      </p:nvGrpSpPr>
      <p:grpSpPr>
        <a:xfrm>
          <a:off x="0" y="0"/>
          <a:ext cx="0" cy="0"/>
          <a:chOff x="0" y="0"/>
          <a:chExt cx="0" cy="0"/>
        </a:xfrm>
      </p:grpSpPr>
      <p:sp>
        <p:nvSpPr>
          <p:cNvPr id="794" name="Google Shape;794;p49"/>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95" name="Google Shape;795;p49"/>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roxima Nova"/>
                <a:ea typeface="Proxima Nova"/>
                <a:cs typeface="Proxima Nova"/>
                <a:sym typeface="Proxima Nova"/>
              </a:rPr>
              <a:t>CALPADS reporting is </a:t>
            </a:r>
            <a:r>
              <a:rPr b="1" lang="en" sz="2000">
                <a:solidFill>
                  <a:srgbClr val="E4704C"/>
                </a:solidFill>
                <a:latin typeface="Proxima Nova"/>
                <a:ea typeface="Proxima Nova"/>
                <a:cs typeface="Proxima Nova"/>
                <a:sym typeface="Proxima Nova"/>
              </a:rPr>
              <a:t>critical </a:t>
            </a:r>
            <a:r>
              <a:rPr lang="en" sz="2000">
                <a:solidFill>
                  <a:srgbClr val="FFFFFF"/>
                </a:solidFill>
                <a:latin typeface="Proxima Nova"/>
                <a:ea typeface="Proxima Nova"/>
                <a:cs typeface="Proxima Nova"/>
                <a:sym typeface="Proxima Nova"/>
              </a:rPr>
              <a:t>to student identification across our state</a:t>
            </a:r>
            <a:endParaRPr sz="1800">
              <a:solidFill>
                <a:srgbClr val="FFFFFF"/>
              </a:solidFill>
              <a:latin typeface="Proxima Nova"/>
              <a:ea typeface="Proxima Nova"/>
              <a:cs typeface="Proxima Nova"/>
              <a:sym typeface="Proxima Nova"/>
            </a:endParaRPr>
          </a:p>
        </p:txBody>
      </p:sp>
      <p:sp>
        <p:nvSpPr>
          <p:cNvPr id="796" name="Google Shape;796;p49"/>
          <p:cNvSpPr/>
          <p:nvPr/>
        </p:nvSpPr>
        <p:spPr>
          <a:xfrm>
            <a:off x="1668413" y="868900"/>
            <a:ext cx="4427400" cy="1039500"/>
          </a:xfrm>
          <a:prstGeom prst="homePlate">
            <a:avLst>
              <a:gd fmla="val 34900" name="adj"/>
            </a:avLst>
          </a:prstGeom>
          <a:noFill/>
          <a:ln cap="flat" cmpd="sng" w="38100">
            <a:solidFill>
              <a:srgbClr val="E470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Local Control Funding Formula (LCFF)</a:t>
            </a:r>
            <a:endParaRPr b="1">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2013 - Governs school financing, provided for local decision-making, and measuring school progress broadly.</a:t>
            </a:r>
            <a:endParaRPr>
              <a:latin typeface="Proxima Nova"/>
              <a:ea typeface="Proxima Nova"/>
              <a:cs typeface="Proxima Nova"/>
              <a:sym typeface="Proxima Nova"/>
            </a:endParaRPr>
          </a:p>
        </p:txBody>
      </p:sp>
      <p:sp>
        <p:nvSpPr>
          <p:cNvPr id="797" name="Google Shape;797;p49"/>
          <p:cNvSpPr/>
          <p:nvPr/>
        </p:nvSpPr>
        <p:spPr>
          <a:xfrm>
            <a:off x="1668413" y="2147925"/>
            <a:ext cx="4427400" cy="1442400"/>
          </a:xfrm>
          <a:prstGeom prst="homePlate">
            <a:avLst>
              <a:gd fmla="val 34900" name="adj"/>
            </a:avLst>
          </a:prstGeom>
          <a:noFill/>
          <a:ln cap="flat" cmpd="sng" w="38100">
            <a:solidFill>
              <a:srgbClr val="F7BC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Every Student Succeeds Act (ESSA)</a:t>
            </a:r>
            <a:endParaRPr b="1">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2015 – Reauthorization of the Elementary and Secondary Education Act (ESEA), replaced NCLB.</a:t>
            </a:r>
            <a:endParaRPr>
              <a:latin typeface="Proxima Nova"/>
              <a:ea typeface="Proxima Nova"/>
              <a:cs typeface="Proxima Nova"/>
              <a:sym typeface="Proxima Nova"/>
            </a:endParaRPr>
          </a:p>
          <a:p>
            <a:pPr indent="-203200" lvl="0" marL="342900" rtl="0" algn="l">
              <a:spcBef>
                <a:spcPts val="0"/>
              </a:spcBef>
              <a:spcAft>
                <a:spcPts val="0"/>
              </a:spcAft>
              <a:buSzPts val="1400"/>
              <a:buFont typeface="Proxima Nova"/>
              <a:buChar char="●"/>
            </a:pPr>
            <a:r>
              <a:rPr lang="en">
                <a:latin typeface="Proxima Nova"/>
                <a:ea typeface="Proxima Nova"/>
                <a:cs typeface="Proxima Nova"/>
                <a:sym typeface="Proxima Nova"/>
              </a:rPr>
              <a:t>Provides for accountability and action to effect positive change in the lowest-performing schools.</a:t>
            </a:r>
            <a:endParaRPr>
              <a:latin typeface="Proxima Nova"/>
              <a:ea typeface="Proxima Nova"/>
              <a:cs typeface="Proxima Nova"/>
              <a:sym typeface="Proxima Nova"/>
            </a:endParaRPr>
          </a:p>
        </p:txBody>
      </p:sp>
      <p:sp>
        <p:nvSpPr>
          <p:cNvPr id="798" name="Google Shape;798;p49"/>
          <p:cNvSpPr/>
          <p:nvPr/>
        </p:nvSpPr>
        <p:spPr>
          <a:xfrm>
            <a:off x="1668413" y="3829850"/>
            <a:ext cx="4427400" cy="1039500"/>
          </a:xfrm>
          <a:prstGeom prst="homePlate">
            <a:avLst>
              <a:gd fmla="val 34900" name="adj"/>
            </a:avLst>
          </a:prstGeom>
          <a:noFill/>
          <a:ln cap="flat" cmpd="sng" w="38100">
            <a:solidFill>
              <a:srgbClr val="307B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No Child Left Behind (NCLB)</a:t>
            </a:r>
            <a:endParaRPr b="1">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2002 - Put measures in place to expose achievement gaps among traditionally underserved students and their peers. </a:t>
            </a:r>
            <a:endParaRPr b="1">
              <a:latin typeface="Proxima Nova"/>
              <a:ea typeface="Proxima Nova"/>
              <a:cs typeface="Proxima Nova"/>
              <a:sym typeface="Proxima Nova"/>
            </a:endParaRPr>
          </a:p>
        </p:txBody>
      </p:sp>
      <p:pic>
        <p:nvPicPr>
          <p:cNvPr id="799" name="Google Shape;799;p49"/>
          <p:cNvPicPr preferRelativeResize="0"/>
          <p:nvPr/>
        </p:nvPicPr>
        <p:blipFill>
          <a:blip r:embed="rId3">
            <a:alphaModFix/>
          </a:blip>
          <a:stretch>
            <a:fillRect/>
          </a:stretch>
        </p:blipFill>
        <p:spPr>
          <a:xfrm>
            <a:off x="6335363" y="868900"/>
            <a:ext cx="1039500" cy="1039500"/>
          </a:xfrm>
          <a:prstGeom prst="rect">
            <a:avLst/>
          </a:prstGeom>
          <a:noFill/>
          <a:ln>
            <a:noFill/>
          </a:ln>
        </p:spPr>
      </p:pic>
      <p:pic>
        <p:nvPicPr>
          <p:cNvPr id="800" name="Google Shape;800;p49"/>
          <p:cNvPicPr preferRelativeResize="0"/>
          <p:nvPr/>
        </p:nvPicPr>
        <p:blipFill>
          <a:blip r:embed="rId4">
            <a:alphaModFix/>
          </a:blip>
          <a:stretch>
            <a:fillRect/>
          </a:stretch>
        </p:blipFill>
        <p:spPr>
          <a:xfrm>
            <a:off x="6234638" y="2248650"/>
            <a:ext cx="1240950" cy="1240950"/>
          </a:xfrm>
          <a:prstGeom prst="rect">
            <a:avLst/>
          </a:prstGeom>
          <a:noFill/>
          <a:ln>
            <a:noFill/>
          </a:ln>
        </p:spPr>
      </p:pic>
      <p:pic>
        <p:nvPicPr>
          <p:cNvPr id="801" name="Google Shape;801;p49"/>
          <p:cNvPicPr preferRelativeResize="0"/>
          <p:nvPr/>
        </p:nvPicPr>
        <p:blipFill>
          <a:blip r:embed="rId5">
            <a:alphaModFix/>
          </a:blip>
          <a:stretch>
            <a:fillRect/>
          </a:stretch>
        </p:blipFill>
        <p:spPr>
          <a:xfrm>
            <a:off x="6335362" y="3829850"/>
            <a:ext cx="1039500" cy="1039500"/>
          </a:xfrm>
          <a:prstGeom prst="rect">
            <a:avLst/>
          </a:prstGeom>
          <a:noFill/>
          <a:ln>
            <a:noFill/>
          </a:ln>
        </p:spPr>
      </p:pic>
      <p:sp>
        <p:nvSpPr>
          <p:cNvPr id="802" name="Google Shape;802;p49"/>
          <p:cNvSpPr/>
          <p:nvPr/>
        </p:nvSpPr>
        <p:spPr>
          <a:xfrm>
            <a:off x="7255182" y="903675"/>
            <a:ext cx="1039500" cy="1039500"/>
          </a:xfrm>
          <a:prstGeom prst="ellipse">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3" name="Google Shape;803;p49"/>
          <p:cNvPicPr preferRelativeResize="0"/>
          <p:nvPr/>
        </p:nvPicPr>
        <p:blipFill rotWithShape="1">
          <a:blip r:embed="rId6">
            <a:alphaModFix/>
          </a:blip>
          <a:srcRect b="0" l="0" r="59845" t="0"/>
          <a:stretch/>
        </p:blipFill>
        <p:spPr>
          <a:xfrm>
            <a:off x="7294161" y="1157302"/>
            <a:ext cx="961700" cy="491935"/>
          </a:xfrm>
          <a:prstGeom prst="rect">
            <a:avLst/>
          </a:prstGeom>
          <a:noFill/>
          <a:ln>
            <a:noFill/>
          </a:ln>
        </p:spPr>
      </p:pic>
      <p:pic>
        <p:nvPicPr>
          <p:cNvPr id="804" name="Google Shape;804;p49"/>
          <p:cNvPicPr preferRelativeResize="0"/>
          <p:nvPr/>
        </p:nvPicPr>
        <p:blipFill>
          <a:blip r:embed="rId7">
            <a:alphaModFix/>
          </a:blip>
          <a:stretch>
            <a:fillRect/>
          </a:stretch>
        </p:blipFill>
        <p:spPr>
          <a:xfrm>
            <a:off x="7475572" y="2989697"/>
            <a:ext cx="1039500" cy="10395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8" name="Shape 808"/>
        <p:cNvGrpSpPr/>
        <p:nvPr/>
      </p:nvGrpSpPr>
      <p:grpSpPr>
        <a:xfrm>
          <a:off x="0" y="0"/>
          <a:ext cx="0" cy="0"/>
          <a:chOff x="0" y="0"/>
          <a:chExt cx="0" cy="0"/>
        </a:xfrm>
      </p:grpSpPr>
      <p:sp>
        <p:nvSpPr>
          <p:cNvPr id="809" name="Google Shape;809;p50"/>
          <p:cNvSpPr txBox="1"/>
          <p:nvPr>
            <p:ph idx="1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10" name="Google Shape;810;p50"/>
          <p:cNvSpPr txBox="1"/>
          <p:nvPr>
            <p:ph idx="2" type="body"/>
          </p:nvPr>
        </p:nvSpPr>
        <p:spPr>
          <a:xfrm>
            <a:off x="4827050" y="141950"/>
            <a:ext cx="4158000" cy="4850700"/>
          </a:xfrm>
          <a:prstGeom prst="rect">
            <a:avLst/>
          </a:prstGeom>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Font typeface="Arial"/>
              <a:buChar char="●"/>
            </a:pPr>
            <a:r>
              <a:rPr lang="en">
                <a:solidFill>
                  <a:srgbClr val="000000"/>
                </a:solidFill>
              </a:rPr>
              <a:t>What is LCFF &amp; LCAP?</a:t>
            </a:r>
            <a:endParaRPr>
              <a:solidFill>
                <a:srgbClr val="000000"/>
              </a:solidFill>
            </a:endParaRPr>
          </a:p>
          <a:p>
            <a:pPr indent="0" lvl="0" marL="457200" rtl="0" algn="l">
              <a:lnSpc>
                <a:spcPct val="100000"/>
              </a:lnSpc>
              <a:spcBef>
                <a:spcPts val="0"/>
              </a:spcBef>
              <a:spcAft>
                <a:spcPts val="0"/>
              </a:spcAft>
              <a:buNone/>
            </a:pPr>
            <a:r>
              <a:t/>
            </a:r>
            <a:endParaRPr>
              <a:solidFill>
                <a:srgbClr val="000000"/>
              </a:solidFill>
            </a:endParaRPr>
          </a:p>
          <a:p>
            <a:pPr indent="-342900" lvl="0" marL="457200" rtl="0" algn="l">
              <a:lnSpc>
                <a:spcPct val="100000"/>
              </a:lnSpc>
              <a:spcBef>
                <a:spcPts val="0"/>
              </a:spcBef>
              <a:spcAft>
                <a:spcPts val="0"/>
              </a:spcAft>
              <a:buClr>
                <a:srgbClr val="000000"/>
              </a:buClr>
              <a:buSzPts val="1800"/>
              <a:buFont typeface="Arial"/>
              <a:buChar char="●"/>
            </a:pPr>
            <a:r>
              <a:rPr lang="en">
                <a:solidFill>
                  <a:srgbClr val="000000"/>
                </a:solidFill>
              </a:rPr>
              <a:t>State Priorities &amp; </a:t>
            </a:r>
            <a:endParaRPr>
              <a:solidFill>
                <a:srgbClr val="000000"/>
              </a:solidFill>
            </a:endParaRPr>
          </a:p>
          <a:p>
            <a:pPr indent="0" lvl="0" marL="457200" rtl="0" algn="l">
              <a:lnSpc>
                <a:spcPct val="100000"/>
              </a:lnSpc>
              <a:spcBef>
                <a:spcPts val="0"/>
              </a:spcBef>
              <a:spcAft>
                <a:spcPts val="0"/>
              </a:spcAft>
              <a:buNone/>
            </a:pPr>
            <a:r>
              <a:rPr lang="en">
                <a:solidFill>
                  <a:srgbClr val="000000"/>
                </a:solidFill>
              </a:rPr>
              <a:t>CA School Dashboard</a:t>
            </a:r>
            <a:endParaRPr>
              <a:solidFill>
                <a:srgbClr val="000000"/>
              </a:solidFill>
            </a:endParaRPr>
          </a:p>
          <a:p>
            <a:pPr indent="0" lvl="0" marL="457200" rtl="0" algn="l">
              <a:lnSpc>
                <a:spcPct val="100000"/>
              </a:lnSpc>
              <a:spcBef>
                <a:spcPts val="0"/>
              </a:spcBef>
              <a:spcAft>
                <a:spcPts val="0"/>
              </a:spcAft>
              <a:buNone/>
            </a:pPr>
            <a:r>
              <a:t/>
            </a:r>
            <a:endParaRPr>
              <a:solidFill>
                <a:srgbClr val="000000"/>
              </a:solidFill>
            </a:endParaRPr>
          </a:p>
          <a:p>
            <a:pPr indent="-342900" lvl="0" marL="457200" rtl="0" algn="l">
              <a:lnSpc>
                <a:spcPct val="100000"/>
              </a:lnSpc>
              <a:spcBef>
                <a:spcPts val="0"/>
              </a:spcBef>
              <a:spcAft>
                <a:spcPts val="0"/>
              </a:spcAft>
              <a:buClr>
                <a:srgbClr val="000000"/>
              </a:buClr>
              <a:buSzPts val="1800"/>
              <a:buFont typeface="Arial"/>
              <a:buChar char="●"/>
            </a:pPr>
            <a:r>
              <a:rPr lang="en">
                <a:solidFill>
                  <a:srgbClr val="000000"/>
                </a:solidFill>
              </a:rPr>
              <a:t>County Office Role</a:t>
            </a:r>
            <a:endParaRPr>
              <a:solidFill>
                <a:srgbClr val="000000"/>
              </a:solidFill>
            </a:endParaRPr>
          </a:p>
          <a:p>
            <a:pPr indent="-342900" lvl="1" marL="914400" rtl="0" algn="l">
              <a:lnSpc>
                <a:spcPct val="100000"/>
              </a:lnSpc>
              <a:spcBef>
                <a:spcPts val="0"/>
              </a:spcBef>
              <a:spcAft>
                <a:spcPts val="0"/>
              </a:spcAft>
              <a:buClr>
                <a:srgbClr val="000000"/>
              </a:buClr>
              <a:buSzPts val="1800"/>
              <a:buFont typeface="Arial"/>
              <a:buChar char="○"/>
            </a:pPr>
            <a:r>
              <a:rPr lang="en" sz="1800">
                <a:solidFill>
                  <a:srgbClr val="000000"/>
                </a:solidFill>
              </a:rPr>
              <a:t>Differentiated </a:t>
            </a:r>
            <a:r>
              <a:rPr lang="en" sz="1800">
                <a:solidFill>
                  <a:srgbClr val="000000"/>
                </a:solidFill>
              </a:rPr>
              <a:t>Assistance</a:t>
            </a:r>
            <a:endParaRPr sz="1800">
              <a:solidFill>
                <a:srgbClr val="000000"/>
              </a:solidFill>
            </a:endParaRPr>
          </a:p>
          <a:p>
            <a:pPr indent="0" lvl="0" marL="0" rtl="0" algn="l">
              <a:lnSpc>
                <a:spcPct val="100000"/>
              </a:lnSpc>
              <a:spcBef>
                <a:spcPts val="0"/>
              </a:spcBef>
              <a:spcAft>
                <a:spcPts val="0"/>
              </a:spcAft>
              <a:buNone/>
            </a:pPr>
            <a:r>
              <a:t/>
            </a:r>
            <a:endParaRPr>
              <a:solidFill>
                <a:srgbClr val="000000"/>
              </a:solidFill>
            </a:endParaRPr>
          </a:p>
        </p:txBody>
      </p:sp>
      <p:pic>
        <p:nvPicPr>
          <p:cNvPr id="811" name="Google Shape;811;p50"/>
          <p:cNvPicPr preferRelativeResize="0"/>
          <p:nvPr/>
        </p:nvPicPr>
        <p:blipFill rotWithShape="1">
          <a:blip r:embed="rId3">
            <a:alphaModFix/>
          </a:blip>
          <a:srcRect b="39961" l="19939" r="22062" t="0"/>
          <a:stretch/>
        </p:blipFill>
        <p:spPr>
          <a:xfrm>
            <a:off x="1241074" y="1162401"/>
            <a:ext cx="2196499" cy="1279024"/>
          </a:xfrm>
          <a:prstGeom prst="rect">
            <a:avLst/>
          </a:prstGeom>
          <a:noFill/>
          <a:ln>
            <a:noFill/>
          </a:ln>
        </p:spPr>
      </p:pic>
      <p:sp>
        <p:nvSpPr>
          <p:cNvPr id="812" name="Google Shape;812;p50"/>
          <p:cNvSpPr txBox="1"/>
          <p:nvPr/>
        </p:nvSpPr>
        <p:spPr>
          <a:xfrm>
            <a:off x="316725" y="2250925"/>
            <a:ext cx="4045200" cy="76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WHAT IS LCFF?</a:t>
            </a:r>
            <a:endParaRPr b="1" sz="2400">
              <a:latin typeface="Proxima Nova"/>
              <a:ea typeface="Proxima Nova"/>
              <a:cs typeface="Proxima Nova"/>
              <a:sym typeface="Proxima Nova"/>
            </a:endParaRPr>
          </a:p>
        </p:txBody>
      </p:sp>
      <p:sp>
        <p:nvSpPr>
          <p:cNvPr id="813" name="Google Shape;813;p50"/>
          <p:cNvSpPr txBox="1"/>
          <p:nvPr/>
        </p:nvSpPr>
        <p:spPr>
          <a:xfrm>
            <a:off x="316725" y="2888500"/>
            <a:ext cx="4045200" cy="10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4704C"/>
                </a:solidFill>
                <a:latin typeface="Proxima Nova"/>
                <a:ea typeface="Proxima Nova"/>
                <a:cs typeface="Proxima Nova"/>
                <a:sym typeface="Proxima Nova"/>
              </a:rPr>
              <a:t>LCFF impact on </a:t>
            </a:r>
            <a:endParaRPr sz="1800">
              <a:solidFill>
                <a:srgbClr val="E4704C"/>
              </a:solidFill>
              <a:latin typeface="Proxima Nova"/>
              <a:ea typeface="Proxima Nova"/>
              <a:cs typeface="Proxima Nova"/>
              <a:sym typeface="Proxima Nova"/>
            </a:endParaRPr>
          </a:p>
          <a:p>
            <a:pPr indent="0" lvl="0" marL="0" rtl="0" algn="ctr">
              <a:spcBef>
                <a:spcPts val="0"/>
              </a:spcBef>
              <a:spcAft>
                <a:spcPts val="0"/>
              </a:spcAft>
              <a:buNone/>
            </a:pPr>
            <a:r>
              <a:rPr lang="en" sz="1800">
                <a:solidFill>
                  <a:srgbClr val="E4704C"/>
                </a:solidFill>
                <a:latin typeface="Proxima Nova"/>
                <a:ea typeface="Proxima Nova"/>
                <a:cs typeface="Proxima Nova"/>
                <a:sym typeface="Proxima Nova"/>
              </a:rPr>
              <a:t>CA School Accountability </a:t>
            </a:r>
            <a:endParaRPr sz="1800">
              <a:solidFill>
                <a:srgbClr val="E4704C"/>
              </a:solidFill>
              <a:latin typeface="Proxima Nova"/>
              <a:ea typeface="Proxima Nova"/>
              <a:cs typeface="Proxima Nova"/>
              <a:sym typeface="Proxima Nova"/>
            </a:endParaRPr>
          </a:p>
          <a:p>
            <a:pPr indent="0" lvl="0" marL="0" rtl="0" algn="ctr">
              <a:spcBef>
                <a:spcPts val="0"/>
              </a:spcBef>
              <a:spcAft>
                <a:spcPts val="0"/>
              </a:spcAft>
              <a:buNone/>
            </a:pPr>
            <a:r>
              <a:rPr lang="en" sz="1800">
                <a:solidFill>
                  <a:srgbClr val="E4704C"/>
                </a:solidFill>
                <a:latin typeface="Proxima Nova"/>
                <a:ea typeface="Proxima Nova"/>
                <a:cs typeface="Proxima Nova"/>
                <a:sym typeface="Proxima Nova"/>
              </a:rPr>
              <a:t>&amp; Continuous Improvement</a:t>
            </a:r>
            <a:endParaRPr sz="1800">
              <a:solidFill>
                <a:srgbClr val="E4704C"/>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7" name="Shape 817"/>
        <p:cNvGrpSpPr/>
        <p:nvPr/>
      </p:nvGrpSpPr>
      <p:grpSpPr>
        <a:xfrm>
          <a:off x="0" y="0"/>
          <a:ext cx="0" cy="0"/>
          <a:chOff x="0" y="0"/>
          <a:chExt cx="0" cy="0"/>
        </a:xfrm>
      </p:grpSpPr>
      <p:sp>
        <p:nvSpPr>
          <p:cNvPr id="818" name="Google Shape;818;p51"/>
          <p:cNvSpPr/>
          <p:nvPr/>
        </p:nvSpPr>
        <p:spPr>
          <a:xfrm>
            <a:off x="0" y="735825"/>
            <a:ext cx="9144000" cy="2387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1"/>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20" name="Google Shape;820;p51"/>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ACCOUNTABILITY &amp; CONTINUOUS IMPROVEMENT</a:t>
            </a:r>
            <a:endParaRPr/>
          </a:p>
        </p:txBody>
      </p:sp>
      <p:sp>
        <p:nvSpPr>
          <p:cNvPr id="821" name="Google Shape;821;p51"/>
          <p:cNvSpPr txBox="1"/>
          <p:nvPr/>
        </p:nvSpPr>
        <p:spPr>
          <a:xfrm>
            <a:off x="2333625" y="819150"/>
            <a:ext cx="5962800" cy="213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Proxima Nova"/>
                <a:ea typeface="Proxima Nova"/>
                <a:cs typeface="Proxima Nova"/>
                <a:sym typeface="Proxima Nova"/>
              </a:rPr>
              <a:t>The </a:t>
            </a:r>
            <a:r>
              <a:rPr b="1" lang="en" sz="1600">
                <a:solidFill>
                  <a:srgbClr val="6AA84F"/>
                </a:solidFill>
                <a:latin typeface="Proxima Nova"/>
                <a:ea typeface="Proxima Nova"/>
                <a:cs typeface="Proxima Nova"/>
                <a:sym typeface="Proxima Nova"/>
              </a:rPr>
              <a:t>Local Control Funding Formula (LCFF)</a:t>
            </a:r>
            <a:r>
              <a:rPr lang="en" sz="1600">
                <a:latin typeface="Proxima Nova"/>
                <a:ea typeface="Proxima Nova"/>
                <a:cs typeface="Proxima Nova"/>
                <a:sym typeface="Proxima Nova"/>
              </a:rPr>
              <a:t> is hallmark legislation that began in 2013-14. It fundamentally changed how all schools in the state are funded, how they are measured for results, and the services and supports they receive to </a:t>
            </a:r>
            <a:r>
              <a:rPr b="1" lang="en" sz="1600">
                <a:solidFill>
                  <a:srgbClr val="3C78D8"/>
                </a:solidFill>
                <a:latin typeface="Proxima Nova"/>
                <a:ea typeface="Proxima Nova"/>
                <a:cs typeface="Proxima Nova"/>
                <a:sym typeface="Proxima Nova"/>
              </a:rPr>
              <a:t>allow all students to succeed to their greatest potential</a:t>
            </a:r>
            <a:r>
              <a:rPr lang="en" sz="1600">
                <a:latin typeface="Proxima Nova"/>
                <a:ea typeface="Proxima Nova"/>
                <a:cs typeface="Proxima Nova"/>
                <a:sym typeface="Proxima Nova"/>
              </a:rPr>
              <a:t>. </a:t>
            </a:r>
            <a:endParaRPr>
              <a:latin typeface="Proxima Nova"/>
              <a:ea typeface="Proxima Nova"/>
              <a:cs typeface="Proxima Nova"/>
              <a:sym typeface="Proxima Nova"/>
            </a:endParaRPr>
          </a:p>
        </p:txBody>
      </p:sp>
      <p:pic>
        <p:nvPicPr>
          <p:cNvPr id="822" name="Google Shape;822;p51"/>
          <p:cNvPicPr preferRelativeResize="0"/>
          <p:nvPr/>
        </p:nvPicPr>
        <p:blipFill>
          <a:blip r:embed="rId3">
            <a:alphaModFix/>
          </a:blip>
          <a:stretch>
            <a:fillRect/>
          </a:stretch>
        </p:blipFill>
        <p:spPr>
          <a:xfrm>
            <a:off x="771525" y="974575"/>
            <a:ext cx="638175" cy="730403"/>
          </a:xfrm>
          <a:prstGeom prst="rect">
            <a:avLst/>
          </a:prstGeom>
          <a:noFill/>
          <a:ln>
            <a:noFill/>
          </a:ln>
        </p:spPr>
      </p:pic>
      <p:sp>
        <p:nvSpPr>
          <p:cNvPr id="823" name="Google Shape;823;p51"/>
          <p:cNvSpPr txBox="1"/>
          <p:nvPr/>
        </p:nvSpPr>
        <p:spPr>
          <a:xfrm>
            <a:off x="650900" y="3261150"/>
            <a:ext cx="4443000" cy="1545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lang="en">
                <a:solidFill>
                  <a:schemeClr val="dk1"/>
                </a:solidFill>
                <a:latin typeface="Proxima Nova"/>
                <a:ea typeface="Proxima Nova"/>
                <a:cs typeface="Proxima Nova"/>
                <a:sym typeface="Proxima Nova"/>
              </a:rPr>
              <a:t>The new accountability system is based on </a:t>
            </a:r>
            <a:endParaRPr>
              <a:solidFill>
                <a:schemeClr val="dk1"/>
              </a:solidFill>
              <a:latin typeface="Proxima Nova"/>
              <a:ea typeface="Proxima Nova"/>
              <a:cs typeface="Proxima Nova"/>
              <a:sym typeface="Proxima Nova"/>
            </a:endParaRPr>
          </a:p>
          <a:p>
            <a:pPr indent="0" lvl="0" marL="0" rtl="0" algn="r">
              <a:lnSpc>
                <a:spcPct val="100000"/>
              </a:lnSpc>
              <a:spcBef>
                <a:spcPts val="0"/>
              </a:spcBef>
              <a:spcAft>
                <a:spcPts val="0"/>
              </a:spcAft>
              <a:buNone/>
            </a:pPr>
            <a:r>
              <a:rPr b="1" lang="en">
                <a:solidFill>
                  <a:srgbClr val="F7BC35"/>
                </a:solidFill>
                <a:latin typeface="Proxima Nova"/>
                <a:ea typeface="Proxima Nova"/>
                <a:cs typeface="Proxima Nova"/>
                <a:sym typeface="Proxima Nova"/>
              </a:rPr>
              <a:t>multiple measures</a:t>
            </a:r>
            <a:r>
              <a:rPr lang="en">
                <a:solidFill>
                  <a:srgbClr val="F7BC35"/>
                </a:solidFill>
                <a:latin typeface="Proxima Nova"/>
                <a:ea typeface="Proxima Nova"/>
                <a:cs typeface="Proxima Nova"/>
                <a:sym typeface="Proxima Nova"/>
              </a:rPr>
              <a:t>, </a:t>
            </a:r>
            <a:r>
              <a:rPr lang="en">
                <a:solidFill>
                  <a:schemeClr val="dk1"/>
                </a:solidFill>
                <a:latin typeface="Proxima Nova"/>
                <a:ea typeface="Proxima Nova"/>
                <a:cs typeface="Proxima Nova"/>
                <a:sym typeface="Proxima Nova"/>
              </a:rPr>
              <a:t>reflected in the state priorities, </a:t>
            </a:r>
            <a:endParaRPr>
              <a:solidFill>
                <a:schemeClr val="dk1"/>
              </a:solidFill>
              <a:latin typeface="Proxima Nova"/>
              <a:ea typeface="Proxima Nova"/>
              <a:cs typeface="Proxima Nova"/>
              <a:sym typeface="Proxima Nova"/>
            </a:endParaRPr>
          </a:p>
          <a:p>
            <a:pPr indent="0" lvl="0" marL="0" rtl="0" algn="r">
              <a:lnSpc>
                <a:spcPct val="100000"/>
              </a:lnSpc>
              <a:spcBef>
                <a:spcPts val="0"/>
              </a:spcBef>
              <a:spcAft>
                <a:spcPts val="0"/>
              </a:spcAft>
              <a:buNone/>
            </a:pPr>
            <a:r>
              <a:rPr lang="en">
                <a:solidFill>
                  <a:schemeClr val="dk1"/>
                </a:solidFill>
                <a:latin typeface="Proxima Nova"/>
                <a:ea typeface="Proxima Nova"/>
                <a:cs typeface="Proxima Nova"/>
                <a:sym typeface="Proxima Nova"/>
              </a:rPr>
              <a:t>that contribute to a </a:t>
            </a:r>
            <a:r>
              <a:rPr b="1" lang="en">
                <a:solidFill>
                  <a:srgbClr val="674EA7"/>
                </a:solidFill>
                <a:latin typeface="Proxima Nova"/>
                <a:ea typeface="Proxima Nova"/>
                <a:cs typeface="Proxima Nova"/>
                <a:sym typeface="Proxima Nova"/>
              </a:rPr>
              <a:t>quality education for all students.</a:t>
            </a:r>
            <a:endParaRPr b="1">
              <a:solidFill>
                <a:srgbClr val="674EA7"/>
              </a:solidFill>
            </a:endParaRPr>
          </a:p>
        </p:txBody>
      </p:sp>
      <p:pic>
        <p:nvPicPr>
          <p:cNvPr id="824" name="Google Shape;824;p51"/>
          <p:cNvPicPr preferRelativeResize="0"/>
          <p:nvPr/>
        </p:nvPicPr>
        <p:blipFill>
          <a:blip r:embed="rId4">
            <a:alphaModFix/>
          </a:blip>
          <a:stretch>
            <a:fillRect/>
          </a:stretch>
        </p:blipFill>
        <p:spPr>
          <a:xfrm>
            <a:off x="483350" y="1828800"/>
            <a:ext cx="528000" cy="604302"/>
          </a:xfrm>
          <a:prstGeom prst="rect">
            <a:avLst/>
          </a:prstGeom>
          <a:noFill/>
          <a:ln>
            <a:noFill/>
          </a:ln>
        </p:spPr>
      </p:pic>
      <p:pic>
        <p:nvPicPr>
          <p:cNvPr id="825" name="Google Shape;825;p51"/>
          <p:cNvPicPr preferRelativeResize="0"/>
          <p:nvPr/>
        </p:nvPicPr>
        <p:blipFill>
          <a:blip r:embed="rId5">
            <a:alphaModFix/>
          </a:blip>
          <a:stretch>
            <a:fillRect/>
          </a:stretch>
        </p:blipFill>
        <p:spPr>
          <a:xfrm>
            <a:off x="1299525" y="1489399"/>
            <a:ext cx="824550" cy="943697"/>
          </a:xfrm>
          <a:prstGeom prst="rect">
            <a:avLst/>
          </a:prstGeom>
          <a:noFill/>
          <a:ln>
            <a:noFill/>
          </a:ln>
        </p:spPr>
      </p:pic>
      <p:pic>
        <p:nvPicPr>
          <p:cNvPr id="826" name="Google Shape;826;p51"/>
          <p:cNvPicPr preferRelativeResize="0"/>
          <p:nvPr/>
        </p:nvPicPr>
        <p:blipFill>
          <a:blip r:embed="rId6">
            <a:alphaModFix amt="82000"/>
          </a:blip>
          <a:stretch>
            <a:fillRect/>
          </a:stretch>
        </p:blipFill>
        <p:spPr>
          <a:xfrm>
            <a:off x="5142375" y="3422944"/>
            <a:ext cx="2990850" cy="112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1000"/>
                                        <p:tgtEl>
                                          <p:spTgt spid="822"/>
                                        </p:tgtEl>
                                      </p:cBhvr>
                                    </p:animEffec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1000"/>
                                        <p:tgtEl>
                                          <p:spTgt spid="824"/>
                                        </p:tgtEl>
                                      </p:cBhvr>
                                    </p:animEffect>
                                  </p:childTnLst>
                                </p:cTn>
                              </p:par>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000"/>
                                        <p:tgtEl>
                                          <p:spTgt spid="825"/>
                                        </p:tgtEl>
                                      </p:cBhvr>
                                    </p:animEffec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1000"/>
                                        <p:tgtEl>
                                          <p:spTgt spid="8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1000"/>
                                        <p:tgtEl>
                                          <p:spTgt spid="823"/>
                                        </p:tgtEl>
                                      </p:cBhvr>
                                    </p:animEffect>
                                  </p:childTnLst>
                                </p:cTn>
                              </p:par>
                              <p:par>
                                <p:cTn fill="hold" nodeType="with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1000"/>
                                        <p:tgtEl>
                                          <p:spTgt spid="8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0" name="Shape 830"/>
        <p:cNvGrpSpPr/>
        <p:nvPr/>
      </p:nvGrpSpPr>
      <p:grpSpPr>
        <a:xfrm>
          <a:off x="0" y="0"/>
          <a:ext cx="0" cy="0"/>
          <a:chOff x="0" y="0"/>
          <a:chExt cx="0" cy="0"/>
        </a:xfrm>
      </p:grpSpPr>
      <p:sp>
        <p:nvSpPr>
          <p:cNvPr id="831" name="Google Shape;831;p52"/>
          <p:cNvSpPr/>
          <p:nvPr/>
        </p:nvSpPr>
        <p:spPr>
          <a:xfrm>
            <a:off x="0" y="735825"/>
            <a:ext cx="9144000" cy="96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2"/>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33" name="Google Shape;833;p52"/>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ACCOUNTABILITY &amp; CONTINUOUS IMPROVEMENT</a:t>
            </a:r>
            <a:endParaRPr/>
          </a:p>
        </p:txBody>
      </p:sp>
      <p:pic>
        <p:nvPicPr>
          <p:cNvPr id="834" name="Google Shape;834;p52"/>
          <p:cNvPicPr preferRelativeResize="0"/>
          <p:nvPr/>
        </p:nvPicPr>
        <p:blipFill rotWithShape="1">
          <a:blip r:embed="rId3">
            <a:alphaModFix/>
          </a:blip>
          <a:srcRect b="0" l="0" r="25350" t="0"/>
          <a:stretch/>
        </p:blipFill>
        <p:spPr>
          <a:xfrm>
            <a:off x="3039712" y="1702950"/>
            <a:ext cx="3064574" cy="2052625"/>
          </a:xfrm>
          <a:prstGeom prst="rect">
            <a:avLst/>
          </a:prstGeom>
          <a:noFill/>
          <a:ln>
            <a:noFill/>
          </a:ln>
          <a:effectLst>
            <a:outerShdw blurRad="57150" rotWithShape="0" algn="bl" dir="5400000" dist="19050">
              <a:srgbClr val="000000">
                <a:alpha val="50000"/>
              </a:srgbClr>
            </a:outerShdw>
          </a:effectLst>
        </p:spPr>
      </p:pic>
      <p:sp>
        <p:nvSpPr>
          <p:cNvPr id="835" name="Google Shape;835;p52"/>
          <p:cNvSpPr txBox="1"/>
          <p:nvPr/>
        </p:nvSpPr>
        <p:spPr>
          <a:xfrm>
            <a:off x="1764875" y="846975"/>
            <a:ext cx="5658900" cy="446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3000">
                <a:solidFill>
                  <a:schemeClr val="dk1"/>
                </a:solidFill>
                <a:latin typeface="Impact"/>
                <a:ea typeface="Impact"/>
                <a:cs typeface="Impact"/>
                <a:sym typeface="Impact"/>
              </a:rPr>
              <a:t>LCFF Unduplicated Pupil Count</a:t>
            </a:r>
            <a:endParaRPr sz="3000">
              <a:latin typeface="Impact"/>
              <a:ea typeface="Impact"/>
              <a:cs typeface="Impact"/>
              <a:sym typeface="Impact"/>
            </a:endParaRPr>
          </a:p>
        </p:txBody>
      </p:sp>
      <p:sp>
        <p:nvSpPr>
          <p:cNvPr id="836" name="Google Shape;836;p52"/>
          <p:cNvSpPr txBox="1"/>
          <p:nvPr/>
        </p:nvSpPr>
        <p:spPr>
          <a:xfrm>
            <a:off x="2744613" y="3669850"/>
            <a:ext cx="1778400" cy="446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a:solidFill>
                  <a:schemeClr val="dk1"/>
                </a:solidFill>
                <a:latin typeface="Proxima Nova"/>
                <a:ea typeface="Proxima Nova"/>
                <a:cs typeface="Proxima Nova"/>
                <a:sym typeface="Proxima Nova"/>
              </a:rPr>
              <a:t>English Learners</a:t>
            </a:r>
            <a:endParaRPr b="1">
              <a:latin typeface="Proxima Nova"/>
              <a:ea typeface="Proxima Nova"/>
              <a:cs typeface="Proxima Nova"/>
              <a:sym typeface="Proxima Nova"/>
            </a:endParaRPr>
          </a:p>
        </p:txBody>
      </p:sp>
      <p:sp>
        <p:nvSpPr>
          <p:cNvPr id="837" name="Google Shape;837;p52"/>
          <p:cNvSpPr txBox="1"/>
          <p:nvPr/>
        </p:nvSpPr>
        <p:spPr>
          <a:xfrm>
            <a:off x="3659013" y="4165150"/>
            <a:ext cx="1778400" cy="845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a:solidFill>
                  <a:schemeClr val="dk1"/>
                </a:solidFill>
                <a:latin typeface="Proxima Nova"/>
                <a:ea typeface="Proxima Nova"/>
                <a:cs typeface="Proxima Nova"/>
                <a:sym typeface="Proxima Nova"/>
              </a:rPr>
              <a:t>Students who qualify for free or reduced-priced meals</a:t>
            </a:r>
            <a:endParaRPr b="1">
              <a:latin typeface="Proxima Nova"/>
              <a:ea typeface="Proxima Nova"/>
              <a:cs typeface="Proxima Nova"/>
              <a:sym typeface="Proxima Nova"/>
            </a:endParaRPr>
          </a:p>
        </p:txBody>
      </p:sp>
      <p:sp>
        <p:nvSpPr>
          <p:cNvPr id="838" name="Google Shape;838;p52"/>
          <p:cNvSpPr txBox="1"/>
          <p:nvPr/>
        </p:nvSpPr>
        <p:spPr>
          <a:xfrm>
            <a:off x="4897263" y="3645400"/>
            <a:ext cx="1502100" cy="49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a:solidFill>
                  <a:schemeClr val="dk1"/>
                </a:solidFill>
                <a:latin typeface="Proxima Nova"/>
                <a:ea typeface="Proxima Nova"/>
                <a:cs typeface="Proxima Nova"/>
                <a:sym typeface="Proxima Nova"/>
              </a:rPr>
              <a:t>Foster Youth</a:t>
            </a:r>
            <a:endParaRPr b="1">
              <a:latin typeface="Proxima Nova"/>
              <a:ea typeface="Proxima Nova"/>
              <a:cs typeface="Proxima Nova"/>
              <a:sym typeface="Proxima Nova"/>
            </a:endParaRPr>
          </a:p>
        </p:txBody>
      </p:sp>
      <p:sp>
        <p:nvSpPr>
          <p:cNvPr id="839" name="Google Shape;839;p52"/>
          <p:cNvSpPr txBox="1"/>
          <p:nvPr/>
        </p:nvSpPr>
        <p:spPr>
          <a:xfrm>
            <a:off x="1764875" y="1256550"/>
            <a:ext cx="5658900" cy="31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200">
                <a:solidFill>
                  <a:schemeClr val="dk1"/>
                </a:solidFill>
                <a:latin typeface="Proxima Nova"/>
                <a:ea typeface="Proxima Nova"/>
                <a:cs typeface="Proxima Nova"/>
                <a:sym typeface="Proxima Nova"/>
              </a:rPr>
              <a:t>collected each year on Census Day through data submitted to CALPADS</a:t>
            </a:r>
            <a:endParaRPr sz="12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1000"/>
                                        <p:tgtEl>
                                          <p:spTgt spid="83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1000"/>
                                        <p:tgtEl>
                                          <p:spTgt spid="83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1000"/>
                                        <p:tgtEl>
                                          <p:spTgt spid="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sp>
        <p:nvSpPr>
          <p:cNvPr id="844" name="Google Shape;844;p53"/>
          <p:cNvSpPr/>
          <p:nvPr/>
        </p:nvSpPr>
        <p:spPr>
          <a:xfrm>
            <a:off x="5448225" y="735825"/>
            <a:ext cx="3695700" cy="4286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3"/>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46" name="Google Shape;846;p53"/>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ACCOUNTABILITY &amp; CONTINUOUS IMPROVEMENT</a:t>
            </a:r>
            <a:endParaRPr sz="1800">
              <a:solidFill>
                <a:srgbClr val="FFFFFF"/>
              </a:solidFill>
              <a:latin typeface="Proxima Nova"/>
              <a:ea typeface="Proxima Nova"/>
              <a:cs typeface="Proxima Nova"/>
              <a:sym typeface="Proxima Nova"/>
            </a:endParaRPr>
          </a:p>
        </p:txBody>
      </p:sp>
      <p:pic>
        <p:nvPicPr>
          <p:cNvPr id="847" name="Google Shape;847;p53"/>
          <p:cNvPicPr preferRelativeResize="0"/>
          <p:nvPr/>
        </p:nvPicPr>
        <p:blipFill>
          <a:blip r:embed="rId3">
            <a:alphaModFix/>
          </a:blip>
          <a:stretch>
            <a:fillRect/>
          </a:stretch>
        </p:blipFill>
        <p:spPr>
          <a:xfrm>
            <a:off x="483350" y="741175"/>
            <a:ext cx="4343676" cy="4286412"/>
          </a:xfrm>
          <a:prstGeom prst="rect">
            <a:avLst/>
          </a:prstGeom>
          <a:noFill/>
          <a:ln>
            <a:noFill/>
          </a:ln>
        </p:spPr>
      </p:pic>
      <p:sp>
        <p:nvSpPr>
          <p:cNvPr id="848" name="Google Shape;848;p53"/>
          <p:cNvSpPr txBox="1"/>
          <p:nvPr/>
        </p:nvSpPr>
        <p:spPr>
          <a:xfrm>
            <a:off x="5448225" y="3321150"/>
            <a:ext cx="3282600" cy="1450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Proxima Nova"/>
              <a:buChar char="●"/>
            </a:pPr>
            <a:r>
              <a:rPr lang="en">
                <a:solidFill>
                  <a:schemeClr val="dk1"/>
                </a:solidFill>
                <a:latin typeface="Proxima Nova"/>
                <a:ea typeface="Proxima Nova"/>
                <a:cs typeface="Proxima Nova"/>
                <a:sym typeface="Proxima Nova"/>
              </a:rPr>
              <a:t>The star represents the whole child surrounded by those who want to ensure that </a:t>
            </a:r>
            <a:r>
              <a:rPr b="1" lang="en">
                <a:solidFill>
                  <a:srgbClr val="CC4125"/>
                </a:solidFill>
                <a:latin typeface="Proxima Nova"/>
                <a:ea typeface="Proxima Nova"/>
                <a:cs typeface="Proxima Nova"/>
                <a:sym typeface="Proxima Nova"/>
              </a:rPr>
              <a:t>ALL students are healthy, safe, engaged, challenged, and supported.</a:t>
            </a:r>
            <a:endParaRPr b="1">
              <a:solidFill>
                <a:srgbClr val="CC4125"/>
              </a:solidFill>
              <a:latin typeface="Proxima Nova"/>
              <a:ea typeface="Proxima Nova"/>
              <a:cs typeface="Proxima Nova"/>
              <a:sym typeface="Proxima Nova"/>
            </a:endParaRPr>
          </a:p>
          <a:p>
            <a:pPr indent="0" lvl="0" marL="0" rtl="0" algn="l">
              <a:spcBef>
                <a:spcPts val="0"/>
              </a:spcBef>
              <a:spcAft>
                <a:spcPts val="0"/>
              </a:spcAft>
              <a:buNone/>
            </a:pPr>
            <a:r>
              <a:t/>
            </a:r>
            <a:endParaRPr sz="1100">
              <a:solidFill>
                <a:schemeClr val="dk1"/>
              </a:solidFill>
              <a:highlight>
                <a:srgbClr val="FFFFFF"/>
              </a:highlight>
              <a:latin typeface="Proxima Nova"/>
              <a:ea typeface="Proxima Nova"/>
              <a:cs typeface="Proxima Nova"/>
              <a:sym typeface="Proxima Nova"/>
            </a:endParaRPr>
          </a:p>
        </p:txBody>
      </p:sp>
      <p:cxnSp>
        <p:nvCxnSpPr>
          <p:cNvPr id="849" name="Google Shape;849;p53"/>
          <p:cNvCxnSpPr/>
          <p:nvPr/>
        </p:nvCxnSpPr>
        <p:spPr>
          <a:xfrm flipH="1" rot="10800000">
            <a:off x="4105125" y="2079050"/>
            <a:ext cx="1604400" cy="162600"/>
          </a:xfrm>
          <a:prstGeom prst="straightConnector1">
            <a:avLst/>
          </a:prstGeom>
          <a:noFill/>
          <a:ln cap="flat" cmpd="sng" w="28575">
            <a:solidFill>
              <a:srgbClr val="000000"/>
            </a:solidFill>
            <a:prstDash val="solid"/>
            <a:round/>
            <a:headEnd len="med" w="med" type="triangle"/>
            <a:tailEnd len="med" w="med" type="none"/>
          </a:ln>
        </p:spPr>
      </p:cxnSp>
      <p:sp>
        <p:nvSpPr>
          <p:cNvPr id="850" name="Google Shape;850;p53"/>
          <p:cNvSpPr txBox="1"/>
          <p:nvPr/>
        </p:nvSpPr>
        <p:spPr>
          <a:xfrm>
            <a:off x="5448225" y="1791950"/>
            <a:ext cx="3179100" cy="9534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Proxima Nova"/>
              <a:buChar char="●"/>
            </a:pPr>
            <a:r>
              <a:rPr lang="en">
                <a:solidFill>
                  <a:schemeClr val="dk1"/>
                </a:solidFill>
                <a:latin typeface="Proxima Nova"/>
                <a:ea typeface="Proxima Nova"/>
                <a:cs typeface="Proxima Nova"/>
                <a:sym typeface="Proxima Nova"/>
              </a:rPr>
              <a:t>Each ray in the circle represents one of the the</a:t>
            </a:r>
            <a:r>
              <a:rPr lang="en">
                <a:solidFill>
                  <a:srgbClr val="674EA7"/>
                </a:solidFill>
                <a:latin typeface="Proxima Nova"/>
                <a:ea typeface="Proxima Nova"/>
                <a:cs typeface="Proxima Nova"/>
                <a:sym typeface="Proxima Nova"/>
              </a:rPr>
              <a:t> </a:t>
            </a:r>
            <a:r>
              <a:rPr b="1" lang="en">
                <a:solidFill>
                  <a:srgbClr val="674EA7"/>
                </a:solidFill>
                <a:latin typeface="Proxima Nova"/>
                <a:ea typeface="Proxima Nova"/>
                <a:cs typeface="Proxima Nova"/>
                <a:sym typeface="Proxima Nova"/>
              </a:rPr>
              <a:t>state prioritie</a:t>
            </a:r>
            <a:r>
              <a:rPr b="1" lang="en">
                <a:solidFill>
                  <a:srgbClr val="674EA7"/>
                </a:solidFill>
                <a:latin typeface="Proxima Nova"/>
                <a:ea typeface="Proxima Nova"/>
                <a:cs typeface="Proxima Nova"/>
                <a:sym typeface="Proxima Nova"/>
              </a:rPr>
              <a:t>s</a:t>
            </a:r>
            <a:r>
              <a:rPr lang="en">
                <a:solidFill>
                  <a:schemeClr val="dk1"/>
                </a:solidFill>
                <a:latin typeface="Proxima Nova"/>
                <a:ea typeface="Proxima Nova"/>
                <a:cs typeface="Proxima Nova"/>
                <a:sym typeface="Proxima Nova"/>
              </a:rPr>
              <a:t> of LCFF.</a:t>
            </a:r>
            <a:endParaRPr/>
          </a:p>
        </p:txBody>
      </p:sp>
      <p:sp>
        <p:nvSpPr>
          <p:cNvPr id="851" name="Google Shape;851;p53"/>
          <p:cNvSpPr txBox="1"/>
          <p:nvPr/>
        </p:nvSpPr>
        <p:spPr>
          <a:xfrm>
            <a:off x="5673050" y="890538"/>
            <a:ext cx="3232800" cy="90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Impact"/>
                <a:ea typeface="Impact"/>
                <a:cs typeface="Impact"/>
                <a:sym typeface="Impact"/>
              </a:rPr>
              <a:t>Whole Child Resource Map</a:t>
            </a:r>
            <a:endParaRPr sz="2000">
              <a:solidFill>
                <a:schemeClr val="dk1"/>
              </a:solidFill>
              <a:latin typeface="Impact"/>
              <a:ea typeface="Impact"/>
              <a:cs typeface="Impact"/>
              <a:sym typeface="Impact"/>
            </a:endParaRPr>
          </a:p>
        </p:txBody>
      </p:sp>
      <p:cxnSp>
        <p:nvCxnSpPr>
          <p:cNvPr id="852" name="Google Shape;852;p53"/>
          <p:cNvCxnSpPr/>
          <p:nvPr/>
        </p:nvCxnSpPr>
        <p:spPr>
          <a:xfrm>
            <a:off x="3047925" y="2968650"/>
            <a:ext cx="2696100" cy="570900"/>
          </a:xfrm>
          <a:prstGeom prst="straightConnector1">
            <a:avLst/>
          </a:prstGeom>
          <a:noFill/>
          <a:ln cap="flat" cmpd="sng" w="28575">
            <a:solidFill>
              <a:srgbClr val="000000"/>
            </a:solidFill>
            <a:prstDash val="solid"/>
            <a:round/>
            <a:headEnd len="med" w="med" type="triangl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1000"/>
                                        <p:tgtEl>
                                          <p:spTgt spid="847"/>
                                        </p:tgtEl>
                                      </p:cBhvr>
                                    </p:animEffect>
                                  </p:childTnLst>
                                </p:cTn>
                              </p:par>
                              <p:par>
                                <p:cTn fill="hold" nodeType="with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1000"/>
                                        <p:tgtEl>
                                          <p:spTgt spid="8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1000"/>
                                        <p:tgtEl>
                                          <p:spTgt spid="850"/>
                                        </p:tgtEl>
                                      </p:cBhvr>
                                    </p:animEffect>
                                  </p:childTnLst>
                                </p:cTn>
                              </p:par>
                              <p:par>
                                <p:cTn fill="hold" nodeType="with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1000"/>
                                        <p:tgtEl>
                                          <p:spTgt spid="8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10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1000"/>
                                        <p:tgtEl>
                                          <p:spTgt spid="8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6" name="Shape 856"/>
        <p:cNvGrpSpPr/>
        <p:nvPr/>
      </p:nvGrpSpPr>
      <p:grpSpPr>
        <a:xfrm>
          <a:off x="0" y="0"/>
          <a:ext cx="0" cy="0"/>
          <a:chOff x="0" y="0"/>
          <a:chExt cx="0" cy="0"/>
        </a:xfrm>
      </p:grpSpPr>
      <p:pic>
        <p:nvPicPr>
          <p:cNvPr id="857" name="Google Shape;857;p54"/>
          <p:cNvPicPr preferRelativeResize="0"/>
          <p:nvPr/>
        </p:nvPicPr>
        <p:blipFill>
          <a:blip r:embed="rId3">
            <a:alphaModFix/>
          </a:blip>
          <a:stretch>
            <a:fillRect/>
          </a:stretch>
        </p:blipFill>
        <p:spPr>
          <a:xfrm>
            <a:off x="759891" y="2960675"/>
            <a:ext cx="3659123" cy="2012526"/>
          </a:xfrm>
          <a:prstGeom prst="rect">
            <a:avLst/>
          </a:prstGeom>
          <a:noFill/>
          <a:ln>
            <a:noFill/>
          </a:ln>
        </p:spPr>
      </p:pic>
      <p:sp>
        <p:nvSpPr>
          <p:cNvPr id="858" name="Google Shape;858;p54"/>
          <p:cNvSpPr/>
          <p:nvPr/>
        </p:nvSpPr>
        <p:spPr>
          <a:xfrm>
            <a:off x="0" y="735825"/>
            <a:ext cx="5178900" cy="4322700"/>
          </a:xfrm>
          <a:prstGeom prst="rect">
            <a:avLst/>
          </a:prstGeom>
          <a:solidFill>
            <a:srgbClr val="F3F3F3">
              <a:alpha val="7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4"/>
          <p:cNvSpPr txBox="1"/>
          <p:nvPr>
            <p:ph idx="12" type="sldNum"/>
          </p:nvPr>
        </p:nvSpPr>
        <p:spPr>
          <a:xfrm>
            <a:off x="178850" y="4603400"/>
            <a:ext cx="3519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60" name="Google Shape;860;p54"/>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ACCOUNTABILITY &amp; CONTINUOUS IMPROVEMENT</a:t>
            </a:r>
            <a:endParaRPr sz="1800">
              <a:solidFill>
                <a:srgbClr val="FFFFFF"/>
              </a:solidFill>
              <a:latin typeface="Proxima Nova"/>
              <a:ea typeface="Proxima Nova"/>
              <a:cs typeface="Proxima Nova"/>
              <a:sym typeface="Proxima Nova"/>
            </a:endParaRPr>
          </a:p>
        </p:txBody>
      </p:sp>
      <p:sp>
        <p:nvSpPr>
          <p:cNvPr id="861" name="Google Shape;861;p54"/>
          <p:cNvSpPr txBox="1"/>
          <p:nvPr/>
        </p:nvSpPr>
        <p:spPr>
          <a:xfrm>
            <a:off x="232175" y="979725"/>
            <a:ext cx="4826700" cy="2030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Impact"/>
                <a:ea typeface="Impact"/>
                <a:cs typeface="Impact"/>
                <a:sym typeface="Impact"/>
              </a:rPr>
              <a:t>The </a:t>
            </a:r>
            <a:r>
              <a:rPr lang="en" sz="1800">
                <a:solidFill>
                  <a:srgbClr val="6AA84F"/>
                </a:solidFill>
                <a:latin typeface="Impact"/>
                <a:ea typeface="Impact"/>
                <a:cs typeface="Impact"/>
                <a:sym typeface="Impact"/>
              </a:rPr>
              <a:t>Local Control </a:t>
            </a:r>
            <a:r>
              <a:rPr lang="en" sz="1800">
                <a:solidFill>
                  <a:srgbClr val="6AA84F"/>
                </a:solidFill>
                <a:latin typeface="Impact"/>
                <a:ea typeface="Impact"/>
                <a:cs typeface="Impact"/>
                <a:sym typeface="Impact"/>
              </a:rPr>
              <a:t>Accountability</a:t>
            </a:r>
            <a:r>
              <a:rPr lang="en" sz="1800">
                <a:solidFill>
                  <a:srgbClr val="6AA84F"/>
                </a:solidFill>
                <a:latin typeface="Impact"/>
                <a:ea typeface="Impact"/>
                <a:cs typeface="Impact"/>
                <a:sym typeface="Impact"/>
              </a:rPr>
              <a:t> Plan (LCAP)</a:t>
            </a:r>
            <a:endParaRPr sz="1800">
              <a:solidFill>
                <a:srgbClr val="6AA84F"/>
              </a:solidFill>
              <a:latin typeface="Impact"/>
              <a:ea typeface="Impact"/>
              <a:cs typeface="Impact"/>
              <a:sym typeface="Impact"/>
            </a:endParaRPr>
          </a:p>
          <a:p>
            <a:pPr indent="0" lvl="0" marL="0" rtl="0" algn="ctr">
              <a:lnSpc>
                <a:spcPct val="115000"/>
              </a:lnSpc>
              <a:spcBef>
                <a:spcPts val="0"/>
              </a:spcBef>
              <a:spcAft>
                <a:spcPts val="0"/>
              </a:spcAft>
              <a:buNone/>
            </a:pPr>
            <a:r>
              <a:rPr lang="en" sz="1800">
                <a:solidFill>
                  <a:srgbClr val="6AA84F"/>
                </a:solidFill>
                <a:latin typeface="Impact"/>
                <a:ea typeface="Impact"/>
                <a:cs typeface="Impact"/>
                <a:sym typeface="Impact"/>
              </a:rPr>
              <a:t>provides an opportunity</a:t>
            </a:r>
            <a:r>
              <a:rPr lang="en" sz="1800">
                <a:solidFill>
                  <a:schemeClr val="dk1"/>
                </a:solidFill>
                <a:latin typeface="Impact"/>
                <a:ea typeface="Impact"/>
                <a:cs typeface="Impact"/>
                <a:sym typeface="Impact"/>
              </a:rPr>
              <a:t> </a:t>
            </a:r>
            <a:endParaRPr sz="1800">
              <a:solidFill>
                <a:schemeClr val="dk1"/>
              </a:solidFill>
              <a:latin typeface="Impact"/>
              <a:ea typeface="Impact"/>
              <a:cs typeface="Impact"/>
              <a:sym typeface="Impact"/>
            </a:endParaRPr>
          </a:p>
          <a:p>
            <a:pPr indent="0" lvl="0" marL="0" rtl="0" algn="ctr">
              <a:lnSpc>
                <a:spcPct val="115000"/>
              </a:lnSpc>
              <a:spcBef>
                <a:spcPts val="0"/>
              </a:spcBef>
              <a:spcAft>
                <a:spcPts val="0"/>
              </a:spcAft>
              <a:buNone/>
            </a:pPr>
            <a:r>
              <a:rPr lang="en" sz="1800">
                <a:solidFill>
                  <a:schemeClr val="dk1"/>
                </a:solidFill>
                <a:latin typeface="Impact"/>
                <a:ea typeface="Impact"/>
                <a:cs typeface="Impact"/>
                <a:sym typeface="Impact"/>
              </a:rPr>
              <a:t>for local educational agencies (LEAs) </a:t>
            </a:r>
            <a:endParaRPr sz="1800">
              <a:solidFill>
                <a:schemeClr val="dk1"/>
              </a:solidFill>
              <a:latin typeface="Impact"/>
              <a:ea typeface="Impact"/>
              <a:cs typeface="Impact"/>
              <a:sym typeface="Impact"/>
            </a:endParaRPr>
          </a:p>
          <a:p>
            <a:pPr indent="0" lvl="0" marL="0" rtl="0" algn="ctr">
              <a:lnSpc>
                <a:spcPct val="115000"/>
              </a:lnSpc>
              <a:spcBef>
                <a:spcPts val="0"/>
              </a:spcBef>
              <a:spcAft>
                <a:spcPts val="0"/>
              </a:spcAft>
              <a:buNone/>
            </a:pPr>
            <a:r>
              <a:rPr lang="en" sz="1800">
                <a:solidFill>
                  <a:srgbClr val="3C78D8"/>
                </a:solidFill>
                <a:latin typeface="Impact"/>
                <a:ea typeface="Impact"/>
                <a:cs typeface="Impact"/>
                <a:sym typeface="Impact"/>
              </a:rPr>
              <a:t>to</a:t>
            </a:r>
            <a:r>
              <a:rPr lang="en" sz="1800">
                <a:solidFill>
                  <a:schemeClr val="dk1"/>
                </a:solidFill>
                <a:latin typeface="Impact"/>
                <a:ea typeface="Impact"/>
                <a:cs typeface="Impact"/>
                <a:sym typeface="Impact"/>
              </a:rPr>
              <a:t> </a:t>
            </a:r>
            <a:r>
              <a:rPr lang="en" sz="1800">
                <a:solidFill>
                  <a:srgbClr val="3C78D8"/>
                </a:solidFill>
                <a:latin typeface="Impact"/>
                <a:ea typeface="Impact"/>
                <a:cs typeface="Impact"/>
                <a:sym typeface="Impact"/>
              </a:rPr>
              <a:t>share their stories </a:t>
            </a:r>
            <a:endParaRPr sz="1800">
              <a:solidFill>
                <a:srgbClr val="3C78D8"/>
              </a:solidFill>
              <a:latin typeface="Impact"/>
              <a:ea typeface="Impact"/>
              <a:cs typeface="Impact"/>
              <a:sym typeface="Impact"/>
            </a:endParaRPr>
          </a:p>
          <a:p>
            <a:pPr indent="0" lvl="0" marL="0" rtl="0" algn="ctr">
              <a:lnSpc>
                <a:spcPct val="115000"/>
              </a:lnSpc>
              <a:spcBef>
                <a:spcPts val="0"/>
              </a:spcBef>
              <a:spcAft>
                <a:spcPts val="0"/>
              </a:spcAft>
              <a:buNone/>
            </a:pPr>
            <a:r>
              <a:rPr lang="en" sz="1800">
                <a:solidFill>
                  <a:schemeClr val="dk1"/>
                </a:solidFill>
                <a:latin typeface="Impact"/>
                <a:ea typeface="Impact"/>
                <a:cs typeface="Impact"/>
                <a:sym typeface="Impact"/>
              </a:rPr>
              <a:t>of how, what, and why programs and services </a:t>
            </a:r>
            <a:endParaRPr sz="1800">
              <a:solidFill>
                <a:schemeClr val="dk1"/>
              </a:solidFill>
              <a:latin typeface="Impact"/>
              <a:ea typeface="Impact"/>
              <a:cs typeface="Impact"/>
              <a:sym typeface="Impact"/>
            </a:endParaRPr>
          </a:p>
          <a:p>
            <a:pPr indent="0" lvl="0" marL="0" rtl="0" algn="ctr">
              <a:lnSpc>
                <a:spcPct val="115000"/>
              </a:lnSpc>
              <a:spcBef>
                <a:spcPts val="0"/>
              </a:spcBef>
              <a:spcAft>
                <a:spcPts val="0"/>
              </a:spcAft>
              <a:buNone/>
            </a:pPr>
            <a:r>
              <a:rPr lang="en" sz="1800">
                <a:solidFill>
                  <a:schemeClr val="dk1"/>
                </a:solidFill>
                <a:latin typeface="Impact"/>
                <a:ea typeface="Impact"/>
                <a:cs typeface="Impact"/>
                <a:sym typeface="Impact"/>
              </a:rPr>
              <a:t>are selected to meet their </a:t>
            </a:r>
            <a:r>
              <a:rPr lang="en" sz="1800">
                <a:solidFill>
                  <a:srgbClr val="E69138"/>
                </a:solidFill>
                <a:latin typeface="Impact"/>
                <a:ea typeface="Impact"/>
                <a:cs typeface="Impact"/>
                <a:sym typeface="Impact"/>
              </a:rPr>
              <a:t>local needs</a:t>
            </a:r>
            <a:r>
              <a:rPr lang="en" sz="1800">
                <a:solidFill>
                  <a:schemeClr val="dk1"/>
                </a:solidFill>
                <a:latin typeface="Impact"/>
                <a:ea typeface="Impact"/>
                <a:cs typeface="Impact"/>
                <a:sym typeface="Impact"/>
              </a:rPr>
              <a:t>.</a:t>
            </a:r>
            <a:endParaRPr sz="1800">
              <a:latin typeface="Impact"/>
              <a:ea typeface="Impact"/>
              <a:cs typeface="Impact"/>
              <a:sym typeface="Impact"/>
            </a:endParaRPr>
          </a:p>
        </p:txBody>
      </p:sp>
      <p:pic>
        <p:nvPicPr>
          <p:cNvPr id="862" name="Google Shape;862;p54"/>
          <p:cNvPicPr preferRelativeResize="0"/>
          <p:nvPr/>
        </p:nvPicPr>
        <p:blipFill>
          <a:blip r:embed="rId4">
            <a:alphaModFix/>
          </a:blip>
          <a:stretch>
            <a:fillRect/>
          </a:stretch>
        </p:blipFill>
        <p:spPr>
          <a:xfrm>
            <a:off x="5701074" y="1026192"/>
            <a:ext cx="2778950" cy="1843358"/>
          </a:xfrm>
          <a:prstGeom prst="rect">
            <a:avLst/>
          </a:prstGeom>
          <a:noFill/>
          <a:ln>
            <a:noFill/>
          </a:ln>
        </p:spPr>
      </p:pic>
      <p:sp>
        <p:nvSpPr>
          <p:cNvPr id="863" name="Google Shape;863;p54"/>
          <p:cNvSpPr txBox="1"/>
          <p:nvPr/>
        </p:nvSpPr>
        <p:spPr>
          <a:xfrm>
            <a:off x="5624600" y="2904075"/>
            <a:ext cx="2900700" cy="14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LCAP is a </a:t>
            </a:r>
            <a:r>
              <a:rPr lang="en">
                <a:solidFill>
                  <a:schemeClr val="dk1"/>
                </a:solidFill>
                <a:latin typeface="Proxima Nova"/>
                <a:ea typeface="Proxima Nova"/>
                <a:cs typeface="Proxima Nova"/>
                <a:sym typeface="Proxima Nova"/>
              </a:rPr>
              <a:t>critical part of LCFF. It is a </a:t>
            </a:r>
            <a:r>
              <a:rPr b="1" lang="en">
                <a:solidFill>
                  <a:schemeClr val="dk1"/>
                </a:solidFill>
                <a:latin typeface="Proxima Nova"/>
                <a:ea typeface="Proxima Nova"/>
                <a:cs typeface="Proxima Nova"/>
                <a:sym typeface="Proxima Nova"/>
              </a:rPr>
              <a:t>3</a:t>
            </a:r>
            <a:r>
              <a:rPr b="1" lang="en">
                <a:solidFill>
                  <a:schemeClr val="dk1"/>
                </a:solidFill>
                <a:latin typeface="Proxima Nova"/>
                <a:ea typeface="Proxima Nova"/>
                <a:cs typeface="Proxima Nova"/>
                <a:sym typeface="Proxima Nova"/>
              </a:rPr>
              <a:t>-year plan</a:t>
            </a:r>
            <a:r>
              <a:rPr lang="en">
                <a:solidFill>
                  <a:schemeClr val="dk1"/>
                </a:solidFill>
                <a:latin typeface="Proxima Nova"/>
                <a:ea typeface="Proxima Nova"/>
                <a:cs typeface="Proxima Nova"/>
                <a:sym typeface="Proxima Nova"/>
              </a:rPr>
              <a:t> that describes the </a:t>
            </a:r>
            <a:r>
              <a:rPr b="1" lang="en">
                <a:solidFill>
                  <a:schemeClr val="dk1"/>
                </a:solidFill>
                <a:latin typeface="Proxima Nova"/>
                <a:ea typeface="Proxima Nova"/>
                <a:cs typeface="Proxima Nova"/>
                <a:sym typeface="Proxima Nova"/>
              </a:rPr>
              <a:t>goals, actions, services, and expenditures</a:t>
            </a:r>
            <a:r>
              <a:rPr lang="en">
                <a:solidFill>
                  <a:schemeClr val="dk1"/>
                </a:solidFill>
                <a:latin typeface="Proxima Nova"/>
                <a:ea typeface="Proxima Nova"/>
                <a:cs typeface="Proxima Nova"/>
                <a:sym typeface="Proxima Nova"/>
              </a:rPr>
              <a:t> to support positive student outcomes that </a:t>
            </a:r>
            <a:r>
              <a:rPr b="1" lang="en">
                <a:solidFill>
                  <a:schemeClr val="dk1"/>
                </a:solidFill>
                <a:latin typeface="Proxima Nova"/>
                <a:ea typeface="Proxima Nova"/>
                <a:cs typeface="Proxima Nova"/>
                <a:sym typeface="Proxima Nova"/>
              </a:rPr>
              <a:t>address state and local priorities</a:t>
            </a:r>
            <a:r>
              <a:rPr lang="en">
                <a:solidFill>
                  <a:schemeClr val="dk1"/>
                </a:solidFill>
                <a:latin typeface="Proxima Nova"/>
                <a:ea typeface="Proxima Nova"/>
                <a:cs typeface="Proxima Nova"/>
                <a:sym typeface="Proxima Nova"/>
              </a:rPr>
              <a:t>.</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1000"/>
                                        <p:tgtEl>
                                          <p:spTgt spid="8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1000"/>
                                        <p:tgtEl>
                                          <p:spTgt spid="861"/>
                                        </p:tgtEl>
                                      </p:cBhvr>
                                    </p:animEffect>
                                  </p:childTnLst>
                                </p:cTn>
                              </p:par>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1000"/>
                                        <p:tgtEl>
                                          <p:spTgt spid="8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1000"/>
                                        <p:tgtEl>
                                          <p:spTgt spid="862"/>
                                        </p:tgtEl>
                                      </p:cBhvr>
                                    </p:animEffect>
                                  </p:childTnLst>
                                </p:cTn>
                              </p:par>
                              <p:par>
                                <p:cTn fill="hold" nodeType="with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1000"/>
                                        <p:tgtEl>
                                          <p:spTgt spid="8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8"/>
          <p:cNvSpPr/>
          <p:nvPr/>
        </p:nvSpPr>
        <p:spPr>
          <a:xfrm>
            <a:off x="3138113" y="2348563"/>
            <a:ext cx="2883600" cy="446400"/>
          </a:xfrm>
          <a:prstGeom prst="rect">
            <a:avLst/>
          </a:prstGeom>
          <a:solidFill>
            <a:srgbClr val="6AA9B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8"/>
          <p:cNvSpPr/>
          <p:nvPr/>
        </p:nvSpPr>
        <p:spPr>
          <a:xfrm>
            <a:off x="25" y="737700"/>
            <a:ext cx="9144000" cy="669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8"/>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72" name="Google Shape;172;p28"/>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WHY DATA MATTERS!</a:t>
            </a:r>
            <a:endParaRPr sz="1800">
              <a:solidFill>
                <a:schemeClr val="lt1"/>
              </a:solidFill>
              <a:latin typeface="Proxima Nova"/>
              <a:ea typeface="Proxima Nova"/>
              <a:cs typeface="Proxima Nova"/>
              <a:sym typeface="Proxima Nova"/>
            </a:endParaRPr>
          </a:p>
        </p:txBody>
      </p:sp>
      <p:sp>
        <p:nvSpPr>
          <p:cNvPr id="173" name="Google Shape;173;p28"/>
          <p:cNvSpPr txBox="1"/>
          <p:nvPr/>
        </p:nvSpPr>
        <p:spPr>
          <a:xfrm>
            <a:off x="27" y="849000"/>
            <a:ext cx="9144000" cy="44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E4704C"/>
                </a:solidFill>
                <a:latin typeface="Impact"/>
                <a:ea typeface="Impact"/>
                <a:cs typeface="Impact"/>
                <a:sym typeface="Impact"/>
              </a:rPr>
              <a:t>Data Quality &amp; Integrity</a:t>
            </a:r>
            <a:endParaRPr sz="3200">
              <a:solidFill>
                <a:srgbClr val="E4704C"/>
              </a:solidFill>
              <a:latin typeface="Impact"/>
              <a:ea typeface="Impact"/>
              <a:cs typeface="Impact"/>
              <a:sym typeface="Impact"/>
            </a:endParaRPr>
          </a:p>
        </p:txBody>
      </p:sp>
      <p:pic>
        <p:nvPicPr>
          <p:cNvPr id="174" name="Google Shape;174;p28"/>
          <p:cNvPicPr preferRelativeResize="0"/>
          <p:nvPr/>
        </p:nvPicPr>
        <p:blipFill>
          <a:blip r:embed="rId3">
            <a:alphaModFix/>
          </a:blip>
          <a:stretch>
            <a:fillRect/>
          </a:stretch>
        </p:blipFill>
        <p:spPr>
          <a:xfrm>
            <a:off x="1533227" y="1690550"/>
            <a:ext cx="1762425" cy="1762400"/>
          </a:xfrm>
          <a:prstGeom prst="rect">
            <a:avLst/>
          </a:prstGeom>
          <a:noFill/>
          <a:ln>
            <a:noFill/>
          </a:ln>
          <a:effectLst>
            <a:outerShdw blurRad="57150" rotWithShape="0" algn="bl" dir="5400000" dist="19050">
              <a:srgbClr val="000000">
                <a:alpha val="50000"/>
              </a:srgbClr>
            </a:outerShdw>
          </a:effectLst>
        </p:spPr>
      </p:pic>
      <p:pic>
        <p:nvPicPr>
          <p:cNvPr id="175" name="Google Shape;175;p28"/>
          <p:cNvPicPr preferRelativeResize="0"/>
          <p:nvPr/>
        </p:nvPicPr>
        <p:blipFill>
          <a:blip r:embed="rId4">
            <a:alphaModFix/>
          </a:blip>
          <a:stretch>
            <a:fillRect/>
          </a:stretch>
        </p:blipFill>
        <p:spPr>
          <a:xfrm>
            <a:off x="5893002" y="1690550"/>
            <a:ext cx="1762425" cy="1762425"/>
          </a:xfrm>
          <a:prstGeom prst="rect">
            <a:avLst/>
          </a:prstGeom>
          <a:noFill/>
          <a:ln>
            <a:noFill/>
          </a:ln>
          <a:effectLst>
            <a:outerShdw blurRad="57150" rotWithShape="0" algn="bl" dir="5400000" dist="19050">
              <a:srgbClr val="000000">
                <a:alpha val="50000"/>
              </a:srgbClr>
            </a:outerShdw>
          </a:effectLst>
        </p:spPr>
      </p:pic>
      <p:sp>
        <p:nvSpPr>
          <p:cNvPr id="176" name="Google Shape;176;p28"/>
          <p:cNvSpPr txBox="1"/>
          <p:nvPr/>
        </p:nvSpPr>
        <p:spPr>
          <a:xfrm>
            <a:off x="1293488" y="3452975"/>
            <a:ext cx="2241900" cy="156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464646"/>
                </a:solidFill>
                <a:latin typeface="Proxima Nova"/>
                <a:ea typeface="Proxima Nova"/>
                <a:cs typeface="Proxima Nova"/>
                <a:sym typeface="Proxima Nova"/>
              </a:rPr>
              <a:t>Data Champions take pride </a:t>
            </a:r>
            <a:endParaRPr sz="1200">
              <a:solidFill>
                <a:srgbClr val="464646"/>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lang="en" sz="1200">
                <a:solidFill>
                  <a:srgbClr val="464646"/>
                </a:solidFill>
                <a:latin typeface="Proxima Nova"/>
                <a:ea typeface="Proxima Nova"/>
                <a:cs typeface="Proxima Nova"/>
                <a:sym typeface="Proxima Nova"/>
              </a:rPr>
              <a:t>in the work to ensure that all data is input and maintained </a:t>
            </a:r>
            <a:r>
              <a:rPr b="1" lang="en">
                <a:solidFill>
                  <a:srgbClr val="464646"/>
                </a:solidFill>
                <a:latin typeface="Proxima Nova"/>
                <a:ea typeface="Proxima Nova"/>
                <a:cs typeface="Proxima Nova"/>
                <a:sym typeface="Proxima Nova"/>
              </a:rPr>
              <a:t>consistently &amp; accurately.</a:t>
            </a:r>
            <a:endParaRPr b="1">
              <a:solidFill>
                <a:srgbClr val="464646"/>
              </a:solidFill>
              <a:latin typeface="Proxima Nova"/>
              <a:ea typeface="Proxima Nova"/>
              <a:cs typeface="Proxima Nova"/>
              <a:sym typeface="Proxima Nova"/>
            </a:endParaRPr>
          </a:p>
        </p:txBody>
      </p:sp>
      <p:sp>
        <p:nvSpPr>
          <p:cNvPr id="177" name="Google Shape;177;p28"/>
          <p:cNvSpPr txBox="1"/>
          <p:nvPr/>
        </p:nvSpPr>
        <p:spPr>
          <a:xfrm>
            <a:off x="5745514" y="3452975"/>
            <a:ext cx="2057400" cy="1567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464646"/>
                </a:solidFill>
                <a:latin typeface="Proxima Nova"/>
                <a:ea typeface="Proxima Nova"/>
                <a:cs typeface="Proxima Nova"/>
                <a:sym typeface="Proxima Nova"/>
              </a:rPr>
              <a:t>School leadership can </a:t>
            </a:r>
            <a:r>
              <a:rPr b="1" lang="en">
                <a:solidFill>
                  <a:srgbClr val="464646"/>
                </a:solidFill>
                <a:latin typeface="Proxima Nova"/>
                <a:ea typeface="Proxima Nova"/>
                <a:cs typeface="Proxima Nova"/>
                <a:sym typeface="Proxima Nova"/>
              </a:rPr>
              <a:t>trust the data</a:t>
            </a:r>
            <a:r>
              <a:rPr lang="en" sz="1200">
                <a:solidFill>
                  <a:srgbClr val="464646"/>
                </a:solidFill>
                <a:latin typeface="Proxima Nova"/>
                <a:ea typeface="Proxima Nova"/>
                <a:cs typeface="Proxima Nova"/>
                <a:sym typeface="Proxima Nova"/>
              </a:rPr>
              <a:t> to make decisions that will ultimately improve student outcomes.</a:t>
            </a:r>
            <a:endParaRPr sz="1200">
              <a:solidFill>
                <a:srgbClr val="464646"/>
              </a:solidFill>
              <a:latin typeface="Proxima Nova"/>
              <a:ea typeface="Proxima Nova"/>
              <a:cs typeface="Proxima Nova"/>
              <a:sym typeface="Proxima Nova"/>
            </a:endParaRPr>
          </a:p>
        </p:txBody>
      </p:sp>
      <p:pic>
        <p:nvPicPr>
          <p:cNvPr id="178" name="Google Shape;178;p28"/>
          <p:cNvPicPr preferRelativeResize="0"/>
          <p:nvPr/>
        </p:nvPicPr>
        <p:blipFill rotWithShape="1">
          <a:blip r:embed="rId5">
            <a:alphaModFix/>
          </a:blip>
          <a:srcRect b="34403" l="0" r="0" t="30484"/>
          <a:stretch/>
        </p:blipFill>
        <p:spPr>
          <a:xfrm>
            <a:off x="3532813" y="2302625"/>
            <a:ext cx="2123037" cy="492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55"/>
          <p:cNvSpPr/>
          <p:nvPr/>
        </p:nvSpPr>
        <p:spPr>
          <a:xfrm>
            <a:off x="0" y="735825"/>
            <a:ext cx="9144000" cy="465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55"/>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70" name="Google Shape;870;p55"/>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ACCOUNTABILITY &amp; CONTINUOUS IMPROVEMENT</a:t>
            </a:r>
            <a:endParaRPr sz="1800">
              <a:solidFill>
                <a:srgbClr val="FFFFFF"/>
              </a:solidFill>
              <a:latin typeface="Proxima Nova"/>
              <a:ea typeface="Proxima Nova"/>
              <a:cs typeface="Proxima Nova"/>
              <a:sym typeface="Proxima Nova"/>
            </a:endParaRPr>
          </a:p>
        </p:txBody>
      </p:sp>
      <p:sp>
        <p:nvSpPr>
          <p:cNvPr id="871" name="Google Shape;871;p55"/>
          <p:cNvSpPr/>
          <p:nvPr/>
        </p:nvSpPr>
        <p:spPr>
          <a:xfrm>
            <a:off x="1280300" y="1298450"/>
            <a:ext cx="2847600" cy="1446900"/>
          </a:xfrm>
          <a:prstGeom prst="round2DiagRect">
            <a:avLst>
              <a:gd fmla="val 16667" name="adj1"/>
              <a:gd fmla="val 0" name="adj2"/>
            </a:avLst>
          </a:prstGeom>
          <a:solidFill>
            <a:srgbClr val="F7BC35"/>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FFFFF"/>
                </a:solidFill>
                <a:latin typeface="Proxima Nova"/>
                <a:ea typeface="Proxima Nova"/>
                <a:cs typeface="Proxima Nova"/>
                <a:sym typeface="Proxima Nova"/>
              </a:rPr>
              <a:t>CONDITIONS OF LEARNING</a:t>
            </a:r>
            <a:endParaRPr b="1" sz="1200">
              <a:solidFill>
                <a:srgbClr val="FFFFF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rgbClr val="FFFFFF"/>
                </a:solidFill>
                <a:latin typeface="Proxima Nova"/>
                <a:ea typeface="Proxima Nova"/>
                <a:cs typeface="Proxima Nova"/>
                <a:sym typeface="Proxima Nova"/>
              </a:rPr>
              <a:t>Priority 1: Basic Conditions</a:t>
            </a:r>
            <a:endParaRPr sz="1200">
              <a:solidFill>
                <a:srgbClr val="FFFFF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rgbClr val="FFFFFF"/>
                </a:solidFill>
                <a:latin typeface="Proxima Nova"/>
                <a:ea typeface="Proxima Nova"/>
                <a:cs typeface="Proxima Nova"/>
                <a:sym typeface="Proxima Nova"/>
              </a:rPr>
              <a:t>Priority 2: State Standards</a:t>
            </a:r>
            <a:endParaRPr sz="1200">
              <a:solidFill>
                <a:srgbClr val="FFFFF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rgbClr val="FFFFFF"/>
                </a:solidFill>
                <a:latin typeface="Proxima Nova"/>
                <a:ea typeface="Proxima Nova"/>
                <a:cs typeface="Proxima Nova"/>
                <a:sym typeface="Proxima Nova"/>
              </a:rPr>
              <a:t>Priority 7: Course Access</a:t>
            </a:r>
            <a:endParaRPr sz="1200">
              <a:solidFill>
                <a:srgbClr val="FFFFF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rgbClr val="FFFFFF"/>
                </a:solidFill>
                <a:latin typeface="Proxima Nova"/>
                <a:ea typeface="Proxima Nova"/>
                <a:cs typeface="Proxima Nova"/>
                <a:sym typeface="Proxima Nova"/>
              </a:rPr>
              <a:t>Priority 9: Expelled Pupils (COEs only)</a:t>
            </a:r>
            <a:endParaRPr sz="1200">
              <a:solidFill>
                <a:srgbClr val="FFFFF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rgbClr val="FFFFFF"/>
                </a:solidFill>
                <a:latin typeface="Proxima Nova"/>
                <a:ea typeface="Proxima Nova"/>
                <a:cs typeface="Proxima Nova"/>
                <a:sym typeface="Proxima Nova"/>
              </a:rPr>
              <a:t>Priority 10: Foster Youth (COEs only)</a:t>
            </a:r>
            <a:endParaRPr sz="1200">
              <a:solidFill>
                <a:srgbClr val="FFFFFF"/>
              </a:solidFill>
            </a:endParaRPr>
          </a:p>
        </p:txBody>
      </p:sp>
      <p:sp>
        <p:nvSpPr>
          <p:cNvPr id="872" name="Google Shape;872;p55"/>
          <p:cNvSpPr/>
          <p:nvPr/>
        </p:nvSpPr>
        <p:spPr>
          <a:xfrm>
            <a:off x="1280300" y="2842900"/>
            <a:ext cx="2847600" cy="1065900"/>
          </a:xfrm>
          <a:prstGeom prst="round2DiagRect">
            <a:avLst>
              <a:gd fmla="val 16667" name="adj1"/>
              <a:gd fmla="val 0" name="adj2"/>
            </a:avLst>
          </a:prstGeom>
          <a:solidFill>
            <a:srgbClr val="E470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ENGAGEMENT</a:t>
            </a:r>
            <a:endParaRPr b="1" sz="12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FFFFFF"/>
                </a:solidFill>
                <a:latin typeface="Proxima Nova"/>
                <a:ea typeface="Proxima Nova"/>
                <a:cs typeface="Proxima Nova"/>
                <a:sym typeface="Proxima Nova"/>
              </a:rPr>
              <a:t>Priority 3: Parent Involvement</a:t>
            </a:r>
            <a:endParaRPr sz="12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FFFFFF"/>
                </a:solidFill>
                <a:latin typeface="Proxima Nova"/>
                <a:ea typeface="Proxima Nova"/>
                <a:cs typeface="Proxima Nova"/>
                <a:sym typeface="Proxima Nova"/>
              </a:rPr>
              <a:t>Priority 5: Pupil Engagement</a:t>
            </a:r>
            <a:endParaRPr sz="12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FFFFFF"/>
                </a:solidFill>
                <a:latin typeface="Proxima Nova"/>
                <a:ea typeface="Proxima Nova"/>
                <a:cs typeface="Proxima Nova"/>
                <a:sym typeface="Proxima Nova"/>
              </a:rPr>
              <a:t>Priority 6: School Climate</a:t>
            </a:r>
            <a:endParaRPr b="1" sz="1200">
              <a:solidFill>
                <a:srgbClr val="FFFFFF"/>
              </a:solidFill>
              <a:latin typeface="Proxima Nova"/>
              <a:ea typeface="Proxima Nova"/>
              <a:cs typeface="Proxima Nova"/>
              <a:sym typeface="Proxima Nova"/>
            </a:endParaRPr>
          </a:p>
        </p:txBody>
      </p:sp>
      <p:sp>
        <p:nvSpPr>
          <p:cNvPr id="873" name="Google Shape;873;p55"/>
          <p:cNvSpPr/>
          <p:nvPr/>
        </p:nvSpPr>
        <p:spPr>
          <a:xfrm>
            <a:off x="1280300" y="4006350"/>
            <a:ext cx="2847600" cy="908100"/>
          </a:xfrm>
          <a:prstGeom prst="round2DiagRect">
            <a:avLst>
              <a:gd fmla="val 16667" name="adj1"/>
              <a:gd fmla="val 0" name="adj2"/>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PUPIL OUTCOMES</a:t>
            </a:r>
            <a:endParaRPr b="1" sz="12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FFFFFF"/>
                </a:solidFill>
                <a:latin typeface="Proxima Nova"/>
                <a:ea typeface="Proxima Nova"/>
                <a:cs typeface="Proxima Nova"/>
                <a:sym typeface="Proxima Nova"/>
              </a:rPr>
              <a:t>Priority 4: Pupil Achievement</a:t>
            </a:r>
            <a:endParaRPr sz="12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n" sz="1200">
                <a:solidFill>
                  <a:srgbClr val="FFFFFF"/>
                </a:solidFill>
                <a:latin typeface="Proxima Nova"/>
                <a:ea typeface="Proxima Nova"/>
                <a:cs typeface="Proxima Nova"/>
                <a:sym typeface="Proxima Nova"/>
              </a:rPr>
              <a:t>Priority 8: Other Pupil Outcomes</a:t>
            </a:r>
            <a:endParaRPr b="1" sz="1200">
              <a:solidFill>
                <a:srgbClr val="FFFFFF"/>
              </a:solidFill>
              <a:latin typeface="Proxima Nova"/>
              <a:ea typeface="Proxima Nova"/>
              <a:cs typeface="Proxima Nova"/>
              <a:sym typeface="Proxima Nova"/>
            </a:endParaRPr>
          </a:p>
        </p:txBody>
      </p:sp>
      <p:sp>
        <p:nvSpPr>
          <p:cNvPr id="874" name="Google Shape;874;p55"/>
          <p:cNvSpPr/>
          <p:nvPr/>
        </p:nvSpPr>
        <p:spPr>
          <a:xfrm>
            <a:off x="1280300" y="819900"/>
            <a:ext cx="2847600" cy="381000"/>
          </a:xfrm>
          <a:prstGeom prst="round2DiagRect">
            <a:avLst>
              <a:gd fmla="val 16667" name="adj1"/>
              <a:gd fmla="val 0" name="adj2"/>
            </a:avLst>
          </a:prstGeom>
          <a:solidFill>
            <a:srgbClr val="75BA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STATE PRIORITIES</a:t>
            </a:r>
            <a:endParaRPr sz="1200">
              <a:solidFill>
                <a:srgbClr val="FFFFFF"/>
              </a:solidFill>
            </a:endParaRPr>
          </a:p>
        </p:txBody>
      </p:sp>
      <p:sp>
        <p:nvSpPr>
          <p:cNvPr id="875" name="Google Shape;875;p55"/>
          <p:cNvSpPr/>
          <p:nvPr/>
        </p:nvSpPr>
        <p:spPr>
          <a:xfrm>
            <a:off x="4252475" y="819900"/>
            <a:ext cx="1956600" cy="381000"/>
          </a:xfrm>
          <a:prstGeom prst="round2DiagRect">
            <a:avLst>
              <a:gd fmla="val 16667" name="adj1"/>
              <a:gd fmla="val 0" name="adj2"/>
            </a:avLst>
          </a:prstGeom>
          <a:solidFill>
            <a:srgbClr val="75BAC5">
              <a:alpha val="6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545757"/>
                </a:solidFill>
                <a:latin typeface="Proxima Nova"/>
                <a:ea typeface="Proxima Nova"/>
                <a:cs typeface="Proxima Nova"/>
                <a:sym typeface="Proxima Nova"/>
              </a:rPr>
              <a:t>STATE INDICATORS</a:t>
            </a:r>
            <a:endParaRPr sz="1200">
              <a:solidFill>
                <a:srgbClr val="545757"/>
              </a:solidFill>
            </a:endParaRPr>
          </a:p>
        </p:txBody>
      </p:sp>
      <p:sp>
        <p:nvSpPr>
          <p:cNvPr id="876" name="Google Shape;876;p55"/>
          <p:cNvSpPr/>
          <p:nvPr/>
        </p:nvSpPr>
        <p:spPr>
          <a:xfrm>
            <a:off x="6333650" y="819900"/>
            <a:ext cx="2187000" cy="381000"/>
          </a:xfrm>
          <a:prstGeom prst="round2DiagRect">
            <a:avLst>
              <a:gd fmla="val 16667" name="adj1"/>
              <a:gd fmla="val 0" name="adj2"/>
            </a:avLst>
          </a:prstGeom>
          <a:solidFill>
            <a:srgbClr val="75BAC5">
              <a:alpha val="242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545757"/>
                </a:solidFill>
                <a:latin typeface="Proxima Nova"/>
                <a:ea typeface="Proxima Nova"/>
                <a:cs typeface="Proxima Nova"/>
                <a:sym typeface="Proxima Nova"/>
              </a:rPr>
              <a:t>LOCAL INDICATORS</a:t>
            </a:r>
            <a:endParaRPr sz="1200">
              <a:solidFill>
                <a:srgbClr val="545757"/>
              </a:solidFill>
            </a:endParaRPr>
          </a:p>
        </p:txBody>
      </p:sp>
      <p:sp>
        <p:nvSpPr>
          <p:cNvPr id="877" name="Google Shape;877;p55"/>
          <p:cNvSpPr/>
          <p:nvPr/>
        </p:nvSpPr>
        <p:spPr>
          <a:xfrm>
            <a:off x="4252475" y="4068600"/>
            <a:ext cx="1956600" cy="783600"/>
          </a:xfrm>
          <a:prstGeom prst="round2DiagRect">
            <a:avLst>
              <a:gd fmla="val 16667" name="adj1"/>
              <a:gd fmla="val 0" name="adj2"/>
            </a:avLst>
          </a:prstGeom>
          <a:solidFill>
            <a:srgbClr val="A2BA64">
              <a:alpha val="61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English Learner Progress</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College/Career Readiness</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Academics (CAASPP results)</a:t>
            </a:r>
            <a:endParaRPr sz="1000">
              <a:solidFill>
                <a:schemeClr val="dk1"/>
              </a:solidFill>
              <a:latin typeface="Proxima Nova"/>
              <a:ea typeface="Proxima Nova"/>
              <a:cs typeface="Proxima Nova"/>
              <a:sym typeface="Proxima Nova"/>
            </a:endParaRPr>
          </a:p>
        </p:txBody>
      </p:sp>
      <p:sp>
        <p:nvSpPr>
          <p:cNvPr id="878" name="Google Shape;878;p55"/>
          <p:cNvSpPr/>
          <p:nvPr/>
        </p:nvSpPr>
        <p:spPr>
          <a:xfrm>
            <a:off x="4252475" y="2984050"/>
            <a:ext cx="1956600" cy="783600"/>
          </a:xfrm>
          <a:prstGeom prst="round2DiagRect">
            <a:avLst>
              <a:gd fmla="val 16667" name="adj1"/>
              <a:gd fmla="val 0" name="adj2"/>
            </a:avLst>
          </a:prstGeom>
          <a:solidFill>
            <a:srgbClr val="E4704C">
              <a:alpha val="61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Chronic Absenteeism</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Graduation Rate</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Suspension Rate</a:t>
            </a:r>
            <a:endParaRPr sz="1000">
              <a:solidFill>
                <a:schemeClr val="dk1"/>
              </a:solidFill>
              <a:latin typeface="Proxima Nova"/>
              <a:ea typeface="Proxima Nova"/>
              <a:cs typeface="Proxima Nova"/>
              <a:sym typeface="Proxima Nova"/>
            </a:endParaRPr>
          </a:p>
        </p:txBody>
      </p:sp>
      <p:sp>
        <p:nvSpPr>
          <p:cNvPr id="879" name="Google Shape;879;p55"/>
          <p:cNvSpPr/>
          <p:nvPr/>
        </p:nvSpPr>
        <p:spPr>
          <a:xfrm>
            <a:off x="4252475" y="1643350"/>
            <a:ext cx="1956600" cy="783600"/>
          </a:xfrm>
          <a:prstGeom prst="round2DiagRect">
            <a:avLst>
              <a:gd fmla="val 16667" name="adj1"/>
              <a:gd fmla="val 0" name="adj2"/>
            </a:avLst>
          </a:prstGeom>
          <a:solidFill>
            <a:srgbClr val="F7BC35">
              <a:alpha val="58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College/Career Readiness</a:t>
            </a:r>
            <a:endParaRPr sz="1000"/>
          </a:p>
        </p:txBody>
      </p:sp>
      <p:sp>
        <p:nvSpPr>
          <p:cNvPr id="880" name="Google Shape;880;p55"/>
          <p:cNvSpPr/>
          <p:nvPr/>
        </p:nvSpPr>
        <p:spPr>
          <a:xfrm>
            <a:off x="6333650" y="1630100"/>
            <a:ext cx="2187000" cy="783600"/>
          </a:xfrm>
          <a:prstGeom prst="round2DiagRect">
            <a:avLst>
              <a:gd fmla="val 16667" name="adj1"/>
              <a:gd fmla="val 0" name="adj2"/>
            </a:avLst>
          </a:prstGeom>
          <a:solidFill>
            <a:srgbClr val="F7BC35">
              <a:alpha val="26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Basic Conditions at School</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Implementation of State Standards</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Coordination of Services for Expelled students &amp; Foster Youth</a:t>
            </a:r>
            <a:endParaRPr sz="1000">
              <a:solidFill>
                <a:schemeClr val="dk1"/>
              </a:solidFill>
              <a:latin typeface="Proxima Nova"/>
              <a:ea typeface="Proxima Nova"/>
              <a:cs typeface="Proxima Nova"/>
              <a:sym typeface="Proxima Nova"/>
            </a:endParaRPr>
          </a:p>
        </p:txBody>
      </p:sp>
      <p:sp>
        <p:nvSpPr>
          <p:cNvPr id="881" name="Google Shape;881;p55"/>
          <p:cNvSpPr/>
          <p:nvPr/>
        </p:nvSpPr>
        <p:spPr>
          <a:xfrm>
            <a:off x="6333650" y="2984050"/>
            <a:ext cx="2187000" cy="783600"/>
          </a:xfrm>
          <a:prstGeom prst="round2DiagRect">
            <a:avLst>
              <a:gd fmla="val 16667" name="adj1"/>
              <a:gd fmla="val 0" name="adj2"/>
            </a:avLst>
          </a:prstGeom>
          <a:solidFill>
            <a:srgbClr val="E4704C">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Parent Engagement</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Local Climate Survey </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(CA Healthy Kids Survey)</a:t>
            </a:r>
            <a:endParaRPr sz="1000">
              <a:solidFill>
                <a:schemeClr val="dk1"/>
              </a:solidFill>
              <a:latin typeface="Proxima Nova"/>
              <a:ea typeface="Proxima Nova"/>
              <a:cs typeface="Proxima Nova"/>
              <a:sym typeface="Proxima Nova"/>
            </a:endParaRPr>
          </a:p>
        </p:txBody>
      </p:sp>
      <p:sp>
        <p:nvSpPr>
          <p:cNvPr id="882" name="Google Shape;882;p55"/>
          <p:cNvSpPr/>
          <p:nvPr/>
        </p:nvSpPr>
        <p:spPr>
          <a:xfrm>
            <a:off x="6333650" y="4068600"/>
            <a:ext cx="2187000" cy="783600"/>
          </a:xfrm>
          <a:prstGeom prst="round2DiagRect">
            <a:avLst>
              <a:gd fmla="val 16667" name="adj1"/>
              <a:gd fmla="val 0" name="adj2"/>
            </a:avLst>
          </a:prstGeom>
          <a:solidFill>
            <a:srgbClr val="A2BA64">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Local measurement of student growth</a:t>
            </a:r>
            <a:endParaRPr sz="1000">
              <a:solidFill>
                <a:schemeClr val="dk1"/>
              </a:solidFill>
              <a:latin typeface="Proxima Nova"/>
              <a:ea typeface="Proxima Nova"/>
              <a:cs typeface="Proxima Nova"/>
              <a:sym typeface="Proxima Nova"/>
            </a:endParaRPr>
          </a:p>
        </p:txBody>
      </p:sp>
      <p:sp>
        <p:nvSpPr>
          <p:cNvPr id="883" name="Google Shape;883;p55"/>
          <p:cNvSpPr txBox="1"/>
          <p:nvPr/>
        </p:nvSpPr>
        <p:spPr>
          <a:xfrm>
            <a:off x="4252475" y="1200900"/>
            <a:ext cx="1956600" cy="26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100">
                <a:latin typeface="Proxima Nova"/>
                <a:ea typeface="Proxima Nova"/>
                <a:cs typeface="Proxima Nova"/>
                <a:sym typeface="Proxima Nova"/>
              </a:rPr>
              <a:t>*CA School Dashboard</a:t>
            </a:r>
            <a:endParaRPr i="1" sz="1100">
              <a:latin typeface="Proxima Nova"/>
              <a:ea typeface="Proxima Nova"/>
              <a:cs typeface="Proxima Nova"/>
              <a:sym typeface="Proxima Nova"/>
            </a:endParaRPr>
          </a:p>
        </p:txBody>
      </p:sp>
      <p:sp>
        <p:nvSpPr>
          <p:cNvPr id="884" name="Google Shape;884;p55"/>
          <p:cNvSpPr txBox="1"/>
          <p:nvPr/>
        </p:nvSpPr>
        <p:spPr>
          <a:xfrm>
            <a:off x="6448850" y="1200900"/>
            <a:ext cx="1956600" cy="26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100">
                <a:latin typeface="Proxima Nova"/>
                <a:ea typeface="Proxima Nova"/>
                <a:cs typeface="Proxima Nova"/>
                <a:sym typeface="Proxima Nova"/>
              </a:rPr>
              <a:t>*Addressed in LCAPs</a:t>
            </a:r>
            <a:endParaRPr i="1" sz="1100">
              <a:latin typeface="Proxima Nova"/>
              <a:ea typeface="Proxima Nova"/>
              <a:cs typeface="Proxima Nova"/>
              <a:sym typeface="Proxima Nova"/>
            </a:endParaRPr>
          </a:p>
        </p:txBody>
      </p:sp>
      <p:pic>
        <p:nvPicPr>
          <p:cNvPr id="885" name="Google Shape;885;p55"/>
          <p:cNvPicPr preferRelativeResize="0"/>
          <p:nvPr/>
        </p:nvPicPr>
        <p:blipFill>
          <a:blip r:embed="rId3">
            <a:alphaModFix/>
          </a:blip>
          <a:stretch>
            <a:fillRect/>
          </a:stretch>
        </p:blipFill>
        <p:spPr>
          <a:xfrm>
            <a:off x="556300" y="4134875"/>
            <a:ext cx="624621" cy="624621"/>
          </a:xfrm>
          <a:prstGeom prst="rect">
            <a:avLst/>
          </a:prstGeom>
          <a:noFill/>
          <a:ln>
            <a:noFill/>
          </a:ln>
          <a:effectLst>
            <a:outerShdw blurRad="57150" rotWithShape="0" algn="bl" dir="5400000" dist="19050">
              <a:srgbClr val="000000">
                <a:alpha val="50000"/>
              </a:srgbClr>
            </a:outerShdw>
          </a:effectLst>
        </p:spPr>
      </p:pic>
      <p:pic>
        <p:nvPicPr>
          <p:cNvPr id="886" name="Google Shape;886;p55"/>
          <p:cNvPicPr preferRelativeResize="0"/>
          <p:nvPr/>
        </p:nvPicPr>
        <p:blipFill>
          <a:blip r:embed="rId4">
            <a:alphaModFix/>
          </a:blip>
          <a:stretch>
            <a:fillRect/>
          </a:stretch>
        </p:blipFill>
        <p:spPr>
          <a:xfrm>
            <a:off x="554341" y="1774800"/>
            <a:ext cx="624634" cy="598200"/>
          </a:xfrm>
          <a:prstGeom prst="rect">
            <a:avLst/>
          </a:prstGeom>
          <a:noFill/>
          <a:ln>
            <a:noFill/>
          </a:ln>
          <a:effectLst>
            <a:outerShdw blurRad="57150" rotWithShape="0" algn="bl" dir="5400000" dist="19050">
              <a:srgbClr val="000000">
                <a:alpha val="50000"/>
              </a:srgbClr>
            </a:outerShdw>
          </a:effectLst>
        </p:spPr>
      </p:pic>
      <p:pic>
        <p:nvPicPr>
          <p:cNvPr id="887" name="Google Shape;887;p55"/>
          <p:cNvPicPr preferRelativeResize="0"/>
          <p:nvPr/>
        </p:nvPicPr>
        <p:blipFill>
          <a:blip r:embed="rId5">
            <a:alphaModFix/>
          </a:blip>
          <a:stretch>
            <a:fillRect/>
          </a:stretch>
        </p:blipFill>
        <p:spPr>
          <a:xfrm>
            <a:off x="503676" y="3045012"/>
            <a:ext cx="725975" cy="66167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1000"/>
                                        <p:tgtEl>
                                          <p:spTgt spid="886"/>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87"/>
                                        </p:tgtEl>
                                        <p:attrNameLst>
                                          <p:attrName>style.visibility</p:attrName>
                                        </p:attrNameLst>
                                      </p:cBhvr>
                                      <p:to>
                                        <p:strVal val="visible"/>
                                      </p:to>
                                    </p:set>
                                    <p:animEffect filter="fade" transition="in">
                                      <p:cBhvr>
                                        <p:cTn dur="1000"/>
                                        <p:tgtEl>
                                          <p:spTgt spid="887"/>
                                        </p:tgtEl>
                                      </p:cBhvr>
                                    </p:animEffect>
                                  </p:childTnLst>
                                </p:cTn>
                              </p:par>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10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1000"/>
                                        <p:tgtEl>
                                          <p:spTgt spid="8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1000"/>
                                        <p:tgtEl>
                                          <p:spTgt spid="875"/>
                                        </p:tgtEl>
                                      </p:cBhvr>
                                    </p:animEffect>
                                  </p:childTnLst>
                                </p:cTn>
                              </p:par>
                              <p:par>
                                <p:cTn fill="hold" nodeType="with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1000"/>
                                        <p:tgtEl>
                                          <p:spTgt spid="8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1000"/>
                                        <p:tgtEl>
                                          <p:spTgt spid="8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1000"/>
                                        <p:tgtEl>
                                          <p:spTgt spid="8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1000"/>
                                        <p:tgtEl>
                                          <p:spTgt spid="8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1000"/>
                                        <p:tgtEl>
                                          <p:spTgt spid="876"/>
                                        </p:tgtEl>
                                      </p:cBhvr>
                                    </p:animEffect>
                                  </p:childTnLst>
                                </p:cTn>
                              </p:par>
                              <p:par>
                                <p:cTn fill="hold" nodeType="with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1000"/>
                                        <p:tgtEl>
                                          <p:spTgt spid="8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1000"/>
                                        <p:tgtEl>
                                          <p:spTgt spid="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1000"/>
                                        <p:tgtEl>
                                          <p:spTgt spid="8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1000"/>
                                        <p:tgtEl>
                                          <p:spTgt spid="8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56"/>
          <p:cNvSpPr/>
          <p:nvPr/>
        </p:nvSpPr>
        <p:spPr>
          <a:xfrm>
            <a:off x="0" y="3393572"/>
            <a:ext cx="9144000" cy="961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6"/>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94" name="Google Shape;894;p56"/>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ACCOUNTABILITY &amp; CONTINUOUS IMPROVEMENT</a:t>
            </a:r>
            <a:endParaRPr/>
          </a:p>
        </p:txBody>
      </p:sp>
      <p:sp>
        <p:nvSpPr>
          <p:cNvPr id="895" name="Google Shape;895;p56"/>
          <p:cNvSpPr txBox="1"/>
          <p:nvPr/>
        </p:nvSpPr>
        <p:spPr>
          <a:xfrm>
            <a:off x="3899375" y="1094276"/>
            <a:ext cx="4606200" cy="19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Proxima Nova"/>
                <a:ea typeface="Proxima Nova"/>
                <a:cs typeface="Proxima Nova"/>
                <a:sym typeface="Proxima Nova"/>
              </a:rPr>
              <a:t>The CA School Dashboard is a powerful online tool that displays the performance of local educational agencies (LEAs), schools, and student groups on a set of state and local measures to assist in </a:t>
            </a:r>
            <a:r>
              <a:rPr b="1" lang="en" sz="1600">
                <a:solidFill>
                  <a:srgbClr val="3C78D8"/>
                </a:solidFill>
                <a:latin typeface="Proxima Nova"/>
                <a:ea typeface="Proxima Nova"/>
                <a:cs typeface="Proxima Nova"/>
                <a:sym typeface="Proxima Nova"/>
              </a:rPr>
              <a:t>identifying strengths, challenges, and areas in need of improvement. </a:t>
            </a:r>
            <a:endParaRPr b="1" sz="1600">
              <a:solidFill>
                <a:srgbClr val="3C78D8"/>
              </a:solidFill>
              <a:latin typeface="Proxima Nova"/>
              <a:ea typeface="Proxima Nova"/>
              <a:cs typeface="Proxima Nova"/>
              <a:sym typeface="Proxima Nova"/>
            </a:endParaRPr>
          </a:p>
        </p:txBody>
      </p:sp>
      <p:sp>
        <p:nvSpPr>
          <p:cNvPr id="896" name="Google Shape;896;p56"/>
          <p:cNvSpPr/>
          <p:nvPr/>
        </p:nvSpPr>
        <p:spPr>
          <a:xfrm>
            <a:off x="683050" y="3650975"/>
            <a:ext cx="1579500" cy="446400"/>
          </a:xfrm>
          <a:prstGeom prst="homePlate">
            <a:avLst>
              <a:gd fmla="val 79849" name="adj"/>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State Indicators </a:t>
            </a:r>
            <a:r>
              <a:rPr lang="en" sz="1100">
                <a:solidFill>
                  <a:srgbClr val="FFFFFF"/>
                </a:solidFill>
                <a:latin typeface="Proxima Nova"/>
                <a:ea typeface="Proxima Nova"/>
                <a:cs typeface="Proxima Nova"/>
                <a:sym typeface="Proxima Nova"/>
              </a:rPr>
              <a:t>on the dashboard</a:t>
            </a:r>
            <a:endParaRPr sz="1100">
              <a:solidFill>
                <a:srgbClr val="FFFFFF"/>
              </a:solidFill>
              <a:latin typeface="Proxima Nova"/>
              <a:ea typeface="Proxima Nova"/>
              <a:cs typeface="Proxima Nova"/>
              <a:sym typeface="Proxima Nova"/>
            </a:endParaRPr>
          </a:p>
        </p:txBody>
      </p:sp>
      <p:sp>
        <p:nvSpPr>
          <p:cNvPr id="897" name="Google Shape;897;p56"/>
          <p:cNvSpPr/>
          <p:nvPr/>
        </p:nvSpPr>
        <p:spPr>
          <a:xfrm>
            <a:off x="2327400" y="3717575"/>
            <a:ext cx="9351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Chronic Absenteeism</a:t>
            </a:r>
            <a:endParaRPr sz="900">
              <a:latin typeface="Proxima Nova"/>
              <a:ea typeface="Proxima Nova"/>
              <a:cs typeface="Proxima Nova"/>
              <a:sym typeface="Proxima Nova"/>
            </a:endParaRPr>
          </a:p>
        </p:txBody>
      </p:sp>
      <p:sp>
        <p:nvSpPr>
          <p:cNvPr id="898" name="Google Shape;898;p56"/>
          <p:cNvSpPr/>
          <p:nvPr/>
        </p:nvSpPr>
        <p:spPr>
          <a:xfrm>
            <a:off x="3327350" y="3717575"/>
            <a:ext cx="8133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Suspension Rate</a:t>
            </a:r>
            <a:endParaRPr sz="900">
              <a:latin typeface="Proxima Nova"/>
              <a:ea typeface="Proxima Nova"/>
              <a:cs typeface="Proxima Nova"/>
              <a:sym typeface="Proxima Nova"/>
            </a:endParaRPr>
          </a:p>
        </p:txBody>
      </p:sp>
      <p:sp>
        <p:nvSpPr>
          <p:cNvPr id="899" name="Google Shape;899;p56"/>
          <p:cNvSpPr/>
          <p:nvPr/>
        </p:nvSpPr>
        <p:spPr>
          <a:xfrm>
            <a:off x="4203700" y="3717575"/>
            <a:ext cx="10275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English Learner Progress</a:t>
            </a:r>
            <a:endParaRPr sz="900">
              <a:latin typeface="Proxima Nova"/>
              <a:ea typeface="Proxima Nova"/>
              <a:cs typeface="Proxima Nova"/>
              <a:sym typeface="Proxima Nova"/>
            </a:endParaRPr>
          </a:p>
        </p:txBody>
      </p:sp>
      <p:sp>
        <p:nvSpPr>
          <p:cNvPr id="900" name="Google Shape;900;p56"/>
          <p:cNvSpPr/>
          <p:nvPr/>
        </p:nvSpPr>
        <p:spPr>
          <a:xfrm>
            <a:off x="5294250" y="3717575"/>
            <a:ext cx="5907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Grad Rate</a:t>
            </a:r>
            <a:endParaRPr sz="900">
              <a:latin typeface="Proxima Nova"/>
              <a:ea typeface="Proxima Nova"/>
              <a:cs typeface="Proxima Nova"/>
              <a:sym typeface="Proxima Nova"/>
            </a:endParaRPr>
          </a:p>
        </p:txBody>
      </p:sp>
      <p:sp>
        <p:nvSpPr>
          <p:cNvPr id="901" name="Google Shape;901;p56"/>
          <p:cNvSpPr/>
          <p:nvPr/>
        </p:nvSpPr>
        <p:spPr>
          <a:xfrm>
            <a:off x="5948002" y="3717575"/>
            <a:ext cx="8133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College &amp; Career</a:t>
            </a:r>
            <a:endParaRPr sz="900">
              <a:latin typeface="Proxima Nova"/>
              <a:ea typeface="Proxima Nova"/>
              <a:cs typeface="Proxima Nova"/>
              <a:sym typeface="Proxima Nova"/>
            </a:endParaRPr>
          </a:p>
        </p:txBody>
      </p:sp>
      <p:sp>
        <p:nvSpPr>
          <p:cNvPr id="902" name="Google Shape;902;p56"/>
          <p:cNvSpPr/>
          <p:nvPr/>
        </p:nvSpPr>
        <p:spPr>
          <a:xfrm>
            <a:off x="6824349" y="3717575"/>
            <a:ext cx="10275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English Language Arts</a:t>
            </a:r>
            <a:endParaRPr sz="900">
              <a:latin typeface="Proxima Nova"/>
              <a:ea typeface="Proxima Nova"/>
              <a:cs typeface="Proxima Nova"/>
              <a:sym typeface="Proxima Nova"/>
            </a:endParaRPr>
          </a:p>
        </p:txBody>
      </p:sp>
      <p:sp>
        <p:nvSpPr>
          <p:cNvPr id="903" name="Google Shape;903;p56"/>
          <p:cNvSpPr/>
          <p:nvPr/>
        </p:nvSpPr>
        <p:spPr>
          <a:xfrm>
            <a:off x="7914900" y="3717575"/>
            <a:ext cx="5907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Math</a:t>
            </a:r>
            <a:endParaRPr sz="900">
              <a:latin typeface="Proxima Nova"/>
              <a:ea typeface="Proxima Nova"/>
              <a:cs typeface="Proxima Nova"/>
              <a:sym typeface="Proxima Nova"/>
            </a:endParaRPr>
          </a:p>
        </p:txBody>
      </p:sp>
      <p:pic>
        <p:nvPicPr>
          <p:cNvPr id="904" name="Google Shape;904;p56">
            <a:hlinkClick r:id="rId3"/>
          </p:cNvPr>
          <p:cNvPicPr preferRelativeResize="0"/>
          <p:nvPr/>
        </p:nvPicPr>
        <p:blipFill rotWithShape="1">
          <a:blip r:embed="rId4">
            <a:alphaModFix/>
          </a:blip>
          <a:srcRect b="11008" l="15316" r="16882" t="0"/>
          <a:stretch/>
        </p:blipFill>
        <p:spPr>
          <a:xfrm>
            <a:off x="882674" y="916625"/>
            <a:ext cx="2743376" cy="2025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1000"/>
                                        <p:tgtEl>
                                          <p:spTgt spid="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1000"/>
                                        <p:tgtEl>
                                          <p:spTgt spid="896"/>
                                        </p:tgtEl>
                                      </p:cBhvr>
                                    </p:animEffect>
                                  </p:childTnLst>
                                </p:cTn>
                              </p:par>
                              <p:par>
                                <p:cTn fill="hold" nodeType="with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1000"/>
                                        <p:tgtEl>
                                          <p:spTgt spid="897"/>
                                        </p:tgtEl>
                                      </p:cBhvr>
                                    </p:animEffect>
                                  </p:childTnLst>
                                </p:cTn>
                              </p:par>
                              <p:par>
                                <p:cTn fill="hold" nodeType="with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1000"/>
                                        <p:tgtEl>
                                          <p:spTgt spid="898"/>
                                        </p:tgtEl>
                                      </p:cBhvr>
                                    </p:animEffect>
                                  </p:childTnLst>
                                </p:cTn>
                              </p:par>
                              <p:par>
                                <p:cTn fill="hold" nodeType="with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1000"/>
                                        <p:tgtEl>
                                          <p:spTgt spid="899"/>
                                        </p:tgtEl>
                                      </p:cBhvr>
                                    </p:animEffect>
                                  </p:childTnLst>
                                </p:cTn>
                              </p:par>
                              <p:par>
                                <p:cTn fill="hold" nodeType="with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1000"/>
                                        <p:tgtEl>
                                          <p:spTgt spid="900"/>
                                        </p:tgtEl>
                                      </p:cBhvr>
                                    </p:animEffect>
                                  </p:childTnLst>
                                </p:cTn>
                              </p:par>
                              <p:par>
                                <p:cTn fill="hold" nodeType="with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1000"/>
                                        <p:tgtEl>
                                          <p:spTgt spid="901"/>
                                        </p:tgtEl>
                                      </p:cBhvr>
                                    </p:animEffect>
                                  </p:childTnLst>
                                </p:cTn>
                              </p:par>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1000"/>
                                        <p:tgtEl>
                                          <p:spTgt spid="902"/>
                                        </p:tgtEl>
                                      </p:cBhvr>
                                    </p:animEffect>
                                  </p:childTnLst>
                                </p:cTn>
                              </p:par>
                              <p:par>
                                <p:cTn fill="hold" nodeType="with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10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1000"/>
                                        <p:tgtEl>
                                          <p:spTgt spid="8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8" name="Shape 908"/>
        <p:cNvGrpSpPr/>
        <p:nvPr/>
      </p:nvGrpSpPr>
      <p:grpSpPr>
        <a:xfrm>
          <a:off x="0" y="0"/>
          <a:ext cx="0" cy="0"/>
          <a:chOff x="0" y="0"/>
          <a:chExt cx="0" cy="0"/>
        </a:xfrm>
      </p:grpSpPr>
      <p:sp>
        <p:nvSpPr>
          <p:cNvPr id="909" name="Google Shape;909;p57"/>
          <p:cNvSpPr/>
          <p:nvPr/>
        </p:nvSpPr>
        <p:spPr>
          <a:xfrm>
            <a:off x="0" y="3592321"/>
            <a:ext cx="9144000" cy="830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7"/>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911" name="Google Shape;911;p57"/>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ACCOUNTABILITY</a:t>
            </a:r>
            <a:endParaRPr/>
          </a:p>
        </p:txBody>
      </p:sp>
      <p:sp>
        <p:nvSpPr>
          <p:cNvPr id="912" name="Google Shape;912;p57"/>
          <p:cNvSpPr txBox="1"/>
          <p:nvPr/>
        </p:nvSpPr>
        <p:spPr>
          <a:xfrm>
            <a:off x="232175" y="718500"/>
            <a:ext cx="4410900" cy="287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Proxima Nova"/>
                <a:ea typeface="Proxima Nova"/>
                <a:cs typeface="Proxima Nova"/>
                <a:sym typeface="Proxima Nova"/>
              </a:rPr>
              <a:t>The dashboard reports </a:t>
            </a:r>
            <a:endParaRPr sz="16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sz="1600">
                <a:solidFill>
                  <a:srgbClr val="3C78D8"/>
                </a:solidFill>
                <a:latin typeface="Proxima Nova"/>
                <a:ea typeface="Proxima Nova"/>
                <a:cs typeface="Proxima Nova"/>
                <a:sym typeface="Proxima Nova"/>
              </a:rPr>
              <a:t>current performance </a:t>
            </a:r>
            <a:endParaRPr b="1" sz="1600">
              <a:solidFill>
                <a:srgbClr val="3C78D8"/>
              </a:solidFill>
              <a:latin typeface="Proxima Nova"/>
              <a:ea typeface="Proxima Nova"/>
              <a:cs typeface="Proxima Nova"/>
              <a:sym typeface="Proxima Nova"/>
            </a:endParaRPr>
          </a:p>
          <a:p>
            <a:pPr indent="0" lvl="0" marL="0" rtl="0" algn="ctr">
              <a:spcBef>
                <a:spcPts val="0"/>
              </a:spcBef>
              <a:spcAft>
                <a:spcPts val="0"/>
              </a:spcAft>
              <a:buNone/>
            </a:pPr>
            <a:r>
              <a:rPr lang="en" sz="2000">
                <a:solidFill>
                  <a:srgbClr val="3C78D8"/>
                </a:solidFill>
                <a:latin typeface="Impact"/>
                <a:ea typeface="Impact"/>
                <a:cs typeface="Impact"/>
                <a:sym typeface="Impact"/>
              </a:rPr>
              <a:t>(STATUS) </a:t>
            </a:r>
            <a:endParaRPr sz="2000">
              <a:solidFill>
                <a:srgbClr val="3C78D8"/>
              </a:solidFill>
              <a:latin typeface="Impact"/>
              <a:ea typeface="Impact"/>
              <a:cs typeface="Impact"/>
              <a:sym typeface="Impact"/>
            </a:endParaRPr>
          </a:p>
          <a:p>
            <a:pPr indent="0" lvl="0" marL="0" rtl="0" algn="ctr">
              <a:spcBef>
                <a:spcPts val="0"/>
              </a:spcBef>
              <a:spcAft>
                <a:spcPts val="0"/>
              </a:spcAft>
              <a:buNone/>
            </a:pPr>
            <a:r>
              <a:t/>
            </a:r>
            <a:endParaRPr sz="16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sz="1600">
                <a:solidFill>
                  <a:schemeClr val="dk1"/>
                </a:solidFill>
                <a:latin typeface="Proxima Nova"/>
                <a:ea typeface="Proxima Nova"/>
                <a:cs typeface="Proxima Nova"/>
                <a:sym typeface="Proxima Nova"/>
              </a:rPr>
              <a:t>AND</a:t>
            </a:r>
            <a:endParaRPr sz="1600">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sz="16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sz="1600">
                <a:solidFill>
                  <a:srgbClr val="6AA84F"/>
                </a:solidFill>
                <a:latin typeface="Proxima Nova"/>
                <a:ea typeface="Proxima Nova"/>
                <a:cs typeface="Proxima Nova"/>
                <a:sym typeface="Proxima Nova"/>
              </a:rPr>
              <a:t>progress</a:t>
            </a:r>
            <a:r>
              <a:rPr lang="en" sz="1600">
                <a:solidFill>
                  <a:schemeClr val="dk1"/>
                </a:solidFill>
                <a:latin typeface="Proxima Nova"/>
                <a:ea typeface="Proxima Nova"/>
                <a:cs typeface="Proxima Nova"/>
                <a:sym typeface="Proxima Nova"/>
              </a:rPr>
              <a:t> from the previous year </a:t>
            </a:r>
            <a:endParaRPr sz="16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sz="2000">
                <a:solidFill>
                  <a:srgbClr val="6AA84F"/>
                </a:solidFill>
                <a:latin typeface="Impact"/>
                <a:ea typeface="Impact"/>
                <a:cs typeface="Impact"/>
                <a:sym typeface="Impact"/>
              </a:rPr>
              <a:t>(CHANGE)</a:t>
            </a:r>
            <a:r>
              <a:rPr lang="en" sz="2000">
                <a:solidFill>
                  <a:schemeClr val="dk1"/>
                </a:solidFill>
                <a:latin typeface="Impact"/>
                <a:ea typeface="Impact"/>
                <a:cs typeface="Impact"/>
                <a:sym typeface="Impact"/>
              </a:rPr>
              <a:t> </a:t>
            </a:r>
            <a:endParaRPr sz="2000">
              <a:solidFill>
                <a:schemeClr val="dk1"/>
              </a:solidFill>
              <a:latin typeface="Impact"/>
              <a:ea typeface="Impact"/>
              <a:cs typeface="Impact"/>
              <a:sym typeface="Impact"/>
            </a:endParaRPr>
          </a:p>
          <a:p>
            <a:pPr indent="0" lvl="0" marL="0" rtl="0" algn="ctr">
              <a:spcBef>
                <a:spcPts val="0"/>
              </a:spcBef>
              <a:spcAft>
                <a:spcPts val="0"/>
              </a:spcAft>
              <a:buClr>
                <a:schemeClr val="dk1"/>
              </a:buClr>
              <a:buSzPts val="1100"/>
              <a:buFont typeface="Arial"/>
              <a:buNone/>
            </a:pPr>
            <a:r>
              <a:rPr lang="en" sz="1600">
                <a:solidFill>
                  <a:schemeClr val="dk1"/>
                </a:solidFill>
                <a:latin typeface="Proxima Nova"/>
                <a:ea typeface="Proxima Nova"/>
                <a:cs typeface="Proxima Nova"/>
                <a:sym typeface="Proxima Nova"/>
              </a:rPr>
              <a:t>on a five-by-five colored table.</a:t>
            </a:r>
            <a:endParaRPr sz="1600">
              <a:solidFill>
                <a:schemeClr val="dk1"/>
              </a:solidFill>
              <a:latin typeface="Proxima Nova"/>
              <a:ea typeface="Proxima Nova"/>
              <a:cs typeface="Proxima Nova"/>
              <a:sym typeface="Proxima Nova"/>
            </a:endParaRPr>
          </a:p>
        </p:txBody>
      </p:sp>
      <p:grpSp>
        <p:nvGrpSpPr>
          <p:cNvPr id="913" name="Google Shape;913;p57"/>
          <p:cNvGrpSpPr/>
          <p:nvPr/>
        </p:nvGrpSpPr>
        <p:grpSpPr>
          <a:xfrm>
            <a:off x="4643257" y="1029633"/>
            <a:ext cx="4081051" cy="2323304"/>
            <a:chOff x="3785350" y="1184375"/>
            <a:chExt cx="5171125" cy="3145125"/>
          </a:xfrm>
        </p:grpSpPr>
        <p:pic>
          <p:nvPicPr>
            <p:cNvPr id="914" name="Google Shape;914;p57"/>
            <p:cNvPicPr preferRelativeResize="0"/>
            <p:nvPr/>
          </p:nvPicPr>
          <p:blipFill>
            <a:blip r:embed="rId3">
              <a:alphaModFix/>
            </a:blip>
            <a:stretch>
              <a:fillRect/>
            </a:stretch>
          </p:blipFill>
          <p:spPr>
            <a:xfrm>
              <a:off x="4066700" y="1460350"/>
              <a:ext cx="4889775" cy="2869150"/>
            </a:xfrm>
            <a:prstGeom prst="rect">
              <a:avLst/>
            </a:prstGeom>
            <a:noFill/>
            <a:ln>
              <a:noFill/>
            </a:ln>
          </p:spPr>
        </p:pic>
        <p:sp>
          <p:nvSpPr>
            <p:cNvPr id="915" name="Google Shape;915;p57"/>
            <p:cNvSpPr/>
            <p:nvPr/>
          </p:nvSpPr>
          <p:spPr>
            <a:xfrm rot="-5400000">
              <a:off x="2861500" y="3124250"/>
              <a:ext cx="2129100" cy="281400"/>
            </a:xfrm>
            <a:prstGeom prst="rect">
              <a:avLst/>
            </a:prstGeom>
            <a:solidFill>
              <a:srgbClr val="54575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STATUS</a:t>
              </a:r>
              <a:endParaRPr b="1" sz="2000">
                <a:solidFill>
                  <a:srgbClr val="FFFFFF"/>
                </a:solidFill>
              </a:endParaRPr>
            </a:p>
          </p:txBody>
        </p:sp>
        <p:sp>
          <p:nvSpPr>
            <p:cNvPr id="916" name="Google Shape;916;p57"/>
            <p:cNvSpPr/>
            <p:nvPr/>
          </p:nvSpPr>
          <p:spPr>
            <a:xfrm>
              <a:off x="4811900" y="1184375"/>
              <a:ext cx="4144500" cy="281400"/>
            </a:xfrm>
            <a:prstGeom prst="rect">
              <a:avLst/>
            </a:prstGeom>
            <a:solidFill>
              <a:srgbClr val="54575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CHANGE</a:t>
              </a:r>
              <a:endParaRPr b="1" sz="2000">
                <a:solidFill>
                  <a:srgbClr val="FFFFFF"/>
                </a:solidFill>
              </a:endParaRPr>
            </a:p>
          </p:txBody>
        </p:sp>
      </p:grpSp>
      <p:sp>
        <p:nvSpPr>
          <p:cNvPr id="917" name="Google Shape;917;p57"/>
          <p:cNvSpPr/>
          <p:nvPr/>
        </p:nvSpPr>
        <p:spPr>
          <a:xfrm>
            <a:off x="660725" y="3784325"/>
            <a:ext cx="1579500" cy="446400"/>
          </a:xfrm>
          <a:prstGeom prst="homePlate">
            <a:avLst>
              <a:gd fmla="val 79849" name="adj"/>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State Indicators </a:t>
            </a:r>
            <a:r>
              <a:rPr lang="en" sz="1100">
                <a:solidFill>
                  <a:srgbClr val="FFFFFF"/>
                </a:solidFill>
                <a:latin typeface="Proxima Nova"/>
                <a:ea typeface="Proxima Nova"/>
                <a:cs typeface="Proxima Nova"/>
                <a:sym typeface="Proxima Nova"/>
              </a:rPr>
              <a:t>on the dashboard</a:t>
            </a:r>
            <a:endParaRPr sz="1100">
              <a:solidFill>
                <a:srgbClr val="FFFFFF"/>
              </a:solidFill>
              <a:latin typeface="Proxima Nova"/>
              <a:ea typeface="Proxima Nova"/>
              <a:cs typeface="Proxima Nova"/>
              <a:sym typeface="Proxima Nova"/>
            </a:endParaRPr>
          </a:p>
        </p:txBody>
      </p:sp>
      <p:sp>
        <p:nvSpPr>
          <p:cNvPr id="918" name="Google Shape;918;p57"/>
          <p:cNvSpPr/>
          <p:nvPr/>
        </p:nvSpPr>
        <p:spPr>
          <a:xfrm>
            <a:off x="2305075" y="3850925"/>
            <a:ext cx="9351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Chronic Absenteeism</a:t>
            </a:r>
            <a:endParaRPr sz="900">
              <a:latin typeface="Proxima Nova"/>
              <a:ea typeface="Proxima Nova"/>
              <a:cs typeface="Proxima Nova"/>
              <a:sym typeface="Proxima Nova"/>
            </a:endParaRPr>
          </a:p>
        </p:txBody>
      </p:sp>
      <p:sp>
        <p:nvSpPr>
          <p:cNvPr id="919" name="Google Shape;919;p57"/>
          <p:cNvSpPr/>
          <p:nvPr/>
        </p:nvSpPr>
        <p:spPr>
          <a:xfrm>
            <a:off x="3305025" y="3850925"/>
            <a:ext cx="8133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Suspension Rate</a:t>
            </a:r>
            <a:endParaRPr sz="900">
              <a:latin typeface="Proxima Nova"/>
              <a:ea typeface="Proxima Nova"/>
              <a:cs typeface="Proxima Nova"/>
              <a:sym typeface="Proxima Nova"/>
            </a:endParaRPr>
          </a:p>
        </p:txBody>
      </p:sp>
      <p:sp>
        <p:nvSpPr>
          <p:cNvPr id="920" name="Google Shape;920;p57"/>
          <p:cNvSpPr/>
          <p:nvPr/>
        </p:nvSpPr>
        <p:spPr>
          <a:xfrm>
            <a:off x="4181375" y="3850925"/>
            <a:ext cx="10275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English Learner Progress</a:t>
            </a:r>
            <a:endParaRPr sz="900">
              <a:latin typeface="Proxima Nova"/>
              <a:ea typeface="Proxima Nova"/>
              <a:cs typeface="Proxima Nova"/>
              <a:sym typeface="Proxima Nova"/>
            </a:endParaRPr>
          </a:p>
        </p:txBody>
      </p:sp>
      <p:sp>
        <p:nvSpPr>
          <p:cNvPr id="921" name="Google Shape;921;p57"/>
          <p:cNvSpPr/>
          <p:nvPr/>
        </p:nvSpPr>
        <p:spPr>
          <a:xfrm>
            <a:off x="5271925" y="3850925"/>
            <a:ext cx="5907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Grad Rate</a:t>
            </a:r>
            <a:endParaRPr sz="900">
              <a:latin typeface="Proxima Nova"/>
              <a:ea typeface="Proxima Nova"/>
              <a:cs typeface="Proxima Nova"/>
              <a:sym typeface="Proxima Nova"/>
            </a:endParaRPr>
          </a:p>
        </p:txBody>
      </p:sp>
      <p:sp>
        <p:nvSpPr>
          <p:cNvPr id="922" name="Google Shape;922;p57"/>
          <p:cNvSpPr/>
          <p:nvPr/>
        </p:nvSpPr>
        <p:spPr>
          <a:xfrm>
            <a:off x="5925677" y="3850925"/>
            <a:ext cx="8133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College &amp; Career</a:t>
            </a:r>
            <a:endParaRPr sz="900">
              <a:latin typeface="Proxima Nova"/>
              <a:ea typeface="Proxima Nova"/>
              <a:cs typeface="Proxima Nova"/>
              <a:sym typeface="Proxima Nova"/>
            </a:endParaRPr>
          </a:p>
        </p:txBody>
      </p:sp>
      <p:sp>
        <p:nvSpPr>
          <p:cNvPr id="923" name="Google Shape;923;p57"/>
          <p:cNvSpPr/>
          <p:nvPr/>
        </p:nvSpPr>
        <p:spPr>
          <a:xfrm>
            <a:off x="6802024" y="3850925"/>
            <a:ext cx="10275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English Language Arts</a:t>
            </a:r>
            <a:endParaRPr sz="900">
              <a:latin typeface="Proxima Nova"/>
              <a:ea typeface="Proxima Nova"/>
              <a:cs typeface="Proxima Nova"/>
              <a:sym typeface="Proxima Nova"/>
            </a:endParaRPr>
          </a:p>
        </p:txBody>
      </p:sp>
      <p:sp>
        <p:nvSpPr>
          <p:cNvPr id="924" name="Google Shape;924;p57"/>
          <p:cNvSpPr/>
          <p:nvPr/>
        </p:nvSpPr>
        <p:spPr>
          <a:xfrm>
            <a:off x="7892575" y="3850925"/>
            <a:ext cx="5907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Math</a:t>
            </a:r>
            <a:endParaRPr sz="9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1000"/>
                                        <p:tgtEl>
                                          <p:spTgt spid="913"/>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1000"/>
                                        <p:tgtEl>
                                          <p:spTgt spid="9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8" name="Shape 928"/>
        <p:cNvGrpSpPr/>
        <p:nvPr/>
      </p:nvGrpSpPr>
      <p:grpSpPr>
        <a:xfrm>
          <a:off x="0" y="0"/>
          <a:ext cx="0" cy="0"/>
          <a:chOff x="0" y="0"/>
          <a:chExt cx="0" cy="0"/>
        </a:xfrm>
      </p:grpSpPr>
      <p:sp>
        <p:nvSpPr>
          <p:cNvPr id="929" name="Google Shape;929;p58"/>
          <p:cNvSpPr/>
          <p:nvPr/>
        </p:nvSpPr>
        <p:spPr>
          <a:xfrm>
            <a:off x="0" y="3592321"/>
            <a:ext cx="9144000" cy="830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8"/>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931" name="Google Shape;931;p58"/>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ACCOUNTABILITY &amp; CONTINUOUS IMPROVEMENT</a:t>
            </a:r>
            <a:endParaRPr/>
          </a:p>
        </p:txBody>
      </p:sp>
      <p:sp>
        <p:nvSpPr>
          <p:cNvPr id="932" name="Google Shape;932;p58"/>
          <p:cNvSpPr/>
          <p:nvPr/>
        </p:nvSpPr>
        <p:spPr>
          <a:xfrm>
            <a:off x="660725" y="3784325"/>
            <a:ext cx="1579500" cy="446400"/>
          </a:xfrm>
          <a:prstGeom prst="homePlate">
            <a:avLst>
              <a:gd fmla="val 79849" name="adj"/>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State Indicators </a:t>
            </a:r>
            <a:r>
              <a:rPr lang="en" sz="1100">
                <a:solidFill>
                  <a:srgbClr val="FFFFFF"/>
                </a:solidFill>
                <a:latin typeface="Proxima Nova"/>
                <a:ea typeface="Proxima Nova"/>
                <a:cs typeface="Proxima Nova"/>
                <a:sym typeface="Proxima Nova"/>
              </a:rPr>
              <a:t>on the dashboard</a:t>
            </a:r>
            <a:endParaRPr sz="1100">
              <a:solidFill>
                <a:srgbClr val="FFFFFF"/>
              </a:solidFill>
              <a:latin typeface="Proxima Nova"/>
              <a:ea typeface="Proxima Nova"/>
              <a:cs typeface="Proxima Nova"/>
              <a:sym typeface="Proxima Nova"/>
            </a:endParaRPr>
          </a:p>
        </p:txBody>
      </p:sp>
      <p:sp>
        <p:nvSpPr>
          <p:cNvPr id="933" name="Google Shape;933;p58"/>
          <p:cNvSpPr/>
          <p:nvPr/>
        </p:nvSpPr>
        <p:spPr>
          <a:xfrm>
            <a:off x="2305075" y="3850925"/>
            <a:ext cx="9351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Chronic Absenteeism</a:t>
            </a:r>
            <a:endParaRPr sz="900">
              <a:latin typeface="Proxima Nova"/>
              <a:ea typeface="Proxima Nova"/>
              <a:cs typeface="Proxima Nova"/>
              <a:sym typeface="Proxima Nova"/>
            </a:endParaRPr>
          </a:p>
        </p:txBody>
      </p:sp>
      <p:sp>
        <p:nvSpPr>
          <p:cNvPr id="934" name="Google Shape;934;p58"/>
          <p:cNvSpPr/>
          <p:nvPr/>
        </p:nvSpPr>
        <p:spPr>
          <a:xfrm>
            <a:off x="3305025" y="3850925"/>
            <a:ext cx="8133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Suspension Rate</a:t>
            </a:r>
            <a:endParaRPr sz="900">
              <a:latin typeface="Proxima Nova"/>
              <a:ea typeface="Proxima Nova"/>
              <a:cs typeface="Proxima Nova"/>
              <a:sym typeface="Proxima Nova"/>
            </a:endParaRPr>
          </a:p>
        </p:txBody>
      </p:sp>
      <p:sp>
        <p:nvSpPr>
          <p:cNvPr id="935" name="Google Shape;935;p58"/>
          <p:cNvSpPr/>
          <p:nvPr/>
        </p:nvSpPr>
        <p:spPr>
          <a:xfrm>
            <a:off x="4181375" y="3850925"/>
            <a:ext cx="10275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English Learner Progress</a:t>
            </a:r>
            <a:endParaRPr sz="900">
              <a:latin typeface="Proxima Nova"/>
              <a:ea typeface="Proxima Nova"/>
              <a:cs typeface="Proxima Nova"/>
              <a:sym typeface="Proxima Nova"/>
            </a:endParaRPr>
          </a:p>
        </p:txBody>
      </p:sp>
      <p:sp>
        <p:nvSpPr>
          <p:cNvPr id="936" name="Google Shape;936;p58"/>
          <p:cNvSpPr/>
          <p:nvPr/>
        </p:nvSpPr>
        <p:spPr>
          <a:xfrm>
            <a:off x="5271925" y="3850925"/>
            <a:ext cx="5907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Grad Rate</a:t>
            </a:r>
            <a:endParaRPr sz="900">
              <a:latin typeface="Proxima Nova"/>
              <a:ea typeface="Proxima Nova"/>
              <a:cs typeface="Proxima Nova"/>
              <a:sym typeface="Proxima Nova"/>
            </a:endParaRPr>
          </a:p>
        </p:txBody>
      </p:sp>
      <p:sp>
        <p:nvSpPr>
          <p:cNvPr id="937" name="Google Shape;937;p58"/>
          <p:cNvSpPr/>
          <p:nvPr/>
        </p:nvSpPr>
        <p:spPr>
          <a:xfrm>
            <a:off x="5925677" y="3850925"/>
            <a:ext cx="8133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College &amp; Career</a:t>
            </a:r>
            <a:endParaRPr sz="900">
              <a:latin typeface="Proxima Nova"/>
              <a:ea typeface="Proxima Nova"/>
              <a:cs typeface="Proxima Nova"/>
              <a:sym typeface="Proxima Nova"/>
            </a:endParaRPr>
          </a:p>
        </p:txBody>
      </p:sp>
      <p:sp>
        <p:nvSpPr>
          <p:cNvPr id="938" name="Google Shape;938;p58"/>
          <p:cNvSpPr/>
          <p:nvPr/>
        </p:nvSpPr>
        <p:spPr>
          <a:xfrm>
            <a:off x="6802024" y="3850925"/>
            <a:ext cx="10275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English Language Arts</a:t>
            </a:r>
            <a:endParaRPr sz="900">
              <a:latin typeface="Proxima Nova"/>
              <a:ea typeface="Proxima Nova"/>
              <a:cs typeface="Proxima Nova"/>
              <a:sym typeface="Proxima Nova"/>
            </a:endParaRPr>
          </a:p>
        </p:txBody>
      </p:sp>
      <p:sp>
        <p:nvSpPr>
          <p:cNvPr id="939" name="Google Shape;939;p58"/>
          <p:cNvSpPr/>
          <p:nvPr/>
        </p:nvSpPr>
        <p:spPr>
          <a:xfrm>
            <a:off x="7892575" y="3850925"/>
            <a:ext cx="590700" cy="313200"/>
          </a:xfrm>
          <a:prstGeom prst="roundRect">
            <a:avLst>
              <a:gd fmla="val 16667"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Math</a:t>
            </a:r>
            <a:endParaRPr sz="900">
              <a:latin typeface="Proxima Nova"/>
              <a:ea typeface="Proxima Nova"/>
              <a:cs typeface="Proxima Nova"/>
              <a:sym typeface="Proxima Nova"/>
            </a:endParaRPr>
          </a:p>
        </p:txBody>
      </p:sp>
      <p:pic>
        <p:nvPicPr>
          <p:cNvPr id="940" name="Google Shape;940;p58"/>
          <p:cNvPicPr preferRelativeResize="0"/>
          <p:nvPr/>
        </p:nvPicPr>
        <p:blipFill>
          <a:blip r:embed="rId3">
            <a:alphaModFix/>
          </a:blip>
          <a:stretch>
            <a:fillRect/>
          </a:stretch>
        </p:blipFill>
        <p:spPr>
          <a:xfrm>
            <a:off x="4923125" y="846600"/>
            <a:ext cx="2270275" cy="2689321"/>
          </a:xfrm>
          <a:prstGeom prst="rect">
            <a:avLst/>
          </a:prstGeom>
          <a:noFill/>
          <a:ln>
            <a:noFill/>
          </a:ln>
        </p:spPr>
      </p:pic>
      <p:sp>
        <p:nvSpPr>
          <p:cNvPr id="941" name="Google Shape;941;p58"/>
          <p:cNvSpPr txBox="1"/>
          <p:nvPr/>
        </p:nvSpPr>
        <p:spPr>
          <a:xfrm>
            <a:off x="1950613" y="1253500"/>
            <a:ext cx="2822700" cy="1542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000">
                <a:solidFill>
                  <a:schemeClr val="dk1"/>
                </a:solidFill>
                <a:latin typeface="Proxima Nova"/>
                <a:ea typeface="Proxima Nova"/>
                <a:cs typeface="Proxima Nova"/>
                <a:sym typeface="Proxima Nova"/>
              </a:rPr>
              <a:t>5 Performance Levels represented </a:t>
            </a:r>
            <a:endParaRPr sz="2000">
              <a:solidFill>
                <a:schemeClr val="dk1"/>
              </a:solidFill>
              <a:latin typeface="Proxima Nova"/>
              <a:ea typeface="Proxima Nova"/>
              <a:cs typeface="Proxima Nova"/>
              <a:sym typeface="Proxima Nova"/>
            </a:endParaRPr>
          </a:p>
          <a:p>
            <a:pPr indent="0" lvl="0" marL="0" rtl="0" algn="r">
              <a:spcBef>
                <a:spcPts val="0"/>
              </a:spcBef>
              <a:spcAft>
                <a:spcPts val="0"/>
              </a:spcAft>
              <a:buNone/>
            </a:pPr>
            <a:r>
              <a:rPr lang="en" sz="2000">
                <a:solidFill>
                  <a:schemeClr val="dk1"/>
                </a:solidFill>
                <a:latin typeface="Proxima Nova"/>
                <a:ea typeface="Proxima Nova"/>
                <a:cs typeface="Proxima Nova"/>
                <a:sym typeface="Proxima Nova"/>
              </a:rPr>
              <a:t>by color gage</a:t>
            </a:r>
            <a:endParaRPr sz="20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1000"/>
                                        <p:tgtEl>
                                          <p:spTgt spid="94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1000"/>
                                        <p:tgtEl>
                                          <p:spTgt spid="9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5" name="Shape 945"/>
        <p:cNvGrpSpPr/>
        <p:nvPr/>
      </p:nvGrpSpPr>
      <p:grpSpPr>
        <a:xfrm>
          <a:off x="0" y="0"/>
          <a:ext cx="0" cy="0"/>
          <a:chOff x="0" y="0"/>
          <a:chExt cx="0" cy="0"/>
        </a:xfrm>
      </p:grpSpPr>
      <p:sp>
        <p:nvSpPr>
          <p:cNvPr id="946" name="Google Shape;946;p59"/>
          <p:cNvSpPr/>
          <p:nvPr/>
        </p:nvSpPr>
        <p:spPr>
          <a:xfrm>
            <a:off x="0" y="3093438"/>
            <a:ext cx="9144000" cy="1281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59"/>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948" name="Google Shape;948;p59"/>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ACCOUNTABILITY &amp; CONTINUOUS IMPROVEMENT</a:t>
            </a:r>
            <a:endParaRPr sz="1800">
              <a:solidFill>
                <a:srgbClr val="FFFFFF"/>
              </a:solidFill>
              <a:latin typeface="Proxima Nova"/>
              <a:ea typeface="Proxima Nova"/>
              <a:cs typeface="Proxima Nova"/>
              <a:sym typeface="Proxima Nova"/>
            </a:endParaRPr>
          </a:p>
        </p:txBody>
      </p:sp>
      <p:pic>
        <p:nvPicPr>
          <p:cNvPr id="949" name="Google Shape;949;p59"/>
          <p:cNvPicPr preferRelativeResize="0"/>
          <p:nvPr/>
        </p:nvPicPr>
        <p:blipFill rotWithShape="1">
          <a:blip r:embed="rId3">
            <a:alphaModFix/>
          </a:blip>
          <a:srcRect b="39961" l="19939" r="22062" t="0"/>
          <a:stretch/>
        </p:blipFill>
        <p:spPr>
          <a:xfrm>
            <a:off x="4456613" y="789062"/>
            <a:ext cx="3629626" cy="2113526"/>
          </a:xfrm>
          <a:prstGeom prst="rect">
            <a:avLst/>
          </a:prstGeom>
          <a:noFill/>
          <a:ln>
            <a:noFill/>
          </a:ln>
        </p:spPr>
      </p:pic>
      <p:sp>
        <p:nvSpPr>
          <p:cNvPr id="950" name="Google Shape;950;p59"/>
          <p:cNvSpPr/>
          <p:nvPr/>
        </p:nvSpPr>
        <p:spPr>
          <a:xfrm>
            <a:off x="1499088" y="3373050"/>
            <a:ext cx="1276200" cy="722400"/>
          </a:xfrm>
          <a:prstGeom prst="homePlate">
            <a:avLst>
              <a:gd fmla="val 79849" name="adj"/>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STUDENT GROUPS</a:t>
            </a:r>
            <a:endParaRPr b="1" sz="1200">
              <a:solidFill>
                <a:srgbClr val="FFFFFF"/>
              </a:solidFill>
              <a:latin typeface="Proxima Nova"/>
              <a:ea typeface="Proxima Nova"/>
              <a:cs typeface="Proxima Nova"/>
              <a:sym typeface="Proxima Nova"/>
            </a:endParaRPr>
          </a:p>
        </p:txBody>
      </p:sp>
      <p:grpSp>
        <p:nvGrpSpPr>
          <p:cNvPr id="951" name="Google Shape;951;p59"/>
          <p:cNvGrpSpPr/>
          <p:nvPr/>
        </p:nvGrpSpPr>
        <p:grpSpPr>
          <a:xfrm>
            <a:off x="2837988" y="3351125"/>
            <a:ext cx="5642597" cy="313200"/>
            <a:chOff x="2828113" y="3198725"/>
            <a:chExt cx="5642597" cy="313200"/>
          </a:xfrm>
        </p:grpSpPr>
        <p:sp>
          <p:nvSpPr>
            <p:cNvPr id="952" name="Google Shape;952;p59"/>
            <p:cNvSpPr/>
            <p:nvPr/>
          </p:nvSpPr>
          <p:spPr>
            <a:xfrm>
              <a:off x="2828113" y="3198725"/>
              <a:ext cx="1082100" cy="313200"/>
            </a:xfrm>
            <a:prstGeom prst="roundRect">
              <a:avLst>
                <a:gd fmla="val 16667" name="adj"/>
              </a:avLst>
            </a:prstGeom>
            <a:solidFill>
              <a:srgbClr val="A2BA64">
                <a:alpha val="6192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English Learners</a:t>
              </a:r>
              <a:endParaRPr sz="900">
                <a:latin typeface="Proxima Nova"/>
                <a:ea typeface="Proxima Nova"/>
                <a:cs typeface="Proxima Nova"/>
                <a:sym typeface="Proxima Nova"/>
              </a:endParaRPr>
            </a:p>
          </p:txBody>
        </p:sp>
        <p:sp>
          <p:nvSpPr>
            <p:cNvPr id="953" name="Google Shape;953;p59"/>
            <p:cNvSpPr/>
            <p:nvPr/>
          </p:nvSpPr>
          <p:spPr>
            <a:xfrm>
              <a:off x="4055160" y="3198725"/>
              <a:ext cx="935100" cy="313200"/>
            </a:xfrm>
            <a:prstGeom prst="roundRect">
              <a:avLst>
                <a:gd fmla="val 16667" name="adj"/>
              </a:avLst>
            </a:prstGeom>
            <a:solidFill>
              <a:srgbClr val="F7BC35">
                <a:alpha val="588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Foster Youth</a:t>
              </a:r>
              <a:endParaRPr sz="900">
                <a:latin typeface="Proxima Nova"/>
                <a:ea typeface="Proxima Nova"/>
                <a:cs typeface="Proxima Nova"/>
                <a:sym typeface="Proxima Nova"/>
              </a:endParaRPr>
            </a:p>
          </p:txBody>
        </p:sp>
        <p:sp>
          <p:nvSpPr>
            <p:cNvPr id="954" name="Google Shape;954;p59"/>
            <p:cNvSpPr/>
            <p:nvPr/>
          </p:nvSpPr>
          <p:spPr>
            <a:xfrm>
              <a:off x="5135210" y="3198725"/>
              <a:ext cx="935100" cy="313200"/>
            </a:xfrm>
            <a:prstGeom prst="roundRect">
              <a:avLst>
                <a:gd fmla="val 16667" name="adj"/>
              </a:avLst>
            </a:prstGeom>
            <a:solidFill>
              <a:srgbClr val="75BAC5">
                <a:alpha val="611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Homeless</a:t>
              </a:r>
              <a:endParaRPr sz="900">
                <a:latin typeface="Proxima Nova"/>
                <a:ea typeface="Proxima Nova"/>
                <a:cs typeface="Proxima Nova"/>
                <a:sym typeface="Proxima Nova"/>
              </a:endParaRPr>
            </a:p>
          </p:txBody>
        </p:sp>
        <p:sp>
          <p:nvSpPr>
            <p:cNvPr id="955" name="Google Shape;955;p59"/>
            <p:cNvSpPr/>
            <p:nvPr/>
          </p:nvSpPr>
          <p:spPr>
            <a:xfrm>
              <a:off x="6215263" y="3198725"/>
              <a:ext cx="1175400" cy="313200"/>
            </a:xfrm>
            <a:prstGeom prst="roundRect">
              <a:avLst>
                <a:gd fmla="val 16667" name="adj"/>
              </a:avLst>
            </a:prstGeom>
            <a:solidFill>
              <a:srgbClr val="B4A7D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Socioeconomically Disadvantaged</a:t>
              </a:r>
              <a:endParaRPr sz="900">
                <a:latin typeface="Proxima Nova"/>
                <a:ea typeface="Proxima Nova"/>
                <a:cs typeface="Proxima Nova"/>
                <a:sym typeface="Proxima Nova"/>
              </a:endParaRPr>
            </a:p>
          </p:txBody>
        </p:sp>
        <p:sp>
          <p:nvSpPr>
            <p:cNvPr id="956" name="Google Shape;956;p59"/>
            <p:cNvSpPr/>
            <p:nvPr/>
          </p:nvSpPr>
          <p:spPr>
            <a:xfrm>
              <a:off x="7535610" y="3198725"/>
              <a:ext cx="935100" cy="313200"/>
            </a:xfrm>
            <a:prstGeom prst="roundRect">
              <a:avLst>
                <a:gd fmla="val 16667" name="adj"/>
              </a:avLst>
            </a:prstGeom>
            <a:solidFill>
              <a:srgbClr val="F6B26B"/>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Students w/ Disabilities</a:t>
              </a:r>
              <a:endParaRPr sz="900">
                <a:latin typeface="Proxima Nova"/>
                <a:ea typeface="Proxima Nova"/>
                <a:cs typeface="Proxima Nova"/>
                <a:sym typeface="Proxima Nova"/>
              </a:endParaRPr>
            </a:p>
          </p:txBody>
        </p:sp>
      </p:grpSp>
      <p:sp>
        <p:nvSpPr>
          <p:cNvPr id="957" name="Google Shape;957;p59"/>
          <p:cNvSpPr/>
          <p:nvPr/>
        </p:nvSpPr>
        <p:spPr>
          <a:xfrm>
            <a:off x="2837988" y="3782275"/>
            <a:ext cx="5642700" cy="313200"/>
          </a:xfrm>
          <a:prstGeom prst="roundRect">
            <a:avLst>
              <a:gd fmla="val 16667" name="adj"/>
            </a:avLst>
          </a:prstGeom>
          <a:solidFill>
            <a:srgbClr val="D5A6B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Race/Ethnicity</a:t>
            </a:r>
            <a:endParaRPr sz="900">
              <a:latin typeface="Proxima Nova"/>
              <a:ea typeface="Proxima Nova"/>
              <a:cs typeface="Proxima Nova"/>
              <a:sym typeface="Proxima Nova"/>
            </a:endParaRPr>
          </a:p>
        </p:txBody>
      </p:sp>
      <p:sp>
        <p:nvSpPr>
          <p:cNvPr id="958" name="Google Shape;958;p59"/>
          <p:cNvSpPr/>
          <p:nvPr/>
        </p:nvSpPr>
        <p:spPr>
          <a:xfrm flipH="1">
            <a:off x="663313" y="3372750"/>
            <a:ext cx="825000" cy="722700"/>
          </a:xfrm>
          <a:prstGeom prst="rect">
            <a:avLst/>
          </a:prstGeom>
          <a:solidFill>
            <a:srgbClr val="9999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Proxima Nova"/>
                <a:ea typeface="Proxima Nova"/>
                <a:cs typeface="Proxima Nova"/>
                <a:sym typeface="Proxima Nova"/>
              </a:rPr>
              <a:t>All Students</a:t>
            </a:r>
            <a:endParaRPr b="1" sz="1200">
              <a:solidFill>
                <a:srgbClr val="FFFFFF"/>
              </a:solidFill>
              <a:latin typeface="Proxima Nova"/>
              <a:ea typeface="Proxima Nova"/>
              <a:cs typeface="Proxima Nova"/>
              <a:sym typeface="Proxima Nova"/>
            </a:endParaRPr>
          </a:p>
        </p:txBody>
      </p:sp>
      <p:sp>
        <p:nvSpPr>
          <p:cNvPr id="959" name="Google Shape;959;p59"/>
          <p:cNvSpPr txBox="1"/>
          <p:nvPr/>
        </p:nvSpPr>
        <p:spPr>
          <a:xfrm>
            <a:off x="587475" y="1214175"/>
            <a:ext cx="3786900" cy="1542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chemeClr val="dk1"/>
                </a:solidFill>
                <a:latin typeface="Proxima Nova"/>
                <a:ea typeface="Proxima Nova"/>
                <a:cs typeface="Proxima Nova"/>
                <a:sym typeface="Proxima Nova"/>
              </a:rPr>
              <a:t>Performance colors for the state indicators are assigned overall to all students and to each student group based on their status and change.</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1000"/>
                                        <p:tgtEl>
                                          <p:spTgt spid="959"/>
                                        </p:tgtEl>
                                      </p:cBhvr>
                                    </p:animEffect>
                                  </p:childTnLst>
                                </p:cTn>
                              </p:par>
                              <p:par>
                                <p:cTn fill="hold" nodeType="with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1000"/>
                                        <p:tgtEl>
                                          <p:spTgt spid="9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1000"/>
                                        <p:tgtEl>
                                          <p:spTgt spid="9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1000"/>
                                        <p:tgtEl>
                                          <p:spTgt spid="95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51"/>
                                        </p:tgtEl>
                                        <p:attrNameLst>
                                          <p:attrName>style.visibility</p:attrName>
                                        </p:attrNameLst>
                                      </p:cBhvr>
                                      <p:to>
                                        <p:strVal val="visible"/>
                                      </p:to>
                                    </p:set>
                                    <p:animEffect filter="fade" transition="in">
                                      <p:cBhvr>
                                        <p:cTn dur="1000"/>
                                        <p:tgtEl>
                                          <p:spTgt spid="95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1000"/>
                                        <p:tgtEl>
                                          <p:spTgt spid="957"/>
                                        </p:tgtEl>
                                      </p:cBhvr>
                                    </p:animEffect>
                                  </p:childTnLst>
                                </p:cTn>
                              </p:par>
                              <p:par>
                                <p:cTn fill="hold" nodeType="with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1000"/>
                                        <p:tgtEl>
                                          <p:spTgt spid="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3" name="Shape 963"/>
        <p:cNvGrpSpPr/>
        <p:nvPr/>
      </p:nvGrpSpPr>
      <p:grpSpPr>
        <a:xfrm>
          <a:off x="0" y="0"/>
          <a:ext cx="0" cy="0"/>
          <a:chOff x="0" y="0"/>
          <a:chExt cx="0" cy="0"/>
        </a:xfrm>
      </p:grpSpPr>
      <p:sp>
        <p:nvSpPr>
          <p:cNvPr id="964" name="Google Shape;964;p60"/>
          <p:cNvSpPr/>
          <p:nvPr/>
        </p:nvSpPr>
        <p:spPr>
          <a:xfrm>
            <a:off x="0" y="718925"/>
            <a:ext cx="9144000" cy="669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60"/>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966" name="Google Shape;966;p60"/>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ACCOUNTABILITY &amp; CONTINUOUS IMPROVEMENT</a:t>
            </a:r>
            <a:endParaRPr sz="1800">
              <a:solidFill>
                <a:srgbClr val="FFFFFF"/>
              </a:solidFill>
              <a:latin typeface="Proxima Nova"/>
              <a:ea typeface="Proxima Nova"/>
              <a:cs typeface="Proxima Nova"/>
              <a:sym typeface="Proxima Nova"/>
            </a:endParaRPr>
          </a:p>
        </p:txBody>
      </p:sp>
      <p:sp>
        <p:nvSpPr>
          <p:cNvPr id="967" name="Google Shape;967;p60"/>
          <p:cNvSpPr txBox="1"/>
          <p:nvPr/>
        </p:nvSpPr>
        <p:spPr>
          <a:xfrm>
            <a:off x="656713" y="808775"/>
            <a:ext cx="79098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4704C"/>
                </a:solidFill>
                <a:latin typeface="Righteous"/>
                <a:ea typeface="Righteous"/>
                <a:cs typeface="Righteous"/>
                <a:sym typeface="Righteous"/>
              </a:rPr>
              <a:t>The data reported to CALPADS is reflected in the CA School Dashboard!</a:t>
            </a:r>
            <a:endParaRPr sz="1800">
              <a:solidFill>
                <a:srgbClr val="E4704C"/>
              </a:solidFill>
              <a:latin typeface="Righteous"/>
              <a:ea typeface="Righteous"/>
              <a:cs typeface="Righteous"/>
              <a:sym typeface="Righteous"/>
            </a:endParaRPr>
          </a:p>
        </p:txBody>
      </p:sp>
      <p:pic>
        <p:nvPicPr>
          <p:cNvPr id="968" name="Google Shape;968;p60"/>
          <p:cNvPicPr preferRelativeResize="0"/>
          <p:nvPr/>
        </p:nvPicPr>
        <p:blipFill rotWithShape="1">
          <a:blip r:embed="rId3">
            <a:alphaModFix/>
          </a:blip>
          <a:srcRect b="2624" l="0" r="0" t="2624"/>
          <a:stretch/>
        </p:blipFill>
        <p:spPr>
          <a:xfrm>
            <a:off x="407138" y="887725"/>
            <a:ext cx="304500" cy="288510"/>
          </a:xfrm>
          <a:prstGeom prst="rect">
            <a:avLst/>
          </a:prstGeom>
          <a:noFill/>
          <a:ln>
            <a:noFill/>
          </a:ln>
          <a:effectLst>
            <a:outerShdw blurRad="57150" rotWithShape="0" algn="bl" dir="5400000" dist="19050">
              <a:srgbClr val="000000">
                <a:alpha val="50000"/>
              </a:srgbClr>
            </a:outerShdw>
          </a:effectLst>
        </p:spPr>
      </p:pic>
      <p:sp>
        <p:nvSpPr>
          <p:cNvPr id="969" name="Google Shape;969;p60"/>
          <p:cNvSpPr/>
          <p:nvPr/>
        </p:nvSpPr>
        <p:spPr>
          <a:xfrm>
            <a:off x="3653317" y="3967123"/>
            <a:ext cx="475800" cy="19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60"/>
          <p:cNvSpPr/>
          <p:nvPr/>
        </p:nvSpPr>
        <p:spPr>
          <a:xfrm>
            <a:off x="3177494" y="4299272"/>
            <a:ext cx="475800" cy="19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1" name="Google Shape;971;p60"/>
          <p:cNvPicPr preferRelativeResize="0"/>
          <p:nvPr/>
        </p:nvPicPr>
        <p:blipFill>
          <a:blip r:embed="rId4">
            <a:alphaModFix/>
          </a:blip>
          <a:stretch>
            <a:fillRect/>
          </a:stretch>
        </p:blipFill>
        <p:spPr>
          <a:xfrm>
            <a:off x="3436475" y="1414150"/>
            <a:ext cx="2372600" cy="3605100"/>
          </a:xfrm>
          <a:prstGeom prst="rect">
            <a:avLst/>
          </a:prstGeom>
          <a:noFill/>
          <a:ln>
            <a:noFill/>
          </a:ln>
        </p:spPr>
      </p:pic>
      <p:pic>
        <p:nvPicPr>
          <p:cNvPr id="972" name="Google Shape;972;p60"/>
          <p:cNvPicPr preferRelativeResize="0"/>
          <p:nvPr/>
        </p:nvPicPr>
        <p:blipFill rotWithShape="1">
          <a:blip r:embed="rId3">
            <a:alphaModFix/>
          </a:blip>
          <a:srcRect b="2624" l="0" r="0" t="2624"/>
          <a:stretch/>
        </p:blipFill>
        <p:spPr>
          <a:xfrm>
            <a:off x="3239120" y="2685544"/>
            <a:ext cx="352555" cy="316130"/>
          </a:xfrm>
          <a:prstGeom prst="rect">
            <a:avLst/>
          </a:prstGeom>
          <a:noFill/>
          <a:ln>
            <a:noFill/>
          </a:ln>
          <a:effectLst>
            <a:outerShdw blurRad="57150" rotWithShape="0" algn="bl" dir="5400000" dist="19050">
              <a:srgbClr val="000000">
                <a:alpha val="50000"/>
              </a:srgbClr>
            </a:outerShdw>
          </a:effectLst>
        </p:spPr>
      </p:pic>
      <p:pic>
        <p:nvPicPr>
          <p:cNvPr id="973" name="Google Shape;973;p60"/>
          <p:cNvPicPr preferRelativeResize="0"/>
          <p:nvPr/>
        </p:nvPicPr>
        <p:blipFill rotWithShape="1">
          <a:blip r:embed="rId3">
            <a:alphaModFix/>
          </a:blip>
          <a:srcRect b="2624" l="0" r="0" t="2624"/>
          <a:stretch/>
        </p:blipFill>
        <p:spPr>
          <a:xfrm>
            <a:off x="3239120" y="1954101"/>
            <a:ext cx="352555" cy="316130"/>
          </a:xfrm>
          <a:prstGeom prst="rect">
            <a:avLst/>
          </a:prstGeom>
          <a:noFill/>
          <a:ln>
            <a:noFill/>
          </a:ln>
          <a:effectLst>
            <a:outerShdw blurRad="57150" rotWithShape="0" algn="bl" dir="5400000" dist="19050">
              <a:srgbClr val="000000">
                <a:alpha val="50000"/>
              </a:srgbClr>
            </a:outerShdw>
          </a:effectLst>
        </p:spPr>
      </p:pic>
      <p:pic>
        <p:nvPicPr>
          <p:cNvPr id="974" name="Google Shape;974;p60"/>
          <p:cNvPicPr preferRelativeResize="0"/>
          <p:nvPr/>
        </p:nvPicPr>
        <p:blipFill rotWithShape="1">
          <a:blip r:embed="rId3">
            <a:alphaModFix/>
          </a:blip>
          <a:srcRect b="2624" l="0" r="0" t="2624"/>
          <a:stretch/>
        </p:blipFill>
        <p:spPr>
          <a:xfrm>
            <a:off x="3239120" y="4550023"/>
            <a:ext cx="352555" cy="316130"/>
          </a:xfrm>
          <a:prstGeom prst="rect">
            <a:avLst/>
          </a:prstGeom>
          <a:noFill/>
          <a:ln>
            <a:noFill/>
          </a:ln>
          <a:effectLst>
            <a:outerShdw blurRad="57150" rotWithShape="0" algn="bl" dir="5400000" dist="19050">
              <a:srgbClr val="000000">
                <a:alpha val="50000"/>
              </a:srgbClr>
            </a:outerShdw>
          </a:effectLst>
        </p:spPr>
      </p:pic>
      <p:pic>
        <p:nvPicPr>
          <p:cNvPr id="975" name="Google Shape;975;p60"/>
          <p:cNvPicPr preferRelativeResize="0"/>
          <p:nvPr/>
        </p:nvPicPr>
        <p:blipFill rotWithShape="1">
          <a:blip r:embed="rId3">
            <a:alphaModFix/>
          </a:blip>
          <a:srcRect b="2624" l="0" r="0" t="2624"/>
          <a:stretch/>
        </p:blipFill>
        <p:spPr>
          <a:xfrm>
            <a:off x="3239120" y="3733119"/>
            <a:ext cx="352555" cy="316130"/>
          </a:xfrm>
          <a:prstGeom prst="rect">
            <a:avLst/>
          </a:prstGeom>
          <a:noFill/>
          <a:ln>
            <a:noFill/>
          </a:ln>
          <a:effectLst>
            <a:outerShdw blurRad="57150" rotWithShape="0" algn="bl" dir="5400000" dist="19050">
              <a:srgbClr val="000000">
                <a:alpha val="50000"/>
              </a:srgbClr>
            </a:outerShdw>
          </a:effectLst>
        </p:spPr>
      </p:pic>
      <p:pic>
        <p:nvPicPr>
          <p:cNvPr id="976" name="Google Shape;976;p60"/>
          <p:cNvPicPr preferRelativeResize="0"/>
          <p:nvPr/>
        </p:nvPicPr>
        <p:blipFill rotWithShape="1">
          <a:blip r:embed="rId3">
            <a:alphaModFix/>
          </a:blip>
          <a:srcRect b="2624" l="0" r="0" t="2624"/>
          <a:stretch/>
        </p:blipFill>
        <p:spPr>
          <a:xfrm>
            <a:off x="3239120" y="3416999"/>
            <a:ext cx="352555" cy="316130"/>
          </a:xfrm>
          <a:prstGeom prst="rect">
            <a:avLst/>
          </a:prstGeom>
          <a:noFill/>
          <a:ln>
            <a:noFill/>
          </a:ln>
          <a:effectLst>
            <a:outerShdw blurRad="57150" rotWithShape="0" algn="bl" dir="5400000" dist="19050">
              <a:srgbClr val="000000">
                <a:alpha val="50000"/>
              </a:srgbClr>
            </a:outerShdw>
          </a:effectLst>
        </p:spPr>
      </p:pic>
      <p:pic>
        <p:nvPicPr>
          <p:cNvPr id="977" name="Google Shape;977;p60"/>
          <p:cNvPicPr preferRelativeResize="0"/>
          <p:nvPr/>
        </p:nvPicPr>
        <p:blipFill rotWithShape="1">
          <a:blip r:embed="rId3">
            <a:alphaModFix/>
          </a:blip>
          <a:srcRect b="2624" l="0" r="0" t="2624"/>
          <a:stretch/>
        </p:blipFill>
        <p:spPr>
          <a:xfrm>
            <a:off x="3239120" y="2319826"/>
            <a:ext cx="352555" cy="31613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1000"/>
                                        <p:tgtEl>
                                          <p:spTgt spid="9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72"/>
                                        </p:tgtEl>
                                        <p:attrNameLst>
                                          <p:attrName>style.visibility</p:attrName>
                                        </p:attrNameLst>
                                      </p:cBhvr>
                                      <p:to>
                                        <p:strVal val="visible"/>
                                      </p:to>
                                    </p:set>
                                    <p:animEffect filter="fade" transition="in">
                                      <p:cBhvr>
                                        <p:cTn dur="1000"/>
                                        <p:tgtEl>
                                          <p:spTgt spid="972"/>
                                        </p:tgtEl>
                                      </p:cBhvr>
                                    </p:animEffect>
                                  </p:childTnLst>
                                </p:cTn>
                              </p:par>
                              <p:par>
                                <p:cTn fill="hold" nodeType="with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1000"/>
                                        <p:tgtEl>
                                          <p:spTgt spid="973"/>
                                        </p:tgtEl>
                                      </p:cBhvr>
                                    </p:animEffect>
                                  </p:childTnLst>
                                </p:cTn>
                              </p:par>
                              <p:par>
                                <p:cTn fill="hold" nodeType="with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1000"/>
                                        <p:tgtEl>
                                          <p:spTgt spid="975"/>
                                        </p:tgtEl>
                                      </p:cBhvr>
                                    </p:animEffect>
                                  </p:childTnLst>
                                </p:cTn>
                              </p:par>
                              <p:par>
                                <p:cTn fill="hold" nodeType="with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1000"/>
                                        <p:tgtEl>
                                          <p:spTgt spid="976"/>
                                        </p:tgtEl>
                                      </p:cBhvr>
                                    </p:animEffect>
                                  </p:childTnLst>
                                </p:cTn>
                              </p:par>
                              <p:par>
                                <p:cTn fill="hold" nodeType="with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1000"/>
                                        <p:tgtEl>
                                          <p:spTgt spid="977"/>
                                        </p:tgtEl>
                                      </p:cBhvr>
                                    </p:animEffect>
                                  </p:childTnLst>
                                </p:cTn>
                              </p:par>
                              <p:par>
                                <p:cTn fill="hold" nodeType="with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1000"/>
                                        <p:tgtEl>
                                          <p:spTgt spid="97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1000"/>
                                        <p:tgtEl>
                                          <p:spTgt spid="964"/>
                                        </p:tgtEl>
                                      </p:cBhvr>
                                    </p:animEffect>
                                  </p:childTnLst>
                                </p:cTn>
                              </p:par>
                              <p:par>
                                <p:cTn fill="hold" nodeType="with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1000"/>
                                        <p:tgtEl>
                                          <p:spTgt spid="967"/>
                                        </p:tgtEl>
                                      </p:cBhvr>
                                    </p:animEffect>
                                  </p:childTnLst>
                                </p:cTn>
                              </p:par>
                              <p:par>
                                <p:cTn fill="hold" nodeType="with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1000"/>
                                        <p:tgtEl>
                                          <p:spTgt spid="9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1" name="Shape 981"/>
        <p:cNvGrpSpPr/>
        <p:nvPr/>
      </p:nvGrpSpPr>
      <p:grpSpPr>
        <a:xfrm>
          <a:off x="0" y="0"/>
          <a:ext cx="0" cy="0"/>
          <a:chOff x="0" y="0"/>
          <a:chExt cx="0" cy="0"/>
        </a:xfrm>
      </p:grpSpPr>
      <p:sp>
        <p:nvSpPr>
          <p:cNvPr id="982" name="Google Shape;982;p61"/>
          <p:cNvSpPr/>
          <p:nvPr/>
        </p:nvSpPr>
        <p:spPr>
          <a:xfrm>
            <a:off x="0" y="718925"/>
            <a:ext cx="9144000" cy="993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61"/>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984" name="Google Shape;984;p61"/>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ACCOUNTABILITY &amp; CONTINUOUS IMPROVEMENT</a:t>
            </a:r>
            <a:endParaRPr sz="1800">
              <a:solidFill>
                <a:srgbClr val="FFFFFF"/>
              </a:solidFill>
              <a:latin typeface="Proxima Nova"/>
              <a:ea typeface="Proxima Nova"/>
              <a:cs typeface="Proxima Nova"/>
              <a:sym typeface="Proxima Nova"/>
            </a:endParaRPr>
          </a:p>
        </p:txBody>
      </p:sp>
      <p:sp>
        <p:nvSpPr>
          <p:cNvPr id="985" name="Google Shape;985;p61"/>
          <p:cNvSpPr txBox="1"/>
          <p:nvPr/>
        </p:nvSpPr>
        <p:spPr>
          <a:xfrm>
            <a:off x="617088" y="830225"/>
            <a:ext cx="79098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E4704C"/>
                </a:solidFill>
                <a:latin typeface="Righteous"/>
                <a:ea typeface="Righteous"/>
                <a:cs typeface="Righteous"/>
                <a:sym typeface="Righteous"/>
              </a:rPr>
              <a:t>THREE LEVELS OF SUPPORT FOR LEAs &amp; SCHOOLS</a:t>
            </a:r>
            <a:endParaRPr sz="2200">
              <a:solidFill>
                <a:srgbClr val="E4704C"/>
              </a:solidFill>
              <a:latin typeface="Righteous"/>
              <a:ea typeface="Righteous"/>
              <a:cs typeface="Righteous"/>
              <a:sym typeface="Righteous"/>
            </a:endParaRPr>
          </a:p>
          <a:p>
            <a:pPr indent="0" lvl="0" marL="0" rtl="0" algn="ctr">
              <a:spcBef>
                <a:spcPts val="0"/>
              </a:spcBef>
              <a:spcAft>
                <a:spcPts val="0"/>
              </a:spcAft>
              <a:buNone/>
            </a:pPr>
            <a:r>
              <a:rPr lang="en">
                <a:latin typeface="Righteous"/>
                <a:ea typeface="Righteous"/>
                <a:cs typeface="Righteous"/>
                <a:sym typeface="Righteous"/>
              </a:rPr>
              <a:t>to promote continuous improvement &amp; equity</a:t>
            </a:r>
            <a:endParaRPr>
              <a:latin typeface="Righteous"/>
              <a:ea typeface="Righteous"/>
              <a:cs typeface="Righteous"/>
              <a:sym typeface="Righteous"/>
            </a:endParaRPr>
          </a:p>
        </p:txBody>
      </p:sp>
      <p:sp>
        <p:nvSpPr>
          <p:cNvPr id="986" name="Google Shape;986;p61"/>
          <p:cNvSpPr txBox="1"/>
          <p:nvPr/>
        </p:nvSpPr>
        <p:spPr>
          <a:xfrm>
            <a:off x="2112650" y="3629775"/>
            <a:ext cx="1654500" cy="13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Proxima Nova"/>
                <a:ea typeface="Proxima Nova"/>
                <a:cs typeface="Proxima Nova"/>
                <a:sym typeface="Proxima Nova"/>
              </a:rPr>
              <a:t>Provided by COEs</a:t>
            </a:r>
            <a:endParaRPr b="1" sz="1000">
              <a:latin typeface="Proxima Nova"/>
              <a:ea typeface="Proxima Nova"/>
              <a:cs typeface="Proxima Nova"/>
              <a:sym typeface="Proxima Nova"/>
            </a:endParaRPr>
          </a:p>
        </p:txBody>
      </p:sp>
      <p:sp>
        <p:nvSpPr>
          <p:cNvPr id="987" name="Google Shape;987;p61"/>
          <p:cNvSpPr/>
          <p:nvPr/>
        </p:nvSpPr>
        <p:spPr>
          <a:xfrm>
            <a:off x="2112650" y="3791350"/>
            <a:ext cx="1654500" cy="1051200"/>
          </a:xfrm>
          <a:prstGeom prst="halfFrame">
            <a:avLst>
              <a:gd fmla="val 15555" name="adj1"/>
              <a:gd fmla="val 16443" name="adj2"/>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61"/>
          <p:cNvSpPr txBox="1"/>
          <p:nvPr/>
        </p:nvSpPr>
        <p:spPr>
          <a:xfrm>
            <a:off x="2280575" y="3959400"/>
            <a:ext cx="1486500" cy="8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Impact"/>
                <a:ea typeface="Impact"/>
                <a:cs typeface="Impact"/>
                <a:sym typeface="Impact"/>
              </a:rPr>
              <a:t>Level 1</a:t>
            </a:r>
            <a:endParaRPr sz="2000">
              <a:latin typeface="Impact"/>
              <a:ea typeface="Impact"/>
              <a:cs typeface="Impact"/>
              <a:sym typeface="Impact"/>
            </a:endParaRPr>
          </a:p>
          <a:p>
            <a:pPr indent="0" lvl="0" marL="0" rtl="0" algn="l">
              <a:spcBef>
                <a:spcPts val="0"/>
              </a:spcBef>
              <a:spcAft>
                <a:spcPts val="0"/>
              </a:spcAft>
              <a:buNone/>
            </a:pPr>
            <a:r>
              <a:rPr lang="en" sz="1000">
                <a:latin typeface="Proxima Nova"/>
                <a:ea typeface="Proxima Nova"/>
                <a:cs typeface="Proxima Nova"/>
                <a:sym typeface="Proxima Nova"/>
              </a:rPr>
              <a:t>Supports for all </a:t>
            </a:r>
            <a:endParaRPr sz="1000">
              <a:latin typeface="Proxima Nova"/>
              <a:ea typeface="Proxima Nova"/>
              <a:cs typeface="Proxima Nova"/>
              <a:sym typeface="Proxima Nova"/>
            </a:endParaRPr>
          </a:p>
          <a:p>
            <a:pPr indent="0" lvl="0" marL="0" rtl="0" algn="l">
              <a:spcBef>
                <a:spcPts val="0"/>
              </a:spcBef>
              <a:spcAft>
                <a:spcPts val="0"/>
              </a:spcAft>
              <a:buNone/>
            </a:pPr>
            <a:r>
              <a:rPr lang="en" sz="1000">
                <a:latin typeface="Proxima Nova"/>
                <a:ea typeface="Proxima Nova"/>
                <a:cs typeface="Proxima Nova"/>
                <a:sym typeface="Proxima Nova"/>
              </a:rPr>
              <a:t>LEAs &amp; Schools</a:t>
            </a:r>
            <a:endParaRPr sz="1000">
              <a:latin typeface="Proxima Nova"/>
              <a:ea typeface="Proxima Nova"/>
              <a:cs typeface="Proxima Nova"/>
              <a:sym typeface="Proxima Nova"/>
            </a:endParaRPr>
          </a:p>
        </p:txBody>
      </p:sp>
      <p:sp>
        <p:nvSpPr>
          <p:cNvPr id="989" name="Google Shape;989;p61"/>
          <p:cNvSpPr txBox="1"/>
          <p:nvPr/>
        </p:nvSpPr>
        <p:spPr>
          <a:xfrm>
            <a:off x="3767075" y="2746575"/>
            <a:ext cx="1654500" cy="13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Proxima Nova"/>
                <a:ea typeface="Proxima Nova"/>
                <a:cs typeface="Proxima Nova"/>
                <a:sym typeface="Proxima Nova"/>
              </a:rPr>
              <a:t>Provided by COEs</a:t>
            </a:r>
            <a:endParaRPr b="1" sz="1000">
              <a:latin typeface="Proxima Nova"/>
              <a:ea typeface="Proxima Nova"/>
              <a:cs typeface="Proxima Nova"/>
              <a:sym typeface="Proxima Nova"/>
            </a:endParaRPr>
          </a:p>
        </p:txBody>
      </p:sp>
      <p:sp>
        <p:nvSpPr>
          <p:cNvPr id="990" name="Google Shape;990;p61"/>
          <p:cNvSpPr/>
          <p:nvPr/>
        </p:nvSpPr>
        <p:spPr>
          <a:xfrm>
            <a:off x="3767075" y="2908150"/>
            <a:ext cx="1654500" cy="1051200"/>
          </a:xfrm>
          <a:prstGeom prst="halfFrame">
            <a:avLst>
              <a:gd fmla="val 15555" name="adj1"/>
              <a:gd fmla="val 16443" name="adj2"/>
            </a:avLst>
          </a:prstGeom>
          <a:solidFill>
            <a:srgbClr val="F7BC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61"/>
          <p:cNvSpPr txBox="1"/>
          <p:nvPr/>
        </p:nvSpPr>
        <p:spPr>
          <a:xfrm>
            <a:off x="3935000" y="3076200"/>
            <a:ext cx="1486500" cy="8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Impact"/>
                <a:ea typeface="Impact"/>
                <a:cs typeface="Impact"/>
                <a:sym typeface="Impact"/>
              </a:rPr>
              <a:t>Level 2</a:t>
            </a:r>
            <a:endParaRPr sz="2000">
              <a:latin typeface="Impact"/>
              <a:ea typeface="Impact"/>
              <a:cs typeface="Impact"/>
              <a:sym typeface="Impact"/>
            </a:endParaRPr>
          </a:p>
          <a:p>
            <a:pPr indent="0" lvl="0" marL="0" rtl="0" algn="l">
              <a:spcBef>
                <a:spcPts val="0"/>
              </a:spcBef>
              <a:spcAft>
                <a:spcPts val="0"/>
              </a:spcAft>
              <a:buNone/>
            </a:pPr>
            <a:r>
              <a:rPr lang="en" sz="1000">
                <a:latin typeface="Proxima Nova"/>
                <a:ea typeface="Proxima Nova"/>
                <a:cs typeface="Proxima Nova"/>
                <a:sym typeface="Proxima Nova"/>
              </a:rPr>
              <a:t>Differentiated Assistance (DA)</a:t>
            </a:r>
            <a:endParaRPr sz="1000">
              <a:latin typeface="Proxima Nova"/>
              <a:ea typeface="Proxima Nova"/>
              <a:cs typeface="Proxima Nova"/>
              <a:sym typeface="Proxima Nova"/>
            </a:endParaRPr>
          </a:p>
        </p:txBody>
      </p:sp>
      <p:sp>
        <p:nvSpPr>
          <p:cNvPr id="992" name="Google Shape;992;p61"/>
          <p:cNvSpPr txBox="1"/>
          <p:nvPr/>
        </p:nvSpPr>
        <p:spPr>
          <a:xfrm>
            <a:off x="5421500" y="1863375"/>
            <a:ext cx="1654500" cy="13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Proxima Nova"/>
                <a:ea typeface="Proxima Nova"/>
                <a:cs typeface="Proxima Nova"/>
                <a:sym typeface="Proxima Nova"/>
              </a:rPr>
              <a:t>SPI Intervention</a:t>
            </a:r>
            <a:endParaRPr b="1" sz="1000">
              <a:latin typeface="Proxima Nova"/>
              <a:ea typeface="Proxima Nova"/>
              <a:cs typeface="Proxima Nova"/>
              <a:sym typeface="Proxima Nova"/>
            </a:endParaRPr>
          </a:p>
        </p:txBody>
      </p:sp>
      <p:sp>
        <p:nvSpPr>
          <p:cNvPr id="993" name="Google Shape;993;p61"/>
          <p:cNvSpPr/>
          <p:nvPr/>
        </p:nvSpPr>
        <p:spPr>
          <a:xfrm>
            <a:off x="5421500" y="2024950"/>
            <a:ext cx="1654500" cy="1051200"/>
          </a:xfrm>
          <a:prstGeom prst="halfFrame">
            <a:avLst>
              <a:gd fmla="val 15555" name="adj1"/>
              <a:gd fmla="val 16443" name="adj2"/>
            </a:avLst>
          </a:prstGeom>
          <a:solidFill>
            <a:srgbClr val="E470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61"/>
          <p:cNvSpPr txBox="1"/>
          <p:nvPr/>
        </p:nvSpPr>
        <p:spPr>
          <a:xfrm>
            <a:off x="5589425" y="2193000"/>
            <a:ext cx="1486500" cy="8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Impact"/>
                <a:ea typeface="Impact"/>
                <a:cs typeface="Impact"/>
                <a:sym typeface="Impact"/>
              </a:rPr>
              <a:t>Level 3</a:t>
            </a:r>
            <a:endParaRPr sz="2000">
              <a:latin typeface="Impact"/>
              <a:ea typeface="Impact"/>
              <a:cs typeface="Impact"/>
              <a:sym typeface="Impact"/>
            </a:endParaRPr>
          </a:p>
          <a:p>
            <a:pPr indent="0" lvl="0" marL="0" rtl="0" algn="l">
              <a:spcBef>
                <a:spcPts val="0"/>
              </a:spcBef>
              <a:spcAft>
                <a:spcPts val="0"/>
              </a:spcAft>
              <a:buNone/>
            </a:pPr>
            <a:r>
              <a:rPr lang="en" sz="1000">
                <a:latin typeface="Proxima Nova"/>
                <a:ea typeface="Proxima Nova"/>
                <a:cs typeface="Proxima Nova"/>
                <a:sym typeface="Proxima Nova"/>
              </a:rPr>
              <a:t>Intensive </a:t>
            </a:r>
            <a:endParaRPr sz="1000">
              <a:latin typeface="Proxima Nova"/>
              <a:ea typeface="Proxima Nova"/>
              <a:cs typeface="Proxima Nova"/>
              <a:sym typeface="Proxima Nova"/>
            </a:endParaRPr>
          </a:p>
          <a:p>
            <a:pPr indent="0" lvl="0" marL="0" rtl="0" algn="l">
              <a:spcBef>
                <a:spcPts val="0"/>
              </a:spcBef>
              <a:spcAft>
                <a:spcPts val="0"/>
              </a:spcAft>
              <a:buNone/>
            </a:pPr>
            <a:r>
              <a:rPr lang="en" sz="1000">
                <a:latin typeface="Proxima Nova"/>
                <a:ea typeface="Proxima Nova"/>
                <a:cs typeface="Proxima Nova"/>
                <a:sym typeface="Proxima Nova"/>
              </a:rPr>
              <a:t>Intervention</a:t>
            </a:r>
            <a:endParaRPr sz="10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1000"/>
                                        <p:tgtEl>
                                          <p:spTgt spid="985"/>
                                        </p:tgtEl>
                                      </p:cBhvr>
                                    </p:animEffect>
                                  </p:childTnLst>
                                </p:cTn>
                              </p:par>
                              <p:par>
                                <p:cTn fill="hold" nodeType="with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1000"/>
                                        <p:tgtEl>
                                          <p:spTgt spid="9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1000"/>
                                        <p:tgtEl>
                                          <p:spTgt spid="986"/>
                                        </p:tgtEl>
                                      </p:cBhvr>
                                    </p:animEffect>
                                  </p:childTnLst>
                                </p:cTn>
                              </p:par>
                              <p:par>
                                <p:cTn fill="hold" nodeType="with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1000"/>
                                        <p:tgtEl>
                                          <p:spTgt spid="987"/>
                                        </p:tgtEl>
                                      </p:cBhvr>
                                    </p:animEffect>
                                  </p:childTnLst>
                                </p:cTn>
                              </p:par>
                              <p:par>
                                <p:cTn fill="hold" nodeType="with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1000"/>
                                        <p:tgtEl>
                                          <p:spTgt spid="9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1000"/>
                                        <p:tgtEl>
                                          <p:spTgt spid="989"/>
                                        </p:tgtEl>
                                      </p:cBhvr>
                                    </p:animEffect>
                                  </p:childTnLst>
                                </p:cTn>
                              </p:par>
                              <p:par>
                                <p:cTn fill="hold" nodeType="with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1000"/>
                                        <p:tgtEl>
                                          <p:spTgt spid="990"/>
                                        </p:tgtEl>
                                      </p:cBhvr>
                                    </p:animEffect>
                                  </p:childTnLst>
                                </p:cTn>
                              </p:par>
                              <p:par>
                                <p:cTn fill="hold" nodeType="with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1000"/>
                                        <p:tgtEl>
                                          <p:spTgt spid="9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1000"/>
                                        <p:tgtEl>
                                          <p:spTgt spid="992"/>
                                        </p:tgtEl>
                                      </p:cBhvr>
                                    </p:animEffect>
                                  </p:childTnLst>
                                </p:cTn>
                              </p:par>
                              <p:par>
                                <p:cTn fill="hold" nodeType="with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1000"/>
                                        <p:tgtEl>
                                          <p:spTgt spid="993"/>
                                        </p:tgtEl>
                                      </p:cBhvr>
                                    </p:animEffect>
                                  </p:childTnLst>
                                </p:cTn>
                              </p:par>
                              <p:par>
                                <p:cTn fill="hold" nodeType="with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1000"/>
                                        <p:tgtEl>
                                          <p:spTgt spid="9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8" name="Shape 998"/>
        <p:cNvGrpSpPr/>
        <p:nvPr/>
      </p:nvGrpSpPr>
      <p:grpSpPr>
        <a:xfrm>
          <a:off x="0" y="0"/>
          <a:ext cx="0" cy="0"/>
          <a:chOff x="0" y="0"/>
          <a:chExt cx="0" cy="0"/>
        </a:xfrm>
      </p:grpSpPr>
      <p:sp>
        <p:nvSpPr>
          <p:cNvPr id="999" name="Google Shape;999;p62"/>
          <p:cNvSpPr/>
          <p:nvPr/>
        </p:nvSpPr>
        <p:spPr>
          <a:xfrm>
            <a:off x="25" y="737700"/>
            <a:ext cx="9144000" cy="669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62"/>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01" name="Google Shape;1001;p62"/>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ACCOUNTABILITY &amp; CONTINUOUS IMPROVEMENT</a:t>
            </a:r>
            <a:endParaRPr sz="1800">
              <a:solidFill>
                <a:srgbClr val="FFFFFF"/>
              </a:solidFill>
              <a:latin typeface="Proxima Nova"/>
              <a:ea typeface="Proxima Nova"/>
              <a:cs typeface="Proxima Nova"/>
              <a:sym typeface="Proxima Nova"/>
            </a:endParaRPr>
          </a:p>
        </p:txBody>
      </p:sp>
      <p:sp>
        <p:nvSpPr>
          <p:cNvPr id="1002" name="Google Shape;1002;p62"/>
          <p:cNvSpPr txBox="1"/>
          <p:nvPr/>
        </p:nvSpPr>
        <p:spPr>
          <a:xfrm>
            <a:off x="2900950" y="849000"/>
            <a:ext cx="6243000" cy="4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rgbClr val="E4704C"/>
                </a:solidFill>
                <a:latin typeface="Righteous"/>
                <a:ea typeface="Righteous"/>
                <a:cs typeface="Righteous"/>
                <a:sym typeface="Righteous"/>
              </a:rPr>
              <a:t>What is Differentiated Assistance?</a:t>
            </a:r>
            <a:endParaRPr sz="2200">
              <a:solidFill>
                <a:srgbClr val="E4704C"/>
              </a:solidFill>
              <a:latin typeface="Righteous"/>
              <a:ea typeface="Righteous"/>
              <a:cs typeface="Righteous"/>
              <a:sym typeface="Righteous"/>
            </a:endParaRPr>
          </a:p>
        </p:txBody>
      </p:sp>
      <p:sp>
        <p:nvSpPr>
          <p:cNvPr id="1003" name="Google Shape;1003;p62"/>
          <p:cNvSpPr txBox="1"/>
          <p:nvPr/>
        </p:nvSpPr>
        <p:spPr>
          <a:xfrm>
            <a:off x="2914550" y="1430950"/>
            <a:ext cx="5328600" cy="15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Proxima Nova"/>
                <a:ea typeface="Proxima Nova"/>
                <a:cs typeface="Proxima Nova"/>
                <a:sym typeface="Proxima Nova"/>
              </a:rPr>
              <a:t>The Statewide System of Support identifies Differentiated Assistance as an </a:t>
            </a:r>
            <a:r>
              <a:rPr b="1" lang="en" sz="1200">
                <a:latin typeface="Proxima Nova"/>
                <a:ea typeface="Proxima Nova"/>
                <a:cs typeface="Proxima Nova"/>
                <a:sym typeface="Proxima Nova"/>
              </a:rPr>
              <a:t>opportunity provided to eligible LEAs</a:t>
            </a:r>
            <a:r>
              <a:rPr lang="en" sz="1200">
                <a:latin typeface="Proxima Nova"/>
                <a:ea typeface="Proxima Nova"/>
                <a:cs typeface="Proxima Nova"/>
                <a:sym typeface="Proxima Nova"/>
              </a:rPr>
              <a:t> that have been shown to need attention in two or more priorities are represented with indicators on the Dashboard.</a:t>
            </a:r>
            <a:endParaRPr sz="1200">
              <a:latin typeface="Proxima Nova"/>
              <a:ea typeface="Proxima Nova"/>
              <a:cs typeface="Proxima Nova"/>
              <a:sym typeface="Proxima Nova"/>
            </a:endParaRPr>
          </a:p>
        </p:txBody>
      </p:sp>
      <p:sp>
        <p:nvSpPr>
          <p:cNvPr id="1004" name="Google Shape;1004;p62"/>
          <p:cNvSpPr txBox="1"/>
          <p:nvPr/>
        </p:nvSpPr>
        <p:spPr>
          <a:xfrm>
            <a:off x="2900950" y="2681400"/>
            <a:ext cx="5342100" cy="20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Proxima Nova"/>
                <a:ea typeface="Proxima Nova"/>
                <a:cs typeface="Proxima Nova"/>
                <a:sym typeface="Proxima Nova"/>
              </a:rPr>
              <a:t>County offices will work jointly with districts in affirming and/or supporting focus areas of continuous improvement work that: </a:t>
            </a:r>
            <a:endParaRPr sz="1200">
              <a:latin typeface="Proxima Nova"/>
              <a:ea typeface="Proxima Nova"/>
              <a:cs typeface="Proxima Nova"/>
              <a:sym typeface="Proxima Nova"/>
            </a:endParaRPr>
          </a:p>
          <a:p>
            <a:pPr indent="-304800" lvl="0" marL="457200" rtl="0" algn="l">
              <a:spcBef>
                <a:spcPts val="0"/>
              </a:spcBef>
              <a:spcAft>
                <a:spcPts val="0"/>
              </a:spcAft>
              <a:buClr>
                <a:srgbClr val="000000"/>
              </a:buClr>
              <a:buSzPts val="1200"/>
              <a:buFont typeface="Proxima Nova"/>
              <a:buChar char="●"/>
            </a:pPr>
            <a:r>
              <a:rPr b="1" lang="en" sz="1200">
                <a:latin typeface="Proxima Nova"/>
                <a:ea typeface="Proxima Nova"/>
                <a:cs typeface="Proxima Nova"/>
                <a:sym typeface="Proxima Nova"/>
              </a:rPr>
              <a:t>Builds capacity</a:t>
            </a:r>
            <a:endParaRPr sz="1200">
              <a:latin typeface="Proxima Nova"/>
              <a:ea typeface="Proxima Nova"/>
              <a:cs typeface="Proxima Nova"/>
              <a:sym typeface="Proxima Nova"/>
            </a:endParaRPr>
          </a:p>
          <a:p>
            <a:pPr indent="-304800" lvl="0" marL="45720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Fosters </a:t>
            </a:r>
            <a:r>
              <a:rPr b="1" lang="en" sz="1200">
                <a:latin typeface="Proxima Nova"/>
                <a:ea typeface="Proxima Nova"/>
                <a:cs typeface="Proxima Nova"/>
                <a:sym typeface="Proxima Nova"/>
              </a:rPr>
              <a:t>collaboration </a:t>
            </a:r>
            <a:endParaRPr b="1" sz="1200">
              <a:latin typeface="Proxima Nova"/>
              <a:ea typeface="Proxima Nova"/>
              <a:cs typeface="Proxima Nova"/>
              <a:sym typeface="Proxima Nova"/>
            </a:endParaRPr>
          </a:p>
          <a:p>
            <a:pPr indent="-304800" lvl="0" marL="45720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Builds a </a:t>
            </a:r>
            <a:r>
              <a:rPr b="1" lang="en" sz="1200">
                <a:latin typeface="Proxima Nova"/>
                <a:ea typeface="Proxima Nova"/>
                <a:cs typeface="Proxima Nova"/>
                <a:sym typeface="Proxima Nova"/>
              </a:rPr>
              <a:t>culture of co-learning</a:t>
            </a:r>
            <a:r>
              <a:rPr lang="en" sz="1200">
                <a:latin typeface="Proxima Nova"/>
                <a:ea typeface="Proxima Nova"/>
                <a:cs typeface="Proxima Nova"/>
                <a:sym typeface="Proxima Nova"/>
              </a:rPr>
              <a:t> and </a:t>
            </a:r>
            <a:r>
              <a:rPr b="1" lang="en" sz="1200">
                <a:latin typeface="Proxima Nova"/>
                <a:ea typeface="Proxima Nova"/>
                <a:cs typeface="Proxima Nova"/>
                <a:sym typeface="Proxima Nova"/>
              </a:rPr>
              <a:t>reflective inquiry </a:t>
            </a:r>
            <a:endParaRPr b="1" sz="1200">
              <a:latin typeface="Proxima Nova"/>
              <a:ea typeface="Proxima Nova"/>
              <a:cs typeface="Proxima Nova"/>
              <a:sym typeface="Proxima Nova"/>
            </a:endParaRPr>
          </a:p>
          <a:p>
            <a:pPr indent="-304800" lvl="0" marL="45720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Promotes a climate of </a:t>
            </a:r>
            <a:r>
              <a:rPr b="1" lang="en" sz="1200">
                <a:latin typeface="Proxima Nova"/>
                <a:ea typeface="Proxima Nova"/>
                <a:cs typeface="Proxima Nova"/>
                <a:sym typeface="Proxima Nova"/>
              </a:rPr>
              <a:t>candor, evidence and urgency</a:t>
            </a:r>
            <a:r>
              <a:rPr lang="en" sz="1200">
                <a:latin typeface="Proxima Nova"/>
                <a:ea typeface="Proxima Nova"/>
                <a:cs typeface="Proxima Nova"/>
                <a:sym typeface="Proxima Nova"/>
              </a:rPr>
              <a:t> to take action </a:t>
            </a:r>
            <a:endParaRPr sz="1200">
              <a:latin typeface="Proxima Nova"/>
              <a:ea typeface="Proxima Nova"/>
              <a:cs typeface="Proxima Nova"/>
              <a:sym typeface="Proxima Nova"/>
            </a:endParaRPr>
          </a:p>
          <a:p>
            <a:pPr indent="-304800" lvl="0" marL="45720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Results in </a:t>
            </a:r>
            <a:r>
              <a:rPr b="1" lang="en" sz="1200">
                <a:latin typeface="Proxima Nova"/>
                <a:ea typeface="Proxima Nova"/>
                <a:cs typeface="Proxima Nova"/>
                <a:sym typeface="Proxima Nova"/>
              </a:rPr>
              <a:t>improved student outcomes</a:t>
            </a:r>
            <a:endParaRPr sz="1200">
              <a:latin typeface="Proxima Nova"/>
              <a:ea typeface="Proxima Nova"/>
              <a:cs typeface="Proxima Nova"/>
              <a:sym typeface="Proxima Nova"/>
            </a:endParaRPr>
          </a:p>
          <a:p>
            <a:pPr indent="-304800" lvl="0" marL="45720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L</a:t>
            </a:r>
            <a:r>
              <a:rPr lang="en" sz="1200">
                <a:latin typeface="Proxima Nova"/>
                <a:ea typeface="Proxima Nova"/>
                <a:cs typeface="Proxima Nova"/>
                <a:sym typeface="Proxima Nova"/>
              </a:rPr>
              <a:t>eads to </a:t>
            </a:r>
            <a:r>
              <a:rPr b="1" lang="en" sz="1200">
                <a:latin typeface="Proxima Nova"/>
                <a:ea typeface="Proxima Nova"/>
                <a:cs typeface="Proxima Nova"/>
                <a:sym typeface="Proxima Nova"/>
              </a:rPr>
              <a:t>sustainable change</a:t>
            </a:r>
            <a:endParaRPr b="1" sz="1200">
              <a:latin typeface="Proxima Nova"/>
              <a:ea typeface="Proxima Nova"/>
              <a:cs typeface="Proxima Nova"/>
              <a:sym typeface="Proxima Nova"/>
            </a:endParaRPr>
          </a:p>
        </p:txBody>
      </p:sp>
      <p:sp>
        <p:nvSpPr>
          <p:cNvPr id="1005" name="Google Shape;1005;p62"/>
          <p:cNvSpPr/>
          <p:nvPr/>
        </p:nvSpPr>
        <p:spPr>
          <a:xfrm>
            <a:off x="660664" y="2073568"/>
            <a:ext cx="1839900" cy="18402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62"/>
          <p:cNvSpPr/>
          <p:nvPr/>
        </p:nvSpPr>
        <p:spPr>
          <a:xfrm rot="1800115">
            <a:off x="604428" y="2016136"/>
            <a:ext cx="1949287" cy="1949547"/>
          </a:xfrm>
          <a:prstGeom prst="blockArc">
            <a:avLst>
              <a:gd fmla="val 14414370" name="adj1"/>
              <a:gd fmla="val 18998613" name="adj2"/>
              <a:gd fmla="val 8907" name="adj3"/>
            </a:avLst>
          </a:prstGeom>
          <a:solidFill>
            <a:srgbClr val="E06666"/>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62"/>
          <p:cNvSpPr/>
          <p:nvPr/>
        </p:nvSpPr>
        <p:spPr>
          <a:xfrm flipH="1" rot="-9000344">
            <a:off x="608741" y="2015161"/>
            <a:ext cx="1949137" cy="1948878"/>
          </a:xfrm>
          <a:prstGeom prst="blockArc">
            <a:avLst>
              <a:gd fmla="val 20178804" name="adj1"/>
              <a:gd fmla="val 2623923" name="adj2"/>
              <a:gd fmla="val 8858" name="adj3"/>
            </a:avLst>
          </a:prstGeom>
          <a:solidFill>
            <a:srgbClr val="E69138"/>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62"/>
          <p:cNvSpPr txBox="1"/>
          <p:nvPr/>
        </p:nvSpPr>
        <p:spPr>
          <a:xfrm>
            <a:off x="907512" y="2718807"/>
            <a:ext cx="1344600" cy="58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rgbClr val="020202"/>
                </a:solidFill>
                <a:latin typeface="Righteous"/>
                <a:ea typeface="Righteous"/>
                <a:cs typeface="Righteous"/>
                <a:sym typeface="Righteous"/>
              </a:rPr>
              <a:t>CONTINUOUS IMPROVEMENT</a:t>
            </a:r>
            <a:endParaRPr sz="1100">
              <a:solidFill>
                <a:srgbClr val="020202"/>
              </a:solidFill>
              <a:latin typeface="Righteous"/>
              <a:ea typeface="Righteous"/>
              <a:cs typeface="Righteous"/>
              <a:sym typeface="Righteous"/>
            </a:endParaRPr>
          </a:p>
        </p:txBody>
      </p:sp>
      <p:sp>
        <p:nvSpPr>
          <p:cNvPr id="1009" name="Google Shape;1009;p62"/>
          <p:cNvSpPr/>
          <p:nvPr/>
        </p:nvSpPr>
        <p:spPr>
          <a:xfrm rot="-3776296">
            <a:off x="2297625" y="2575104"/>
            <a:ext cx="263106" cy="263237"/>
          </a:xfrm>
          <a:prstGeom prst="rtTriangle">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62"/>
          <p:cNvSpPr/>
          <p:nvPr/>
        </p:nvSpPr>
        <p:spPr>
          <a:xfrm flipH="1" rot="-1800147">
            <a:off x="601269" y="2013147"/>
            <a:ext cx="1953455" cy="1953605"/>
          </a:xfrm>
          <a:prstGeom prst="blockArc">
            <a:avLst>
              <a:gd fmla="val 14334136" name="adj1"/>
              <a:gd fmla="val 18854681" name="adj2"/>
              <a:gd fmla="val 8846" name="adj3"/>
            </a:avLst>
          </a:prstGeom>
          <a:solidFill>
            <a:srgbClr val="3C78D8"/>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62"/>
          <p:cNvSpPr/>
          <p:nvPr/>
        </p:nvSpPr>
        <p:spPr>
          <a:xfrm rot="9000344">
            <a:off x="595122" y="2017207"/>
            <a:ext cx="1949137" cy="1948878"/>
          </a:xfrm>
          <a:prstGeom prst="blockArc">
            <a:avLst>
              <a:gd fmla="val 20184517" name="adj1"/>
              <a:gd fmla="val 3007258" name="adj2"/>
              <a:gd fmla="val 9336" name="adj3"/>
            </a:avLst>
          </a:prstGeom>
          <a:solidFill>
            <a:srgbClr val="0E9453"/>
          </a:solidFill>
          <a:ln cap="flat" cmpd="sng" w="9525">
            <a:solidFill>
              <a:srgbClr val="0E9453"/>
            </a:solidFill>
            <a:prstDash val="solid"/>
            <a:round/>
            <a:headEnd len="sm" w="sm" type="none"/>
            <a:tailEnd len="sm" w="sm" type="none"/>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62"/>
          <p:cNvSpPr/>
          <p:nvPr/>
        </p:nvSpPr>
        <p:spPr>
          <a:xfrm flipH="1" rot="-9000344">
            <a:off x="595565" y="2018312"/>
            <a:ext cx="1949137" cy="1948878"/>
          </a:xfrm>
          <a:prstGeom prst="blockArc">
            <a:avLst>
              <a:gd fmla="val 15738599" name="adj1"/>
              <a:gd fmla="val 20008131" name="adj2"/>
              <a:gd fmla="val 9063" name="adj3"/>
            </a:avLst>
          </a:prstGeom>
          <a:solidFill>
            <a:srgbClr val="F1C232"/>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62"/>
          <p:cNvSpPr/>
          <p:nvPr/>
        </p:nvSpPr>
        <p:spPr>
          <a:xfrm rot="9244702">
            <a:off x="600144" y="2574514"/>
            <a:ext cx="262844" cy="263376"/>
          </a:xfrm>
          <a:prstGeom prst="rtTriangle">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62"/>
          <p:cNvSpPr/>
          <p:nvPr/>
        </p:nvSpPr>
        <p:spPr>
          <a:xfrm rot="476157">
            <a:off x="1980935" y="3575598"/>
            <a:ext cx="262918" cy="262918"/>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62"/>
          <p:cNvSpPr/>
          <p:nvPr/>
        </p:nvSpPr>
        <p:spPr>
          <a:xfrm rot="4856751">
            <a:off x="918688" y="3575732"/>
            <a:ext cx="263078" cy="263125"/>
          </a:xfrm>
          <a:prstGeom prst="rtTriangl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62"/>
          <p:cNvSpPr/>
          <p:nvPr/>
        </p:nvSpPr>
        <p:spPr>
          <a:xfrm rot="-8102770">
            <a:off x="1446765" y="1973289"/>
            <a:ext cx="263256" cy="263256"/>
          </a:xfrm>
          <a:prstGeom prst="rtTriangle">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1000"/>
                                        <p:tgtEl>
                                          <p:spTgt spid="1002"/>
                                        </p:tgtEl>
                                      </p:cBhvr>
                                    </p:animEffect>
                                  </p:childTnLst>
                                </p:cTn>
                              </p:par>
                              <p:par>
                                <p:cTn fill="hold" nodeType="with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1000"/>
                                        <p:tgtEl>
                                          <p:spTgt spid="9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1000"/>
                                        <p:tgtEl>
                                          <p:spTgt spid="10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0" name="Shape 1020"/>
        <p:cNvGrpSpPr/>
        <p:nvPr/>
      </p:nvGrpSpPr>
      <p:grpSpPr>
        <a:xfrm>
          <a:off x="0" y="0"/>
          <a:ext cx="0" cy="0"/>
          <a:chOff x="0" y="0"/>
          <a:chExt cx="0" cy="0"/>
        </a:xfrm>
      </p:grpSpPr>
      <p:sp>
        <p:nvSpPr>
          <p:cNvPr id="1021" name="Google Shape;1021;p63"/>
          <p:cNvSpPr/>
          <p:nvPr/>
        </p:nvSpPr>
        <p:spPr>
          <a:xfrm>
            <a:off x="25" y="737700"/>
            <a:ext cx="9144000" cy="669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63"/>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23" name="Google Shape;1023;p63"/>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ACCOUNTABILITY &amp; CONTINUOUS IMPROVEMENT</a:t>
            </a:r>
            <a:endParaRPr sz="1800">
              <a:solidFill>
                <a:srgbClr val="FFFFFF"/>
              </a:solidFill>
              <a:latin typeface="Proxima Nova"/>
              <a:ea typeface="Proxima Nova"/>
              <a:cs typeface="Proxima Nova"/>
              <a:sym typeface="Proxima Nova"/>
            </a:endParaRPr>
          </a:p>
        </p:txBody>
      </p:sp>
      <p:sp>
        <p:nvSpPr>
          <p:cNvPr id="1024" name="Google Shape;1024;p63"/>
          <p:cNvSpPr txBox="1"/>
          <p:nvPr/>
        </p:nvSpPr>
        <p:spPr>
          <a:xfrm>
            <a:off x="27" y="849000"/>
            <a:ext cx="9144000" cy="44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E4704C"/>
                </a:solidFill>
                <a:latin typeface="Righteous"/>
                <a:ea typeface="Righteous"/>
                <a:cs typeface="Righteous"/>
                <a:sym typeface="Righteous"/>
              </a:rPr>
              <a:t>How are districts identified for Differentiated Assistance?</a:t>
            </a:r>
            <a:endParaRPr sz="2200">
              <a:solidFill>
                <a:srgbClr val="E4704C"/>
              </a:solidFill>
              <a:latin typeface="Righteous"/>
              <a:ea typeface="Righteous"/>
              <a:cs typeface="Righteous"/>
              <a:sym typeface="Righteous"/>
            </a:endParaRPr>
          </a:p>
        </p:txBody>
      </p:sp>
      <p:sp>
        <p:nvSpPr>
          <p:cNvPr id="1025" name="Google Shape;1025;p63"/>
          <p:cNvSpPr txBox="1"/>
          <p:nvPr/>
        </p:nvSpPr>
        <p:spPr>
          <a:xfrm>
            <a:off x="2133600" y="1546200"/>
            <a:ext cx="4876800" cy="12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464646"/>
                </a:solidFill>
                <a:latin typeface="Proxima Nova"/>
                <a:ea typeface="Proxima Nova"/>
                <a:cs typeface="Proxima Nova"/>
                <a:sym typeface="Proxima Nova"/>
              </a:rPr>
              <a:t>LEAs are eligible for assistance if the LEA </a:t>
            </a:r>
            <a:br>
              <a:rPr lang="en" sz="2000">
                <a:solidFill>
                  <a:srgbClr val="464646"/>
                </a:solidFill>
                <a:latin typeface="Proxima Nova"/>
                <a:ea typeface="Proxima Nova"/>
                <a:cs typeface="Proxima Nova"/>
                <a:sym typeface="Proxima Nova"/>
              </a:rPr>
            </a:br>
            <a:r>
              <a:rPr lang="en" sz="2000">
                <a:solidFill>
                  <a:srgbClr val="464646"/>
                </a:solidFill>
                <a:latin typeface="Proxima Nova"/>
                <a:ea typeface="Proxima Nova"/>
                <a:cs typeface="Proxima Nova"/>
                <a:sym typeface="Proxima Nova"/>
              </a:rPr>
              <a:t>"fails to improve pupil achievement across </a:t>
            </a:r>
            <a:r>
              <a:rPr b="1" lang="en" sz="2000">
                <a:solidFill>
                  <a:srgbClr val="464646"/>
                </a:solidFill>
                <a:latin typeface="Proxima Nova"/>
                <a:ea typeface="Proxima Nova"/>
                <a:cs typeface="Proxima Nova"/>
                <a:sym typeface="Proxima Nova"/>
              </a:rPr>
              <a:t>more than one state priority for</a:t>
            </a:r>
            <a:r>
              <a:rPr lang="en" sz="2000">
                <a:solidFill>
                  <a:srgbClr val="464646"/>
                </a:solidFill>
                <a:latin typeface="Proxima Nova"/>
                <a:ea typeface="Proxima Nova"/>
                <a:cs typeface="Proxima Nova"/>
                <a:sym typeface="Proxima Nova"/>
              </a:rPr>
              <a:t> </a:t>
            </a:r>
            <a:endParaRPr sz="2000">
              <a:solidFill>
                <a:srgbClr val="464646"/>
              </a:solidFill>
              <a:latin typeface="Proxima Nova"/>
              <a:ea typeface="Proxima Nova"/>
              <a:cs typeface="Proxima Nova"/>
              <a:sym typeface="Proxima Nova"/>
            </a:endParaRPr>
          </a:p>
          <a:p>
            <a:pPr indent="0" lvl="0" marL="0" rtl="0" algn="ctr">
              <a:spcBef>
                <a:spcPts val="0"/>
              </a:spcBef>
              <a:spcAft>
                <a:spcPts val="0"/>
              </a:spcAft>
              <a:buNone/>
            </a:pPr>
            <a:r>
              <a:rPr b="1" lang="en" sz="2000">
                <a:solidFill>
                  <a:srgbClr val="464646"/>
                </a:solidFill>
                <a:latin typeface="Proxima Nova"/>
                <a:ea typeface="Proxima Nova"/>
                <a:cs typeface="Proxima Nova"/>
                <a:sym typeface="Proxima Nova"/>
              </a:rPr>
              <a:t>one or more student groups."</a:t>
            </a:r>
            <a:endParaRPr b="1" sz="2000">
              <a:solidFill>
                <a:srgbClr val="464646"/>
              </a:solidFill>
              <a:latin typeface="Proxima Nova"/>
              <a:ea typeface="Proxima Nova"/>
              <a:cs typeface="Proxima Nova"/>
              <a:sym typeface="Proxima Nova"/>
            </a:endParaRPr>
          </a:p>
          <a:p>
            <a:pPr indent="0" lvl="0" marL="0" rtl="0" algn="l">
              <a:spcBef>
                <a:spcPts val="0"/>
              </a:spcBef>
              <a:spcAft>
                <a:spcPts val="0"/>
              </a:spcAft>
              <a:buNone/>
            </a:pPr>
            <a:r>
              <a:t/>
            </a:r>
            <a:endParaRPr sz="2000">
              <a:solidFill>
                <a:srgbClr val="464646"/>
              </a:solidFill>
              <a:highlight>
                <a:srgbClr val="FFFFFF"/>
              </a:highlight>
              <a:latin typeface="Proxima Nova"/>
              <a:ea typeface="Proxima Nova"/>
              <a:cs typeface="Proxima Nova"/>
              <a:sym typeface="Proxima Nova"/>
            </a:endParaRPr>
          </a:p>
          <a:p>
            <a:pPr indent="0" lvl="0" marL="0" rtl="0" algn="l">
              <a:spcBef>
                <a:spcPts val="0"/>
              </a:spcBef>
              <a:spcAft>
                <a:spcPts val="0"/>
              </a:spcAft>
              <a:buNone/>
            </a:pPr>
            <a:r>
              <a:t/>
            </a:r>
            <a:endParaRPr sz="2000">
              <a:solidFill>
                <a:srgbClr val="464646"/>
              </a:solidFill>
              <a:highlight>
                <a:srgbClr val="FFFFFF"/>
              </a:highlight>
              <a:latin typeface="Proxima Nova"/>
              <a:ea typeface="Proxima Nova"/>
              <a:cs typeface="Proxima Nova"/>
              <a:sym typeface="Proxima Nova"/>
            </a:endParaRPr>
          </a:p>
        </p:txBody>
      </p:sp>
      <p:pic>
        <p:nvPicPr>
          <p:cNvPr id="1026" name="Google Shape;1026;p63"/>
          <p:cNvPicPr preferRelativeResize="0"/>
          <p:nvPr/>
        </p:nvPicPr>
        <p:blipFill>
          <a:blip r:embed="rId3">
            <a:alphaModFix/>
          </a:blip>
          <a:stretch>
            <a:fillRect/>
          </a:stretch>
        </p:blipFill>
        <p:spPr>
          <a:xfrm>
            <a:off x="2976555" y="3084010"/>
            <a:ext cx="3235549" cy="134131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1000"/>
                                        <p:tgtEl>
                                          <p:spTgt spid="1024"/>
                                        </p:tgtEl>
                                      </p:cBhvr>
                                    </p:animEffect>
                                  </p:childTnLst>
                                </p:cTn>
                              </p:par>
                              <p:par>
                                <p:cTn fill="hold" nodeType="withEffect" presetClass="entr" presetID="10" presetSubtype="0">
                                  <p:stCondLst>
                                    <p:cond delay="0"/>
                                  </p:stCondLst>
                                  <p:childTnLst>
                                    <p:set>
                                      <p:cBhvr>
                                        <p:cTn dur="1" fill="hold">
                                          <p:stCondLst>
                                            <p:cond delay="0"/>
                                          </p:stCondLst>
                                        </p:cTn>
                                        <p:tgtEl>
                                          <p:spTgt spid="1021"/>
                                        </p:tgtEl>
                                        <p:attrNameLst>
                                          <p:attrName>style.visibility</p:attrName>
                                        </p:attrNameLst>
                                      </p:cBhvr>
                                      <p:to>
                                        <p:strVal val="visible"/>
                                      </p:to>
                                    </p:set>
                                    <p:animEffect filter="fade" transition="in">
                                      <p:cBhvr>
                                        <p:cTn dur="1000"/>
                                        <p:tgtEl>
                                          <p:spTgt spid="10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0" name="Shape 1030"/>
        <p:cNvGrpSpPr/>
        <p:nvPr/>
      </p:nvGrpSpPr>
      <p:grpSpPr>
        <a:xfrm>
          <a:off x="0" y="0"/>
          <a:ext cx="0" cy="0"/>
          <a:chOff x="0" y="0"/>
          <a:chExt cx="0" cy="0"/>
        </a:xfrm>
      </p:grpSpPr>
      <p:sp>
        <p:nvSpPr>
          <p:cNvPr id="1031" name="Google Shape;1031;p64"/>
          <p:cNvSpPr txBox="1"/>
          <p:nvPr>
            <p:ph idx="1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32" name="Google Shape;1032;p64"/>
          <p:cNvSpPr txBox="1"/>
          <p:nvPr>
            <p:ph idx="2" type="body"/>
          </p:nvPr>
        </p:nvSpPr>
        <p:spPr>
          <a:xfrm>
            <a:off x="4790850" y="141950"/>
            <a:ext cx="4194000" cy="4850700"/>
          </a:xfrm>
          <a:prstGeom prst="rect">
            <a:avLst/>
          </a:prstGeom>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Char char="●"/>
            </a:pPr>
            <a:r>
              <a:rPr lang="en">
                <a:solidFill>
                  <a:srgbClr val="000000"/>
                </a:solidFill>
              </a:rPr>
              <a:t>Data Ethics</a:t>
            </a:r>
            <a:endParaRPr>
              <a:solidFill>
                <a:srgbClr val="000000"/>
              </a:solidFill>
            </a:endParaRPr>
          </a:p>
          <a:p>
            <a:pPr indent="0" lvl="0" marL="457200" rtl="0" algn="l">
              <a:lnSpc>
                <a:spcPct val="100000"/>
              </a:lnSpc>
              <a:spcBef>
                <a:spcPts val="0"/>
              </a:spcBef>
              <a:spcAft>
                <a:spcPts val="0"/>
              </a:spcAft>
              <a:buNone/>
            </a:pPr>
            <a:r>
              <a:t/>
            </a:r>
            <a:endParaRPr>
              <a:solidFill>
                <a:srgbClr val="000000"/>
              </a:solidFill>
            </a:endParaRPr>
          </a:p>
          <a:p>
            <a:pPr indent="-342900" lvl="0" marL="457200" rtl="0" algn="l">
              <a:lnSpc>
                <a:spcPct val="100000"/>
              </a:lnSpc>
              <a:spcBef>
                <a:spcPts val="0"/>
              </a:spcBef>
              <a:spcAft>
                <a:spcPts val="0"/>
              </a:spcAft>
              <a:buClr>
                <a:srgbClr val="000000"/>
              </a:buClr>
              <a:buSzPts val="1800"/>
              <a:buChar char="●"/>
            </a:pPr>
            <a:r>
              <a:rPr lang="en">
                <a:solidFill>
                  <a:srgbClr val="000000"/>
                </a:solidFill>
              </a:rPr>
              <a:t>Data Security &amp; Privacy</a:t>
            </a:r>
            <a:endParaRPr>
              <a:solidFill>
                <a:srgbClr val="000000"/>
              </a:solidFill>
            </a:endParaRPr>
          </a:p>
        </p:txBody>
      </p:sp>
      <p:sp>
        <p:nvSpPr>
          <p:cNvPr id="1033" name="Google Shape;1033;p64"/>
          <p:cNvSpPr txBox="1"/>
          <p:nvPr/>
        </p:nvSpPr>
        <p:spPr>
          <a:xfrm>
            <a:off x="188751" y="2544600"/>
            <a:ext cx="4268700" cy="786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BEST PRACTICE</a:t>
            </a:r>
            <a:endParaRPr b="1" sz="2400">
              <a:latin typeface="Proxima Nova"/>
              <a:ea typeface="Proxima Nova"/>
              <a:cs typeface="Proxima Nova"/>
              <a:sym typeface="Proxima Nova"/>
            </a:endParaRPr>
          </a:p>
        </p:txBody>
      </p:sp>
      <p:sp>
        <p:nvSpPr>
          <p:cNvPr id="1034" name="Google Shape;1034;p64"/>
          <p:cNvSpPr txBox="1"/>
          <p:nvPr/>
        </p:nvSpPr>
        <p:spPr>
          <a:xfrm>
            <a:off x="112100" y="3204725"/>
            <a:ext cx="4422000" cy="57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4704C"/>
                </a:solidFill>
                <a:latin typeface="Proxima Nova"/>
                <a:ea typeface="Proxima Nova"/>
                <a:cs typeface="Proxima Nova"/>
                <a:sym typeface="Proxima Nova"/>
              </a:rPr>
              <a:t>for accessing and using data ethically</a:t>
            </a:r>
            <a:endParaRPr sz="1800">
              <a:solidFill>
                <a:srgbClr val="E4704C"/>
              </a:solidFill>
              <a:latin typeface="Proxima Nova"/>
              <a:ea typeface="Proxima Nova"/>
              <a:cs typeface="Proxima Nova"/>
              <a:sym typeface="Proxima Nova"/>
            </a:endParaRPr>
          </a:p>
        </p:txBody>
      </p:sp>
      <p:pic>
        <p:nvPicPr>
          <p:cNvPr id="1035" name="Google Shape;1035;p64"/>
          <p:cNvPicPr preferRelativeResize="0"/>
          <p:nvPr/>
        </p:nvPicPr>
        <p:blipFill>
          <a:blip r:embed="rId3">
            <a:alphaModFix/>
          </a:blip>
          <a:stretch>
            <a:fillRect/>
          </a:stretch>
        </p:blipFill>
        <p:spPr>
          <a:xfrm>
            <a:off x="1687913" y="1459900"/>
            <a:ext cx="1270375" cy="1270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32">
                                            <p:txEl>
                                              <p:pRg end="0" st="0"/>
                                            </p:txEl>
                                          </p:spTgt>
                                        </p:tgtEl>
                                        <p:attrNameLst>
                                          <p:attrName>style.visibility</p:attrName>
                                        </p:attrNameLst>
                                      </p:cBhvr>
                                      <p:to>
                                        <p:strVal val="visible"/>
                                      </p:to>
                                    </p:set>
                                    <p:animEffect filter="fade" transition="in">
                                      <p:cBhvr>
                                        <p:cTn dur="1000"/>
                                        <p:tgtEl>
                                          <p:spTgt spid="1032">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32">
                                            <p:txEl>
                                              <p:pRg end="1" st="1"/>
                                            </p:txEl>
                                          </p:spTgt>
                                        </p:tgtEl>
                                        <p:attrNameLst>
                                          <p:attrName>style.visibility</p:attrName>
                                        </p:attrNameLst>
                                      </p:cBhvr>
                                      <p:to>
                                        <p:strVal val="visible"/>
                                      </p:to>
                                    </p:set>
                                    <p:animEffect filter="fade" transition="in">
                                      <p:cBhvr>
                                        <p:cTn dur="1000"/>
                                        <p:tgtEl>
                                          <p:spTgt spid="1032">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32">
                                            <p:txEl>
                                              <p:pRg end="2" st="2"/>
                                            </p:txEl>
                                          </p:spTgt>
                                        </p:tgtEl>
                                        <p:attrNameLst>
                                          <p:attrName>style.visibility</p:attrName>
                                        </p:attrNameLst>
                                      </p:cBhvr>
                                      <p:to>
                                        <p:strVal val="visible"/>
                                      </p:to>
                                    </p:set>
                                    <p:animEffect filter="fade" transition="in">
                                      <p:cBhvr>
                                        <p:cTn dur="1000"/>
                                        <p:tgtEl>
                                          <p:spTgt spid="103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9"/>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84" name="Google Shape;184;p29"/>
          <p:cNvSpPr txBox="1"/>
          <p:nvPr>
            <p:ph idx="1" type="body"/>
          </p:nvPr>
        </p:nvSpPr>
        <p:spPr>
          <a:xfrm>
            <a:off x="609875" y="714375"/>
            <a:ext cx="3974100" cy="42021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t>What is a  </a:t>
            </a:r>
            <a:r>
              <a:rPr lang="en" sz="4200">
                <a:latin typeface="Impact"/>
                <a:ea typeface="Impact"/>
                <a:cs typeface="Impact"/>
                <a:sym typeface="Impact"/>
              </a:rPr>
              <a:t>S I S </a:t>
            </a:r>
            <a:r>
              <a:rPr lang="en" sz="4200">
                <a:latin typeface="Impact"/>
                <a:ea typeface="Impact"/>
                <a:cs typeface="Impact"/>
                <a:sym typeface="Impact"/>
              </a:rPr>
              <a:t>?</a:t>
            </a:r>
            <a:endParaRPr sz="4200">
              <a:latin typeface="Impact"/>
              <a:ea typeface="Impact"/>
              <a:cs typeface="Impact"/>
              <a:sym typeface="Impact"/>
            </a:endParaRPr>
          </a:p>
          <a:p>
            <a:pPr indent="0" lvl="0" marL="0" rtl="0" algn="l">
              <a:lnSpc>
                <a:spcPct val="100000"/>
              </a:lnSpc>
              <a:spcBef>
                <a:spcPts val="400"/>
              </a:spcBef>
              <a:spcAft>
                <a:spcPts val="0"/>
              </a:spcAft>
              <a:buNone/>
            </a:pPr>
            <a:r>
              <a:t/>
            </a:r>
            <a:endParaRPr b="1" sz="1100">
              <a:solidFill>
                <a:srgbClr val="333333"/>
              </a:solidFill>
              <a:highlight>
                <a:srgbClr val="FFFFFF"/>
              </a:highlight>
            </a:endParaRPr>
          </a:p>
          <a:p>
            <a:pPr indent="0" lvl="0" marL="0" rtl="0" algn="l">
              <a:lnSpc>
                <a:spcPct val="100000"/>
              </a:lnSpc>
              <a:spcBef>
                <a:spcPts val="0"/>
              </a:spcBef>
              <a:spcAft>
                <a:spcPts val="0"/>
              </a:spcAft>
              <a:buNone/>
            </a:pPr>
            <a:r>
              <a:rPr b="1" lang="en" sz="1600">
                <a:solidFill>
                  <a:srgbClr val="333333"/>
                </a:solidFill>
                <a:highlight>
                  <a:srgbClr val="FFFFFF"/>
                </a:highlight>
              </a:rPr>
              <a:t>Student Information System</a:t>
            </a:r>
            <a:endParaRPr b="1" sz="1600">
              <a:solidFill>
                <a:srgbClr val="333333"/>
              </a:solidFill>
              <a:highlight>
                <a:srgbClr val="FFFFFF"/>
              </a:highlight>
            </a:endParaRPr>
          </a:p>
          <a:p>
            <a:pPr indent="0" lvl="0" marL="0" rtl="0" algn="l">
              <a:lnSpc>
                <a:spcPct val="100000"/>
              </a:lnSpc>
              <a:spcBef>
                <a:spcPts val="0"/>
              </a:spcBef>
              <a:spcAft>
                <a:spcPts val="0"/>
              </a:spcAft>
              <a:buNone/>
            </a:pPr>
            <a:r>
              <a:t/>
            </a:r>
            <a:endParaRPr b="1" sz="1100">
              <a:solidFill>
                <a:srgbClr val="333333"/>
              </a:solidFill>
              <a:highlight>
                <a:srgbClr val="FFFFFF"/>
              </a:highlight>
            </a:endParaRPr>
          </a:p>
          <a:p>
            <a:pPr indent="0" lvl="0" marL="0" rtl="0" algn="l">
              <a:lnSpc>
                <a:spcPct val="100000"/>
              </a:lnSpc>
              <a:spcBef>
                <a:spcPts val="0"/>
              </a:spcBef>
              <a:spcAft>
                <a:spcPts val="0"/>
              </a:spcAft>
              <a:buNone/>
            </a:pPr>
            <a:r>
              <a:rPr b="1" lang="en" sz="1400">
                <a:solidFill>
                  <a:srgbClr val="333333"/>
                </a:solidFill>
                <a:highlight>
                  <a:srgbClr val="FFFFFF"/>
                </a:highlight>
              </a:rPr>
              <a:t>Local </a:t>
            </a:r>
            <a:r>
              <a:rPr lang="en" sz="1400">
                <a:solidFill>
                  <a:srgbClr val="333333"/>
                </a:solidFill>
                <a:highlight>
                  <a:srgbClr val="FFFFFF"/>
                </a:highlight>
              </a:rPr>
              <a:t>systems that enable schools to maintain, manage and access </a:t>
            </a:r>
            <a:r>
              <a:rPr lang="en" sz="1400">
                <a:solidFill>
                  <a:srgbClr val="333333"/>
                </a:solidFill>
                <a:highlight>
                  <a:srgbClr val="FFFFFF"/>
                </a:highlight>
              </a:rPr>
              <a:t>complete student records. They are designed with diverse application potentials ranging from simple management of students’ records to management of all student-related functions as well as administrative functions.</a:t>
            </a:r>
            <a:endParaRPr sz="1400">
              <a:solidFill>
                <a:srgbClr val="333333"/>
              </a:solidFill>
              <a:highlight>
                <a:srgbClr val="FFFFFF"/>
              </a:highlight>
            </a:endParaRPr>
          </a:p>
          <a:p>
            <a:pPr indent="0" lvl="0" marL="0" rtl="0" algn="l">
              <a:lnSpc>
                <a:spcPct val="100000"/>
              </a:lnSpc>
              <a:spcBef>
                <a:spcPts val="0"/>
              </a:spcBef>
              <a:spcAft>
                <a:spcPts val="0"/>
              </a:spcAft>
              <a:buNone/>
            </a:pPr>
            <a:r>
              <a:t/>
            </a:r>
            <a:endParaRPr sz="1400">
              <a:solidFill>
                <a:srgbClr val="333333"/>
              </a:solidFill>
              <a:highlight>
                <a:srgbClr val="FFFFFF"/>
              </a:highlight>
            </a:endParaRPr>
          </a:p>
          <a:p>
            <a:pPr indent="0" lvl="0" marL="0" rtl="0" algn="l">
              <a:lnSpc>
                <a:spcPct val="100000"/>
              </a:lnSpc>
              <a:spcBef>
                <a:spcPts val="0"/>
              </a:spcBef>
              <a:spcAft>
                <a:spcPts val="0"/>
              </a:spcAft>
              <a:buNone/>
            </a:pPr>
            <a:r>
              <a:rPr lang="en" sz="1400">
                <a:solidFill>
                  <a:srgbClr val="333333"/>
                </a:solidFill>
                <a:highlight>
                  <a:srgbClr val="FFFFFF"/>
                </a:highlight>
              </a:rPr>
              <a:t>Reporting local data to the state requires local staff to extract SIS data and upload it into CALPADS (the state data system) on a regular basis. This process is not automatic!</a:t>
            </a:r>
            <a:endParaRPr sz="1400">
              <a:solidFill>
                <a:srgbClr val="333333"/>
              </a:solidFill>
              <a:highlight>
                <a:srgbClr val="FFFFFF"/>
              </a:highlight>
            </a:endParaRPr>
          </a:p>
        </p:txBody>
      </p:sp>
      <p:sp>
        <p:nvSpPr>
          <p:cNvPr id="185" name="Google Shape;185;p29"/>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grpSp>
        <p:nvGrpSpPr>
          <p:cNvPr id="186" name="Google Shape;186;p29"/>
          <p:cNvGrpSpPr/>
          <p:nvPr/>
        </p:nvGrpSpPr>
        <p:grpSpPr>
          <a:xfrm>
            <a:off x="4293192" y="312798"/>
            <a:ext cx="4878264" cy="4573432"/>
            <a:chOff x="4538903" y="540819"/>
            <a:chExt cx="4417517" cy="4212427"/>
          </a:xfrm>
        </p:grpSpPr>
        <p:sp>
          <p:nvSpPr>
            <p:cNvPr id="187" name="Google Shape;187;p29"/>
            <p:cNvSpPr/>
            <p:nvPr/>
          </p:nvSpPr>
          <p:spPr>
            <a:xfrm rot="-3280241">
              <a:off x="6115782" y="2135332"/>
              <a:ext cx="1323418" cy="1320838"/>
            </a:xfrm>
            <a:prstGeom prst="ellipse">
              <a:avLst/>
            </a:prstGeom>
            <a:solidFill>
              <a:srgbClr val="A1C3FA"/>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29"/>
            <p:cNvSpPr/>
            <p:nvPr/>
          </p:nvSpPr>
          <p:spPr>
            <a:xfrm rot="-3280088">
              <a:off x="6310723" y="26887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BF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29"/>
            <p:cNvSpPr txBox="1"/>
            <p:nvPr/>
          </p:nvSpPr>
          <p:spPr>
            <a:xfrm rot="-3779206">
              <a:off x="6942852" y="3092335"/>
              <a:ext cx="1577952" cy="5632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Staff Data</a:t>
              </a:r>
              <a:endParaRPr sz="1000">
                <a:solidFill>
                  <a:srgbClr val="FFFFFF"/>
                </a:solidFill>
                <a:latin typeface="Roboto"/>
                <a:ea typeface="Roboto"/>
                <a:cs typeface="Roboto"/>
                <a:sym typeface="Roboto"/>
              </a:endParaRPr>
            </a:p>
          </p:txBody>
        </p:sp>
        <p:sp>
          <p:nvSpPr>
            <p:cNvPr id="190" name="Google Shape;190;p29"/>
            <p:cNvSpPr/>
            <p:nvPr/>
          </p:nvSpPr>
          <p:spPr>
            <a:xfrm rot="-3280088">
              <a:off x="5877474" y="8101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29"/>
            <p:cNvSpPr txBox="1"/>
            <p:nvPr/>
          </p:nvSpPr>
          <p:spPr>
            <a:xfrm>
              <a:off x="5992625" y="1381725"/>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Administrative Data</a:t>
              </a:r>
              <a:endParaRPr sz="1000">
                <a:solidFill>
                  <a:srgbClr val="FFFFFF"/>
                </a:solidFill>
                <a:latin typeface="Roboto"/>
                <a:ea typeface="Roboto"/>
                <a:cs typeface="Roboto"/>
                <a:sym typeface="Roboto"/>
              </a:endParaRPr>
            </a:p>
          </p:txBody>
        </p:sp>
        <p:sp>
          <p:nvSpPr>
            <p:cNvPr id="192" name="Google Shape;192;p29"/>
            <p:cNvSpPr/>
            <p:nvPr/>
          </p:nvSpPr>
          <p:spPr>
            <a:xfrm rot="-3280089">
              <a:off x="5247025" y="20182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29"/>
            <p:cNvSpPr txBox="1"/>
            <p:nvPr/>
          </p:nvSpPr>
          <p:spPr>
            <a:xfrm flipH="1" rot="3725110">
              <a:off x="5076077" y="3092471"/>
              <a:ext cx="1577671" cy="56310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Student Data</a:t>
              </a:r>
              <a:endParaRPr sz="1000">
                <a:solidFill>
                  <a:srgbClr val="FFFFFF"/>
                </a:solidFill>
                <a:latin typeface="Roboto"/>
                <a:ea typeface="Roboto"/>
                <a:cs typeface="Roboto"/>
                <a:sym typeface="Roboto"/>
              </a:endParaRPr>
            </a:p>
          </p:txBody>
        </p:sp>
        <p:pic>
          <p:nvPicPr>
            <p:cNvPr id="194" name="Google Shape;194;p29"/>
            <p:cNvPicPr preferRelativeResize="0"/>
            <p:nvPr/>
          </p:nvPicPr>
          <p:blipFill>
            <a:blip r:embed="rId3">
              <a:alphaModFix/>
            </a:blip>
            <a:stretch>
              <a:fillRect/>
            </a:stretch>
          </p:blipFill>
          <p:spPr>
            <a:xfrm>
              <a:off x="6360062" y="2283487"/>
              <a:ext cx="843125" cy="840150"/>
            </a:xfrm>
            <a:prstGeom prst="rect">
              <a:avLst/>
            </a:prstGeom>
            <a:noFill/>
            <a:ln>
              <a:noFill/>
            </a:ln>
            <a:effectLst>
              <a:outerShdw blurRad="57150" rotWithShape="0" algn="bl" dir="5400000" dist="19050">
                <a:srgbClr val="000000">
                  <a:alpha val="50000"/>
                </a:srgbClr>
              </a:outerShdw>
            </a:effectLst>
          </p:spPr>
        </p:pic>
      </p:grpSp>
      <p:sp>
        <p:nvSpPr>
          <p:cNvPr id="195" name="Google Shape;195;p29"/>
          <p:cNvSpPr txBox="1"/>
          <p:nvPr/>
        </p:nvSpPr>
        <p:spPr>
          <a:xfrm>
            <a:off x="6408475" y="2954100"/>
            <a:ext cx="6477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Proxima Nova"/>
                <a:ea typeface="Proxima Nova"/>
                <a:cs typeface="Proxima Nova"/>
                <a:sym typeface="Proxima Nova"/>
              </a:rPr>
              <a:t>SIS</a:t>
            </a:r>
            <a:endParaRPr b="1" sz="2400">
              <a:solidFill>
                <a:srgbClr val="FFFFFF"/>
              </a:solidFill>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9" name="Shape 1039"/>
        <p:cNvGrpSpPr/>
        <p:nvPr/>
      </p:nvGrpSpPr>
      <p:grpSpPr>
        <a:xfrm>
          <a:off x="0" y="0"/>
          <a:ext cx="0" cy="0"/>
          <a:chOff x="0" y="0"/>
          <a:chExt cx="0" cy="0"/>
        </a:xfrm>
      </p:grpSpPr>
      <p:sp>
        <p:nvSpPr>
          <p:cNvPr id="1040" name="Google Shape;1040;p65"/>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41" name="Google Shape;1041;p65"/>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BEST PRACTICE</a:t>
            </a:r>
            <a:endParaRPr sz="1800">
              <a:solidFill>
                <a:srgbClr val="FFFFFF"/>
              </a:solidFill>
              <a:latin typeface="Proxima Nova"/>
              <a:ea typeface="Proxima Nova"/>
              <a:cs typeface="Proxima Nova"/>
              <a:sym typeface="Proxima Nova"/>
            </a:endParaRPr>
          </a:p>
        </p:txBody>
      </p:sp>
      <p:sp>
        <p:nvSpPr>
          <p:cNvPr id="1042" name="Google Shape;1042;p65"/>
          <p:cNvSpPr txBox="1"/>
          <p:nvPr/>
        </p:nvSpPr>
        <p:spPr>
          <a:xfrm>
            <a:off x="3676450" y="1241625"/>
            <a:ext cx="5155800" cy="3592500"/>
          </a:xfrm>
          <a:prstGeom prst="rect">
            <a:avLst/>
          </a:prstGeom>
          <a:noFill/>
          <a:ln>
            <a:noFill/>
          </a:ln>
        </p:spPr>
        <p:txBody>
          <a:bodyPr anchorCtr="0" anchor="ctr" bIns="91425" lIns="91425" spcFirstLastPara="1" rIns="91425" wrap="square" tIns="91425">
            <a:noAutofit/>
          </a:bodyPr>
          <a:lstStyle/>
          <a:p>
            <a:pPr indent="-488950" lvl="0" marL="457200" rtl="0" algn="l">
              <a:spcBef>
                <a:spcPts val="0"/>
              </a:spcBef>
              <a:spcAft>
                <a:spcPts val="0"/>
              </a:spcAft>
              <a:buSzPts val="1400"/>
              <a:buFont typeface="Calibri"/>
              <a:buChar char="●"/>
            </a:pPr>
            <a:r>
              <a:rPr lang="en">
                <a:latin typeface="Calibri"/>
                <a:ea typeface="Calibri"/>
                <a:cs typeface="Calibri"/>
                <a:sym typeface="Calibri"/>
              </a:rPr>
              <a:t>Student data should be used to further and support</a:t>
            </a:r>
            <a:r>
              <a:rPr lang="en">
                <a:solidFill>
                  <a:srgbClr val="0B5394"/>
                </a:solidFill>
                <a:latin typeface="Calibri"/>
                <a:ea typeface="Calibri"/>
                <a:cs typeface="Calibri"/>
                <a:sym typeface="Calibri"/>
              </a:rPr>
              <a:t> </a:t>
            </a:r>
            <a:r>
              <a:rPr b="1" lang="en">
                <a:solidFill>
                  <a:srgbClr val="0B5394"/>
                </a:solidFill>
                <a:latin typeface="Comfortaa"/>
                <a:ea typeface="Comfortaa"/>
                <a:cs typeface="Comfortaa"/>
                <a:sym typeface="Comfortaa"/>
              </a:rPr>
              <a:t>student learning and success</a:t>
            </a:r>
            <a:r>
              <a:rPr lang="en">
                <a:solidFill>
                  <a:srgbClr val="0B5394"/>
                </a:solidFill>
                <a:latin typeface="Calibri"/>
                <a:ea typeface="Calibri"/>
                <a:cs typeface="Calibri"/>
                <a:sym typeface="Calibri"/>
              </a:rPr>
              <a:t>.</a:t>
            </a:r>
            <a:endParaRPr>
              <a:solidFill>
                <a:srgbClr val="0B5394"/>
              </a:solidFill>
              <a:latin typeface="Calibri"/>
              <a:ea typeface="Calibri"/>
              <a:cs typeface="Calibri"/>
              <a:sym typeface="Calibri"/>
            </a:endParaRPr>
          </a:p>
          <a:p>
            <a:pPr indent="-400050" lvl="0" marL="457200" rtl="0" algn="l">
              <a:spcBef>
                <a:spcPts val="0"/>
              </a:spcBef>
              <a:spcAft>
                <a:spcPts val="0"/>
              </a:spcAft>
              <a:buNone/>
            </a:pPr>
            <a:r>
              <a:t/>
            </a:r>
            <a:endParaRPr>
              <a:latin typeface="Calibri"/>
              <a:ea typeface="Calibri"/>
              <a:cs typeface="Calibri"/>
              <a:sym typeface="Calibri"/>
            </a:endParaRPr>
          </a:p>
          <a:p>
            <a:pPr indent="-488950" lvl="0" marL="457200" rtl="0" algn="l">
              <a:spcBef>
                <a:spcPts val="0"/>
              </a:spcBef>
              <a:spcAft>
                <a:spcPts val="0"/>
              </a:spcAft>
              <a:buSzPts val="1400"/>
              <a:buFont typeface="Calibri"/>
              <a:buChar char="●"/>
            </a:pPr>
            <a:r>
              <a:rPr lang="en">
                <a:latin typeface="Calibri"/>
                <a:ea typeface="Calibri"/>
                <a:cs typeface="Calibri"/>
                <a:sym typeface="Calibri"/>
              </a:rPr>
              <a:t>Student data are most powerful when used for </a:t>
            </a:r>
            <a:r>
              <a:rPr b="1" lang="en">
                <a:solidFill>
                  <a:srgbClr val="A2BA64"/>
                </a:solidFill>
                <a:latin typeface="Comfortaa"/>
                <a:ea typeface="Comfortaa"/>
                <a:cs typeface="Comfortaa"/>
                <a:sym typeface="Comfortaa"/>
              </a:rPr>
              <a:t>continuous improvement</a:t>
            </a:r>
            <a:r>
              <a:rPr lang="en">
                <a:latin typeface="Calibri"/>
                <a:ea typeface="Calibri"/>
                <a:cs typeface="Calibri"/>
                <a:sym typeface="Calibri"/>
              </a:rPr>
              <a:t> and personalizing student learning.</a:t>
            </a:r>
            <a:endParaRPr>
              <a:latin typeface="Calibri"/>
              <a:ea typeface="Calibri"/>
              <a:cs typeface="Calibri"/>
              <a:sym typeface="Calibri"/>
            </a:endParaRPr>
          </a:p>
          <a:p>
            <a:pPr indent="-400050" lvl="0" marL="457200" rtl="0" algn="l">
              <a:spcBef>
                <a:spcPts val="0"/>
              </a:spcBef>
              <a:spcAft>
                <a:spcPts val="0"/>
              </a:spcAft>
              <a:buNone/>
            </a:pPr>
            <a:r>
              <a:t/>
            </a:r>
            <a:endParaRPr>
              <a:latin typeface="Calibri"/>
              <a:ea typeface="Calibri"/>
              <a:cs typeface="Calibri"/>
              <a:sym typeface="Calibri"/>
            </a:endParaRPr>
          </a:p>
          <a:p>
            <a:pPr indent="-488950" lvl="0" marL="457200" rtl="0" algn="l">
              <a:spcBef>
                <a:spcPts val="0"/>
              </a:spcBef>
              <a:spcAft>
                <a:spcPts val="0"/>
              </a:spcAft>
              <a:buSzPts val="1400"/>
              <a:buFont typeface="Calibri"/>
              <a:buChar char="●"/>
            </a:pPr>
            <a:r>
              <a:rPr lang="en">
                <a:latin typeface="Calibri"/>
                <a:ea typeface="Calibri"/>
                <a:cs typeface="Calibri"/>
                <a:sym typeface="Calibri"/>
              </a:rPr>
              <a:t>Student data should be used as a </a:t>
            </a:r>
            <a:r>
              <a:rPr b="1" lang="en">
                <a:solidFill>
                  <a:srgbClr val="E69138"/>
                </a:solidFill>
                <a:latin typeface="Comfortaa"/>
                <a:ea typeface="Comfortaa"/>
                <a:cs typeface="Comfortaa"/>
                <a:sym typeface="Comfortaa"/>
              </a:rPr>
              <a:t>tool for informing, engaging, and empowering</a:t>
            </a:r>
            <a:r>
              <a:rPr lang="en">
                <a:latin typeface="Calibri"/>
                <a:ea typeface="Calibri"/>
                <a:cs typeface="Calibri"/>
                <a:sym typeface="Calibri"/>
              </a:rPr>
              <a:t> students, families, teachers, and school system leaders.</a:t>
            </a:r>
            <a:endParaRPr>
              <a:latin typeface="Calibri"/>
              <a:ea typeface="Calibri"/>
              <a:cs typeface="Calibri"/>
              <a:sym typeface="Calibri"/>
            </a:endParaRPr>
          </a:p>
          <a:p>
            <a:pPr indent="-400050" lvl="0" marL="457200" rtl="0" algn="l">
              <a:spcBef>
                <a:spcPts val="0"/>
              </a:spcBef>
              <a:spcAft>
                <a:spcPts val="0"/>
              </a:spcAft>
              <a:buNone/>
            </a:pPr>
            <a:r>
              <a:t/>
            </a:r>
            <a:endParaRPr>
              <a:latin typeface="Calibri"/>
              <a:ea typeface="Calibri"/>
              <a:cs typeface="Calibri"/>
              <a:sym typeface="Calibri"/>
            </a:endParaRPr>
          </a:p>
          <a:p>
            <a:pPr indent="-488950" lvl="0" marL="457200" rtl="0" algn="l">
              <a:spcBef>
                <a:spcPts val="0"/>
              </a:spcBef>
              <a:spcAft>
                <a:spcPts val="0"/>
              </a:spcAft>
              <a:buSzPts val="1400"/>
              <a:buFont typeface="Calibri"/>
              <a:buChar char="●"/>
            </a:pPr>
            <a:r>
              <a:rPr lang="en">
                <a:latin typeface="Calibri"/>
                <a:ea typeface="Calibri"/>
                <a:cs typeface="Calibri"/>
                <a:sym typeface="Calibri"/>
              </a:rPr>
              <a:t>Students, families, and educators should have</a:t>
            </a:r>
            <a:r>
              <a:rPr b="1" lang="en">
                <a:solidFill>
                  <a:srgbClr val="CC4125"/>
                </a:solidFill>
                <a:latin typeface="Comfortaa"/>
                <a:ea typeface="Comfortaa"/>
                <a:cs typeface="Comfortaa"/>
                <a:sym typeface="Comfortaa"/>
              </a:rPr>
              <a:t> timely access</a:t>
            </a:r>
            <a:r>
              <a:rPr lang="en">
                <a:latin typeface="Calibri"/>
                <a:ea typeface="Calibri"/>
                <a:cs typeface="Calibri"/>
                <a:sym typeface="Calibri"/>
              </a:rPr>
              <a:t> to information collected about the student.</a:t>
            </a:r>
            <a:endParaRPr>
              <a:latin typeface="Calibri"/>
              <a:ea typeface="Calibri"/>
              <a:cs typeface="Calibri"/>
              <a:sym typeface="Calibri"/>
            </a:endParaRPr>
          </a:p>
          <a:p>
            <a:pPr indent="-400050" lvl="0" marL="457200" rtl="0" algn="l">
              <a:spcBef>
                <a:spcPts val="0"/>
              </a:spcBef>
              <a:spcAft>
                <a:spcPts val="0"/>
              </a:spcAft>
              <a:buNone/>
            </a:pPr>
            <a:r>
              <a:t/>
            </a:r>
            <a:endParaRPr>
              <a:latin typeface="Calibri"/>
              <a:ea typeface="Calibri"/>
              <a:cs typeface="Calibri"/>
              <a:sym typeface="Calibri"/>
            </a:endParaRPr>
          </a:p>
          <a:p>
            <a:pPr indent="-488950" lvl="0" marL="457200" rtl="0" algn="l">
              <a:spcBef>
                <a:spcPts val="0"/>
              </a:spcBef>
              <a:spcAft>
                <a:spcPts val="0"/>
              </a:spcAft>
              <a:buSzPts val="1400"/>
              <a:buFont typeface="Calibri"/>
              <a:buChar char="●"/>
            </a:pPr>
            <a:r>
              <a:rPr lang="en">
                <a:latin typeface="Calibri"/>
                <a:ea typeface="Calibri"/>
                <a:cs typeface="Calibri"/>
                <a:sym typeface="Calibri"/>
              </a:rPr>
              <a:t>Student data should be </a:t>
            </a:r>
            <a:r>
              <a:rPr b="1" lang="en">
                <a:solidFill>
                  <a:srgbClr val="674EA7"/>
                </a:solidFill>
                <a:latin typeface="Comfortaa"/>
                <a:ea typeface="Comfortaa"/>
                <a:cs typeface="Comfortaa"/>
                <a:sym typeface="Comfortaa"/>
              </a:rPr>
              <a:t>used to inform, not to judge</a:t>
            </a:r>
            <a:r>
              <a:rPr b="1" lang="en">
                <a:latin typeface="Comfortaa"/>
                <a:ea typeface="Comfortaa"/>
                <a:cs typeface="Comfortaa"/>
                <a:sym typeface="Comfortaa"/>
              </a:rPr>
              <a:t>… </a:t>
            </a:r>
            <a:r>
              <a:rPr lang="en">
                <a:latin typeface="Calibri"/>
                <a:ea typeface="Calibri"/>
                <a:cs typeface="Calibri"/>
                <a:sym typeface="Calibri"/>
              </a:rPr>
              <a:t>and not replace the professional judgment of educators.</a:t>
            </a:r>
            <a:endParaRPr>
              <a:latin typeface="Calibri"/>
              <a:ea typeface="Calibri"/>
              <a:cs typeface="Calibri"/>
              <a:sym typeface="Calibri"/>
            </a:endParaRPr>
          </a:p>
        </p:txBody>
      </p:sp>
      <p:sp>
        <p:nvSpPr>
          <p:cNvPr id="1043" name="Google Shape;1043;p65"/>
          <p:cNvSpPr/>
          <p:nvPr/>
        </p:nvSpPr>
        <p:spPr>
          <a:xfrm>
            <a:off x="3612975" y="2096300"/>
            <a:ext cx="402600" cy="402600"/>
          </a:xfrm>
          <a:prstGeom prst="ellipse">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4" name="Google Shape;1044;p65"/>
          <p:cNvPicPr preferRelativeResize="0"/>
          <p:nvPr/>
        </p:nvPicPr>
        <p:blipFill>
          <a:blip r:embed="rId3">
            <a:alphaModFix/>
          </a:blip>
          <a:stretch>
            <a:fillRect/>
          </a:stretch>
        </p:blipFill>
        <p:spPr>
          <a:xfrm>
            <a:off x="3638805" y="2111767"/>
            <a:ext cx="351050" cy="343607"/>
          </a:xfrm>
          <a:prstGeom prst="rect">
            <a:avLst/>
          </a:prstGeom>
          <a:noFill/>
          <a:ln>
            <a:noFill/>
          </a:ln>
        </p:spPr>
      </p:pic>
      <p:pic>
        <p:nvPicPr>
          <p:cNvPr id="1045" name="Google Shape;1045;p65"/>
          <p:cNvPicPr preferRelativeResize="0"/>
          <p:nvPr/>
        </p:nvPicPr>
        <p:blipFill>
          <a:blip r:embed="rId4">
            <a:alphaModFix/>
          </a:blip>
          <a:stretch>
            <a:fillRect/>
          </a:stretch>
        </p:blipFill>
        <p:spPr>
          <a:xfrm>
            <a:off x="3612946" y="1467571"/>
            <a:ext cx="402650" cy="402650"/>
          </a:xfrm>
          <a:prstGeom prst="rect">
            <a:avLst/>
          </a:prstGeom>
          <a:noFill/>
          <a:ln>
            <a:noFill/>
          </a:ln>
        </p:spPr>
      </p:pic>
      <p:pic>
        <p:nvPicPr>
          <p:cNvPr id="1046" name="Google Shape;1046;p65"/>
          <p:cNvPicPr preferRelativeResize="0"/>
          <p:nvPr/>
        </p:nvPicPr>
        <p:blipFill>
          <a:blip r:embed="rId5">
            <a:alphaModFix/>
          </a:blip>
          <a:stretch>
            <a:fillRect/>
          </a:stretch>
        </p:blipFill>
        <p:spPr>
          <a:xfrm>
            <a:off x="3612950" y="2737625"/>
            <a:ext cx="402650" cy="402650"/>
          </a:xfrm>
          <a:prstGeom prst="rect">
            <a:avLst/>
          </a:prstGeom>
          <a:noFill/>
          <a:ln>
            <a:noFill/>
          </a:ln>
        </p:spPr>
      </p:pic>
      <p:pic>
        <p:nvPicPr>
          <p:cNvPr id="1047" name="Google Shape;1047;p65"/>
          <p:cNvPicPr preferRelativeResize="0"/>
          <p:nvPr/>
        </p:nvPicPr>
        <p:blipFill>
          <a:blip r:embed="rId6">
            <a:alphaModFix/>
          </a:blip>
          <a:stretch>
            <a:fillRect/>
          </a:stretch>
        </p:blipFill>
        <p:spPr>
          <a:xfrm>
            <a:off x="3612950" y="3606625"/>
            <a:ext cx="402650" cy="402650"/>
          </a:xfrm>
          <a:prstGeom prst="rect">
            <a:avLst/>
          </a:prstGeom>
          <a:noFill/>
          <a:ln>
            <a:noFill/>
          </a:ln>
        </p:spPr>
      </p:pic>
      <p:pic>
        <p:nvPicPr>
          <p:cNvPr id="1048" name="Google Shape;1048;p65"/>
          <p:cNvPicPr preferRelativeResize="0"/>
          <p:nvPr/>
        </p:nvPicPr>
        <p:blipFill>
          <a:blip r:embed="rId7">
            <a:alphaModFix/>
          </a:blip>
          <a:stretch>
            <a:fillRect/>
          </a:stretch>
        </p:blipFill>
        <p:spPr>
          <a:xfrm>
            <a:off x="3612950" y="4177125"/>
            <a:ext cx="402650" cy="402650"/>
          </a:xfrm>
          <a:prstGeom prst="rect">
            <a:avLst/>
          </a:prstGeom>
          <a:noFill/>
          <a:ln>
            <a:noFill/>
          </a:ln>
        </p:spPr>
      </p:pic>
      <p:pic>
        <p:nvPicPr>
          <p:cNvPr id="1049" name="Google Shape;1049;p65"/>
          <p:cNvPicPr preferRelativeResize="0"/>
          <p:nvPr/>
        </p:nvPicPr>
        <p:blipFill>
          <a:blip r:embed="rId8">
            <a:alphaModFix/>
          </a:blip>
          <a:stretch>
            <a:fillRect/>
          </a:stretch>
        </p:blipFill>
        <p:spPr>
          <a:xfrm>
            <a:off x="175975" y="788825"/>
            <a:ext cx="3155737" cy="3714754"/>
          </a:xfrm>
          <a:prstGeom prst="rect">
            <a:avLst/>
          </a:prstGeom>
          <a:noFill/>
          <a:ln>
            <a:noFill/>
          </a:ln>
        </p:spPr>
      </p:pic>
      <p:sp>
        <p:nvSpPr>
          <p:cNvPr id="1050" name="Google Shape;1050;p65"/>
          <p:cNvSpPr txBox="1"/>
          <p:nvPr/>
        </p:nvSpPr>
        <p:spPr>
          <a:xfrm>
            <a:off x="3612950" y="962675"/>
            <a:ext cx="5076900" cy="4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Comfortaa"/>
                <a:ea typeface="Comfortaa"/>
                <a:cs typeface="Comfortaa"/>
                <a:sym typeface="Comfortaa"/>
              </a:rPr>
              <a:t>Foundations for Using Student Data</a:t>
            </a:r>
            <a:endParaRPr b="1" sz="2000">
              <a:latin typeface="Comfortaa"/>
              <a:ea typeface="Comfortaa"/>
              <a:cs typeface="Comfortaa"/>
              <a:sym typeface="Comforta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4" name="Shape 1054"/>
        <p:cNvGrpSpPr/>
        <p:nvPr/>
      </p:nvGrpSpPr>
      <p:grpSpPr>
        <a:xfrm>
          <a:off x="0" y="0"/>
          <a:ext cx="0" cy="0"/>
          <a:chOff x="0" y="0"/>
          <a:chExt cx="0" cy="0"/>
        </a:xfrm>
      </p:grpSpPr>
      <p:sp>
        <p:nvSpPr>
          <p:cNvPr id="1055" name="Google Shape;1055;p66"/>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56" name="Google Shape;1056;p66"/>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BEST PRACTICE</a:t>
            </a:r>
            <a:endParaRPr sz="1800">
              <a:solidFill>
                <a:srgbClr val="FFFFFF"/>
              </a:solidFill>
              <a:latin typeface="Proxima Nova"/>
              <a:ea typeface="Proxima Nova"/>
              <a:cs typeface="Proxima Nova"/>
              <a:sym typeface="Proxima Nova"/>
            </a:endParaRPr>
          </a:p>
        </p:txBody>
      </p:sp>
      <p:sp>
        <p:nvSpPr>
          <p:cNvPr id="1057" name="Google Shape;1057;p66"/>
          <p:cNvSpPr txBox="1"/>
          <p:nvPr/>
        </p:nvSpPr>
        <p:spPr>
          <a:xfrm>
            <a:off x="3428375" y="1306775"/>
            <a:ext cx="55281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omfortaa"/>
                <a:ea typeface="Comfortaa"/>
                <a:cs typeface="Comfortaa"/>
                <a:sym typeface="Comfortaa"/>
              </a:rPr>
              <a:t>Effective &amp; Responsible Use of Student Data</a:t>
            </a:r>
            <a:endParaRPr b="1" sz="1800">
              <a:latin typeface="Comfortaa"/>
              <a:ea typeface="Comfortaa"/>
              <a:cs typeface="Comfortaa"/>
              <a:sym typeface="Comfortaa"/>
            </a:endParaRPr>
          </a:p>
        </p:txBody>
      </p:sp>
      <p:sp>
        <p:nvSpPr>
          <p:cNvPr id="1058" name="Google Shape;1058;p66"/>
          <p:cNvSpPr txBox="1"/>
          <p:nvPr/>
        </p:nvSpPr>
        <p:spPr>
          <a:xfrm>
            <a:off x="3845275" y="717325"/>
            <a:ext cx="4987200" cy="4736400"/>
          </a:xfrm>
          <a:prstGeom prst="rect">
            <a:avLst/>
          </a:prstGeom>
          <a:noFill/>
          <a:ln>
            <a:noFill/>
          </a:ln>
        </p:spPr>
        <p:txBody>
          <a:bodyPr anchorCtr="0" anchor="ctr" bIns="91425" lIns="91425" spcFirstLastPara="1" rIns="91425" wrap="square" tIns="91425">
            <a:noAutofit/>
          </a:bodyPr>
          <a:lstStyle/>
          <a:p>
            <a:pPr indent="-273050" lvl="0" marL="228600" rtl="0" algn="l">
              <a:lnSpc>
                <a:spcPct val="100000"/>
              </a:lnSpc>
              <a:spcBef>
                <a:spcPts val="0"/>
              </a:spcBef>
              <a:spcAft>
                <a:spcPts val="0"/>
              </a:spcAft>
              <a:buSzPts val="1600"/>
              <a:buFont typeface="Calibri"/>
              <a:buAutoNum type="arabicPeriod"/>
            </a:pPr>
            <a:r>
              <a:rPr lang="en" sz="1600">
                <a:latin typeface="Calibri"/>
                <a:ea typeface="Calibri"/>
                <a:cs typeface="Calibri"/>
                <a:sym typeface="Calibri"/>
              </a:rPr>
              <a:t>Foster a </a:t>
            </a:r>
            <a:r>
              <a:rPr b="1" lang="en" sz="1600">
                <a:latin typeface="Calibri"/>
                <a:ea typeface="Calibri"/>
                <a:cs typeface="Calibri"/>
                <a:sym typeface="Calibri"/>
              </a:rPr>
              <a:t>culture </a:t>
            </a:r>
            <a:r>
              <a:rPr lang="en" sz="1600">
                <a:latin typeface="Calibri"/>
                <a:ea typeface="Calibri"/>
                <a:cs typeface="Calibri"/>
                <a:sym typeface="Calibri"/>
              </a:rPr>
              <a:t>for using data</a:t>
            </a:r>
            <a:endParaRPr sz="1600">
              <a:latin typeface="Calibri"/>
              <a:ea typeface="Calibri"/>
              <a:cs typeface="Calibri"/>
              <a:sym typeface="Calibri"/>
            </a:endParaRPr>
          </a:p>
          <a:p>
            <a:pPr indent="0" lvl="0" marL="457200" rtl="0" algn="l">
              <a:lnSpc>
                <a:spcPct val="100000"/>
              </a:lnSpc>
              <a:spcBef>
                <a:spcPts val="0"/>
              </a:spcBef>
              <a:spcAft>
                <a:spcPts val="0"/>
              </a:spcAft>
              <a:buNone/>
            </a:pPr>
            <a:r>
              <a:t/>
            </a:r>
            <a:endParaRPr sz="1600">
              <a:latin typeface="Calibri"/>
              <a:ea typeface="Calibri"/>
              <a:cs typeface="Calibri"/>
              <a:sym typeface="Calibri"/>
            </a:endParaRPr>
          </a:p>
          <a:p>
            <a:pPr indent="-273050" lvl="0" marL="228600" rtl="0" algn="l">
              <a:lnSpc>
                <a:spcPct val="100000"/>
              </a:lnSpc>
              <a:spcBef>
                <a:spcPts val="0"/>
              </a:spcBef>
              <a:spcAft>
                <a:spcPts val="0"/>
              </a:spcAft>
              <a:buSzPts val="1600"/>
              <a:buFont typeface="Calibri"/>
              <a:buAutoNum type="arabicPeriod"/>
            </a:pPr>
            <a:r>
              <a:rPr lang="en" sz="1600">
                <a:latin typeface="Calibri"/>
                <a:ea typeface="Calibri"/>
                <a:cs typeface="Calibri"/>
                <a:sym typeface="Calibri"/>
              </a:rPr>
              <a:t>Fully integrate all </a:t>
            </a:r>
            <a:r>
              <a:rPr b="1" lang="en" sz="1600">
                <a:latin typeface="Calibri"/>
                <a:ea typeface="Calibri"/>
                <a:cs typeface="Calibri"/>
                <a:sym typeface="Calibri"/>
              </a:rPr>
              <a:t>privacy </a:t>
            </a:r>
            <a:r>
              <a:rPr lang="en" sz="1600">
                <a:latin typeface="Calibri"/>
                <a:ea typeface="Calibri"/>
                <a:cs typeface="Calibri"/>
                <a:sym typeface="Calibri"/>
              </a:rPr>
              <a:t>regulations into practices</a:t>
            </a:r>
            <a:endParaRPr sz="1600">
              <a:latin typeface="Calibri"/>
              <a:ea typeface="Calibri"/>
              <a:cs typeface="Calibri"/>
              <a:sym typeface="Calibri"/>
            </a:endParaRPr>
          </a:p>
          <a:p>
            <a:pPr indent="0" lvl="0" marL="457200" rtl="0" algn="l">
              <a:lnSpc>
                <a:spcPct val="100000"/>
              </a:lnSpc>
              <a:spcBef>
                <a:spcPts val="0"/>
              </a:spcBef>
              <a:spcAft>
                <a:spcPts val="0"/>
              </a:spcAft>
              <a:buNone/>
            </a:pPr>
            <a:r>
              <a:t/>
            </a:r>
            <a:endParaRPr sz="1600">
              <a:latin typeface="Calibri"/>
              <a:ea typeface="Calibri"/>
              <a:cs typeface="Calibri"/>
              <a:sym typeface="Calibri"/>
            </a:endParaRPr>
          </a:p>
          <a:p>
            <a:pPr indent="-273050" lvl="0" marL="228600" rtl="0" algn="l">
              <a:lnSpc>
                <a:spcPct val="100000"/>
              </a:lnSpc>
              <a:spcBef>
                <a:spcPts val="0"/>
              </a:spcBef>
              <a:spcAft>
                <a:spcPts val="0"/>
              </a:spcAft>
              <a:buSzPts val="1600"/>
              <a:buFont typeface="Calibri"/>
              <a:buAutoNum type="arabicPeriod"/>
            </a:pPr>
            <a:r>
              <a:rPr lang="en" sz="1600">
                <a:latin typeface="Calibri"/>
                <a:ea typeface="Calibri"/>
                <a:cs typeface="Calibri"/>
                <a:sym typeface="Calibri"/>
              </a:rPr>
              <a:t>Develop policies to </a:t>
            </a:r>
            <a:r>
              <a:rPr b="1" lang="en" sz="1600">
                <a:latin typeface="Calibri"/>
                <a:ea typeface="Calibri"/>
                <a:cs typeface="Calibri"/>
                <a:sym typeface="Calibri"/>
              </a:rPr>
              <a:t>share and protect </a:t>
            </a:r>
            <a:r>
              <a:rPr lang="en" sz="1600">
                <a:latin typeface="Calibri"/>
                <a:ea typeface="Calibri"/>
                <a:cs typeface="Calibri"/>
                <a:sym typeface="Calibri"/>
              </a:rPr>
              <a:t>data</a:t>
            </a:r>
            <a:endParaRPr sz="1600">
              <a:latin typeface="Calibri"/>
              <a:ea typeface="Calibri"/>
              <a:cs typeface="Calibri"/>
              <a:sym typeface="Calibri"/>
            </a:endParaRPr>
          </a:p>
          <a:p>
            <a:pPr indent="0" lvl="0" marL="457200" rtl="0" algn="l">
              <a:lnSpc>
                <a:spcPct val="100000"/>
              </a:lnSpc>
              <a:spcBef>
                <a:spcPts val="0"/>
              </a:spcBef>
              <a:spcAft>
                <a:spcPts val="0"/>
              </a:spcAft>
              <a:buNone/>
            </a:pPr>
            <a:r>
              <a:t/>
            </a:r>
            <a:endParaRPr sz="1600">
              <a:latin typeface="Calibri"/>
              <a:ea typeface="Calibri"/>
              <a:cs typeface="Calibri"/>
              <a:sym typeface="Calibri"/>
            </a:endParaRPr>
          </a:p>
          <a:p>
            <a:pPr indent="-273050" lvl="0" marL="228600" rtl="0" algn="l">
              <a:lnSpc>
                <a:spcPct val="100000"/>
              </a:lnSpc>
              <a:spcBef>
                <a:spcPts val="0"/>
              </a:spcBef>
              <a:spcAft>
                <a:spcPts val="0"/>
              </a:spcAft>
              <a:buSzPts val="1600"/>
              <a:buFont typeface="Calibri"/>
              <a:buAutoNum type="arabicPeriod"/>
            </a:pPr>
            <a:r>
              <a:rPr lang="en" sz="1600">
                <a:latin typeface="Calibri"/>
                <a:ea typeface="Calibri"/>
                <a:cs typeface="Calibri"/>
                <a:sym typeface="Calibri"/>
              </a:rPr>
              <a:t>Employ</a:t>
            </a:r>
            <a:r>
              <a:rPr b="1" lang="en" sz="1600">
                <a:latin typeface="Calibri"/>
                <a:ea typeface="Calibri"/>
                <a:cs typeface="Calibri"/>
                <a:sym typeface="Calibri"/>
              </a:rPr>
              <a:t> strong data security</a:t>
            </a:r>
            <a:r>
              <a:rPr lang="en" sz="1600">
                <a:latin typeface="Calibri"/>
                <a:ea typeface="Calibri"/>
                <a:cs typeface="Calibri"/>
                <a:sym typeface="Calibri"/>
              </a:rPr>
              <a:t> strategies</a:t>
            </a:r>
            <a:endParaRPr sz="1600">
              <a:latin typeface="Calibri"/>
              <a:ea typeface="Calibri"/>
              <a:cs typeface="Calibri"/>
              <a:sym typeface="Calibri"/>
            </a:endParaRPr>
          </a:p>
          <a:p>
            <a:pPr indent="0" lvl="0" marL="457200" rtl="0" algn="l">
              <a:lnSpc>
                <a:spcPct val="100000"/>
              </a:lnSpc>
              <a:spcBef>
                <a:spcPts val="0"/>
              </a:spcBef>
              <a:spcAft>
                <a:spcPts val="0"/>
              </a:spcAft>
              <a:buNone/>
            </a:pPr>
            <a:r>
              <a:t/>
            </a:r>
            <a:endParaRPr sz="1600">
              <a:latin typeface="Calibri"/>
              <a:ea typeface="Calibri"/>
              <a:cs typeface="Calibri"/>
              <a:sym typeface="Calibri"/>
            </a:endParaRPr>
          </a:p>
          <a:p>
            <a:pPr indent="-273050" lvl="0" marL="228600" rtl="0" algn="l">
              <a:lnSpc>
                <a:spcPct val="100000"/>
              </a:lnSpc>
              <a:spcBef>
                <a:spcPts val="0"/>
              </a:spcBef>
              <a:spcAft>
                <a:spcPts val="0"/>
              </a:spcAft>
              <a:buSzPts val="1600"/>
              <a:buFont typeface="Calibri"/>
              <a:buAutoNum type="arabicPeriod"/>
            </a:pPr>
            <a:r>
              <a:rPr b="1" lang="en" sz="1600">
                <a:latin typeface="Calibri"/>
                <a:ea typeface="Calibri"/>
                <a:cs typeface="Calibri"/>
                <a:sym typeface="Calibri"/>
              </a:rPr>
              <a:t>Be transparent</a:t>
            </a:r>
            <a:r>
              <a:rPr lang="en" sz="1600">
                <a:latin typeface="Calibri"/>
                <a:ea typeface="Calibri"/>
                <a:cs typeface="Calibri"/>
                <a:sym typeface="Calibri"/>
              </a:rPr>
              <a:t> about why and how you use data</a:t>
            </a:r>
            <a:endParaRPr sz="1600">
              <a:latin typeface="Calibri"/>
              <a:ea typeface="Calibri"/>
              <a:cs typeface="Calibri"/>
              <a:sym typeface="Calibri"/>
            </a:endParaRPr>
          </a:p>
        </p:txBody>
      </p:sp>
      <p:pic>
        <p:nvPicPr>
          <p:cNvPr id="1059" name="Google Shape;1059;p66"/>
          <p:cNvPicPr preferRelativeResize="0"/>
          <p:nvPr/>
        </p:nvPicPr>
        <p:blipFill>
          <a:blip r:embed="rId3">
            <a:alphaModFix/>
          </a:blip>
          <a:stretch>
            <a:fillRect/>
          </a:stretch>
        </p:blipFill>
        <p:spPr>
          <a:xfrm>
            <a:off x="311700" y="1263064"/>
            <a:ext cx="3116675" cy="36449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3" name="Shape 1063"/>
        <p:cNvGrpSpPr/>
        <p:nvPr/>
      </p:nvGrpSpPr>
      <p:grpSpPr>
        <a:xfrm>
          <a:off x="0" y="0"/>
          <a:ext cx="0" cy="0"/>
          <a:chOff x="0" y="0"/>
          <a:chExt cx="0" cy="0"/>
        </a:xfrm>
      </p:grpSpPr>
      <p:sp>
        <p:nvSpPr>
          <p:cNvPr id="1064" name="Google Shape;1064;p67"/>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65" name="Google Shape;1065;p67"/>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BEST PRACTICE</a:t>
            </a:r>
            <a:endParaRPr sz="1800">
              <a:solidFill>
                <a:srgbClr val="FFFFFF"/>
              </a:solidFill>
              <a:latin typeface="Proxima Nova"/>
              <a:ea typeface="Proxima Nova"/>
              <a:cs typeface="Proxima Nova"/>
              <a:sym typeface="Proxima Nova"/>
            </a:endParaRPr>
          </a:p>
        </p:txBody>
      </p:sp>
      <p:sp>
        <p:nvSpPr>
          <p:cNvPr id="1066" name="Google Shape;1066;p67"/>
          <p:cNvSpPr/>
          <p:nvPr/>
        </p:nvSpPr>
        <p:spPr>
          <a:xfrm>
            <a:off x="597450" y="1955450"/>
            <a:ext cx="2860500" cy="1565400"/>
          </a:xfrm>
          <a:prstGeom prst="roundRect">
            <a:avLst>
              <a:gd fmla="val 1059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67"/>
          <p:cNvSpPr txBox="1"/>
          <p:nvPr/>
        </p:nvSpPr>
        <p:spPr>
          <a:xfrm>
            <a:off x="695975" y="1955450"/>
            <a:ext cx="2659200" cy="147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omfortaa"/>
                <a:ea typeface="Comfortaa"/>
                <a:cs typeface="Comfortaa"/>
                <a:sym typeface="Comfortaa"/>
              </a:rPr>
              <a:t>Privacy</a:t>
            </a:r>
            <a:endParaRPr b="1" sz="1800">
              <a:latin typeface="Comfortaa"/>
              <a:ea typeface="Comfortaa"/>
              <a:cs typeface="Comfortaa"/>
              <a:sym typeface="Comfortaa"/>
            </a:endParaRPr>
          </a:p>
          <a:p>
            <a:pPr indent="0" lvl="0" marL="0" rtl="0" algn="l">
              <a:spcBef>
                <a:spcPts val="1200"/>
              </a:spcBef>
              <a:spcAft>
                <a:spcPts val="0"/>
              </a:spcAft>
              <a:buNone/>
            </a:pPr>
            <a:r>
              <a:rPr lang="en" sz="1200">
                <a:latin typeface="Calibri"/>
                <a:ea typeface="Calibri"/>
                <a:cs typeface="Calibri"/>
                <a:sym typeface="Calibri"/>
              </a:rPr>
              <a:t>The protection of personal information — practices we follow to ensure that data is only accessed by appropriate parties for appropriate uses (including designating permissions).</a:t>
            </a:r>
            <a:endParaRPr sz="1200">
              <a:latin typeface="Calibri"/>
              <a:ea typeface="Calibri"/>
              <a:cs typeface="Calibri"/>
              <a:sym typeface="Calibri"/>
            </a:endParaRPr>
          </a:p>
        </p:txBody>
      </p:sp>
      <p:sp>
        <p:nvSpPr>
          <p:cNvPr id="1068" name="Google Shape;1068;p67"/>
          <p:cNvSpPr/>
          <p:nvPr/>
        </p:nvSpPr>
        <p:spPr>
          <a:xfrm>
            <a:off x="597450" y="3734025"/>
            <a:ext cx="2860500" cy="1182600"/>
          </a:xfrm>
          <a:prstGeom prst="roundRect">
            <a:avLst>
              <a:gd fmla="val 1059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67"/>
          <p:cNvSpPr txBox="1"/>
          <p:nvPr/>
        </p:nvSpPr>
        <p:spPr>
          <a:xfrm>
            <a:off x="3564100" y="933825"/>
            <a:ext cx="5368200" cy="3802200"/>
          </a:xfrm>
          <a:prstGeom prst="rect">
            <a:avLst/>
          </a:prstGeom>
          <a:noFill/>
          <a:ln>
            <a:noFill/>
          </a:ln>
        </p:spPr>
        <p:txBody>
          <a:bodyPr anchorCtr="0" anchor="ctr" bIns="91425" lIns="91425" spcFirstLastPara="1" rIns="91425" wrap="square" tIns="91425">
            <a:noAutofit/>
          </a:bodyPr>
          <a:lstStyle/>
          <a:p>
            <a:pPr indent="457200" lvl="0" marL="457200" rtl="0" algn="l">
              <a:spcBef>
                <a:spcPts val="0"/>
              </a:spcBef>
              <a:spcAft>
                <a:spcPts val="0"/>
              </a:spcAft>
              <a:buNone/>
            </a:pPr>
            <a:r>
              <a:rPr b="1" lang="en" sz="2400">
                <a:latin typeface="Comfortaa"/>
                <a:ea typeface="Comfortaa"/>
                <a:cs typeface="Comfortaa"/>
                <a:sym typeface="Comfortaa"/>
              </a:rPr>
              <a:t>A Positive Digital Culture</a:t>
            </a:r>
            <a:endParaRPr sz="1600">
              <a:latin typeface="Calibri"/>
              <a:ea typeface="Calibri"/>
              <a:cs typeface="Calibri"/>
              <a:sym typeface="Calibri"/>
            </a:endParaRPr>
          </a:p>
          <a:p>
            <a:pPr indent="0" lvl="0" marL="0" rtl="0" algn="l">
              <a:spcBef>
                <a:spcPts val="160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An environment in which t</a:t>
            </a:r>
            <a:r>
              <a:rPr b="1" lang="en">
                <a:latin typeface="Calibri"/>
                <a:ea typeface="Calibri"/>
                <a:cs typeface="Calibri"/>
                <a:sym typeface="Calibri"/>
              </a:rPr>
              <a:t>echnology is used in healthy and safe ways</a:t>
            </a:r>
            <a:r>
              <a:rPr lang="en">
                <a:latin typeface="Calibri"/>
                <a:ea typeface="Calibri"/>
                <a:cs typeface="Calibri"/>
                <a:sym typeface="Calibri"/>
              </a:rPr>
              <a:t>. All actors and stakeholders have an </a:t>
            </a:r>
            <a:r>
              <a:rPr b="1" lang="en">
                <a:latin typeface="Calibri"/>
                <a:ea typeface="Calibri"/>
                <a:cs typeface="Calibri"/>
                <a:sym typeface="Calibri"/>
              </a:rPr>
              <a:t>understanding of what behaviors and practices</a:t>
            </a:r>
            <a:r>
              <a:rPr lang="en">
                <a:latin typeface="Calibri"/>
                <a:ea typeface="Calibri"/>
                <a:cs typeface="Calibri"/>
                <a:sym typeface="Calibri"/>
              </a:rPr>
              <a:t> are appropriate to maintain this environment.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260350" lvl="0" marL="457200" rtl="0" algn="l">
              <a:spcBef>
                <a:spcPts val="0"/>
              </a:spcBef>
              <a:spcAft>
                <a:spcPts val="0"/>
              </a:spcAft>
              <a:buSzPts val="1400"/>
              <a:buFont typeface="Calibri"/>
              <a:buChar char="●"/>
            </a:pPr>
            <a:r>
              <a:rPr lang="en">
                <a:latin typeface="Calibri"/>
                <a:ea typeface="Calibri"/>
                <a:cs typeface="Calibri"/>
                <a:sym typeface="Calibri"/>
              </a:rPr>
              <a:t>What does this environment look like? </a:t>
            </a:r>
            <a:endParaRPr>
              <a:latin typeface="Calibri"/>
              <a:ea typeface="Calibri"/>
              <a:cs typeface="Calibri"/>
              <a:sym typeface="Calibri"/>
            </a:endParaRPr>
          </a:p>
          <a:p>
            <a:pPr indent="-260350" lvl="0" marL="457200" rtl="0" algn="l">
              <a:spcBef>
                <a:spcPts val="1000"/>
              </a:spcBef>
              <a:spcAft>
                <a:spcPts val="0"/>
              </a:spcAft>
              <a:buSzPts val="1400"/>
              <a:buFont typeface="Calibri"/>
              <a:buChar char="●"/>
            </a:pPr>
            <a:r>
              <a:rPr lang="en">
                <a:latin typeface="Calibri"/>
                <a:ea typeface="Calibri"/>
                <a:cs typeface="Calibri"/>
                <a:sym typeface="Calibri"/>
              </a:rPr>
              <a:t>Think about student safety on campus (in the physical world): Educators, staff, and administrators already have an understanding about when student information should and shouldn’t be disclosed, and what kind of behavior is appropriate </a:t>
            </a:r>
            <a:endParaRPr>
              <a:latin typeface="Calibri"/>
              <a:ea typeface="Calibri"/>
              <a:cs typeface="Calibri"/>
              <a:sym typeface="Calibri"/>
            </a:endParaRPr>
          </a:p>
          <a:p>
            <a:pPr indent="-260350" lvl="0" marL="457200" rtl="0" algn="l">
              <a:spcBef>
                <a:spcPts val="1000"/>
              </a:spcBef>
              <a:spcAft>
                <a:spcPts val="0"/>
              </a:spcAft>
              <a:buSzPts val="1400"/>
              <a:buFont typeface="Calibri"/>
              <a:buChar char="●"/>
            </a:pPr>
            <a:r>
              <a:rPr lang="en">
                <a:latin typeface="Calibri"/>
                <a:ea typeface="Calibri"/>
                <a:cs typeface="Calibri"/>
                <a:sym typeface="Calibri"/>
              </a:rPr>
              <a:t>This kind of understanding shouldn’t</a:t>
            </a:r>
            <a:r>
              <a:rPr b="1" lang="en">
                <a:latin typeface="Calibri"/>
                <a:ea typeface="Calibri"/>
                <a:cs typeface="Calibri"/>
                <a:sym typeface="Calibri"/>
              </a:rPr>
              <a:t> </a:t>
            </a:r>
            <a:r>
              <a:rPr lang="en">
                <a:latin typeface="Calibri"/>
                <a:ea typeface="Calibri"/>
                <a:cs typeface="Calibri"/>
                <a:sym typeface="Calibri"/>
              </a:rPr>
              <a:t>be rejected in the digital world!</a:t>
            </a:r>
            <a:endParaRPr>
              <a:latin typeface="Calibri"/>
              <a:ea typeface="Calibri"/>
              <a:cs typeface="Calibri"/>
              <a:sym typeface="Calibri"/>
            </a:endParaRPr>
          </a:p>
        </p:txBody>
      </p:sp>
      <p:pic>
        <p:nvPicPr>
          <p:cNvPr id="1070" name="Google Shape;1070;p67"/>
          <p:cNvPicPr preferRelativeResize="0"/>
          <p:nvPr/>
        </p:nvPicPr>
        <p:blipFill>
          <a:blip r:embed="rId3">
            <a:alphaModFix/>
          </a:blip>
          <a:stretch>
            <a:fillRect/>
          </a:stretch>
        </p:blipFill>
        <p:spPr>
          <a:xfrm>
            <a:off x="1188713" y="752860"/>
            <a:ext cx="1776616" cy="912175"/>
          </a:xfrm>
          <a:prstGeom prst="rect">
            <a:avLst/>
          </a:prstGeom>
          <a:noFill/>
          <a:ln>
            <a:noFill/>
          </a:ln>
        </p:spPr>
      </p:pic>
      <p:sp>
        <p:nvSpPr>
          <p:cNvPr id="1071" name="Google Shape;1071;p67"/>
          <p:cNvSpPr txBox="1"/>
          <p:nvPr/>
        </p:nvSpPr>
        <p:spPr>
          <a:xfrm>
            <a:off x="695975" y="3807875"/>
            <a:ext cx="2762100" cy="12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800">
                <a:solidFill>
                  <a:srgbClr val="000000"/>
                </a:solidFill>
                <a:latin typeface="Comfortaa"/>
                <a:ea typeface="Comfortaa"/>
                <a:cs typeface="Comfortaa"/>
                <a:sym typeface="Comfortaa"/>
              </a:rPr>
              <a:t>Security</a:t>
            </a:r>
            <a:endParaRPr sz="1800">
              <a:solidFill>
                <a:srgbClr val="000000"/>
              </a:solidFill>
              <a:latin typeface="Calibri"/>
              <a:ea typeface="Calibri"/>
              <a:cs typeface="Calibri"/>
              <a:sym typeface="Calibri"/>
            </a:endParaRPr>
          </a:p>
          <a:p>
            <a:pPr indent="0" lvl="0" marL="0" rtl="0" algn="l">
              <a:spcBef>
                <a:spcPts val="1200"/>
              </a:spcBef>
              <a:spcAft>
                <a:spcPts val="0"/>
              </a:spcAft>
              <a:buClr>
                <a:srgbClr val="000000"/>
              </a:buClr>
              <a:buSzPts val="1100"/>
              <a:buFont typeface="Arial"/>
              <a:buNone/>
            </a:pPr>
            <a:r>
              <a:rPr lang="en" sz="1200">
                <a:solidFill>
                  <a:srgbClr val="000000"/>
                </a:solidFill>
                <a:latin typeface="Calibri"/>
                <a:ea typeface="Calibri"/>
                <a:cs typeface="Calibri"/>
                <a:sym typeface="Calibri"/>
              </a:rPr>
              <a:t>Safeguards (which are usually technical) implemented to insure data is protected. (e.g. encryption, strong passwords, etc.)</a:t>
            </a:r>
            <a:endParaRPr b="1" sz="1200">
              <a:latin typeface="Comfortaa"/>
              <a:ea typeface="Comfortaa"/>
              <a:cs typeface="Comfortaa"/>
              <a:sym typeface="Comfortaa"/>
            </a:endParaRPr>
          </a:p>
        </p:txBody>
      </p:sp>
      <p:pic>
        <p:nvPicPr>
          <p:cNvPr id="1072" name="Google Shape;1072;p67"/>
          <p:cNvPicPr preferRelativeResize="0"/>
          <p:nvPr/>
        </p:nvPicPr>
        <p:blipFill>
          <a:blip r:embed="rId4">
            <a:alphaModFix/>
          </a:blip>
          <a:stretch>
            <a:fillRect/>
          </a:stretch>
        </p:blipFill>
        <p:spPr>
          <a:xfrm>
            <a:off x="941700" y="1819705"/>
            <a:ext cx="548700" cy="548666"/>
          </a:xfrm>
          <a:prstGeom prst="rect">
            <a:avLst/>
          </a:prstGeom>
          <a:noFill/>
          <a:ln>
            <a:noFill/>
          </a:ln>
        </p:spPr>
      </p:pic>
      <p:pic>
        <p:nvPicPr>
          <p:cNvPr id="1073" name="Google Shape;1073;p67"/>
          <p:cNvPicPr preferRelativeResize="0"/>
          <p:nvPr/>
        </p:nvPicPr>
        <p:blipFill>
          <a:blip r:embed="rId5">
            <a:alphaModFix/>
          </a:blip>
          <a:stretch>
            <a:fillRect/>
          </a:stretch>
        </p:blipFill>
        <p:spPr>
          <a:xfrm>
            <a:off x="3564100" y="933828"/>
            <a:ext cx="783925" cy="783896"/>
          </a:xfrm>
          <a:prstGeom prst="rect">
            <a:avLst/>
          </a:prstGeom>
          <a:noFill/>
          <a:ln>
            <a:noFill/>
          </a:ln>
        </p:spPr>
      </p:pic>
      <p:pic>
        <p:nvPicPr>
          <p:cNvPr id="1074" name="Google Shape;1074;p67"/>
          <p:cNvPicPr preferRelativeResize="0"/>
          <p:nvPr/>
        </p:nvPicPr>
        <p:blipFill>
          <a:blip r:embed="rId6">
            <a:alphaModFix/>
          </a:blip>
          <a:stretch>
            <a:fillRect/>
          </a:stretch>
        </p:blipFill>
        <p:spPr>
          <a:xfrm>
            <a:off x="941700" y="3660579"/>
            <a:ext cx="548700" cy="54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8" name="Shape 1078"/>
        <p:cNvGrpSpPr/>
        <p:nvPr/>
      </p:nvGrpSpPr>
      <p:grpSpPr>
        <a:xfrm>
          <a:off x="0" y="0"/>
          <a:ext cx="0" cy="0"/>
          <a:chOff x="0" y="0"/>
          <a:chExt cx="0" cy="0"/>
        </a:xfrm>
      </p:grpSpPr>
      <p:sp>
        <p:nvSpPr>
          <p:cNvPr id="1079" name="Google Shape;1079;p68"/>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80" name="Google Shape;1080;p68"/>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BEST PRACTICE</a:t>
            </a:r>
            <a:endParaRPr sz="1800">
              <a:solidFill>
                <a:srgbClr val="FFFFFF"/>
              </a:solidFill>
              <a:latin typeface="Proxima Nova"/>
              <a:ea typeface="Proxima Nova"/>
              <a:cs typeface="Proxima Nova"/>
              <a:sym typeface="Proxima Nova"/>
            </a:endParaRPr>
          </a:p>
        </p:txBody>
      </p:sp>
      <p:pic>
        <p:nvPicPr>
          <p:cNvPr id="1081" name="Google Shape;1081;p68"/>
          <p:cNvPicPr preferRelativeResize="0"/>
          <p:nvPr/>
        </p:nvPicPr>
        <p:blipFill rotWithShape="1">
          <a:blip r:embed="rId3">
            <a:alphaModFix/>
          </a:blip>
          <a:srcRect b="0" l="0" r="82026" t="0"/>
          <a:stretch/>
        </p:blipFill>
        <p:spPr>
          <a:xfrm>
            <a:off x="717550" y="1246863"/>
            <a:ext cx="1485950" cy="2916475"/>
          </a:xfrm>
          <a:prstGeom prst="rect">
            <a:avLst/>
          </a:prstGeom>
          <a:noFill/>
          <a:ln>
            <a:noFill/>
          </a:ln>
        </p:spPr>
      </p:pic>
      <p:sp>
        <p:nvSpPr>
          <p:cNvPr id="1082" name="Google Shape;1082;p68"/>
          <p:cNvSpPr txBox="1"/>
          <p:nvPr/>
        </p:nvSpPr>
        <p:spPr>
          <a:xfrm>
            <a:off x="2203500" y="1246800"/>
            <a:ext cx="6267600" cy="2916600"/>
          </a:xfrm>
          <a:prstGeom prst="rect">
            <a:avLst/>
          </a:prstGeom>
          <a:solidFill>
            <a:srgbClr val="F3F3F3"/>
          </a:solidFill>
          <a:ln>
            <a:noFill/>
          </a:ln>
        </p:spPr>
        <p:txBody>
          <a:bodyPr anchorCtr="0" anchor="ctr" bIns="91425" lIns="91425" spcFirstLastPara="1" rIns="91425" wrap="square" tIns="91425">
            <a:noAutofit/>
          </a:bodyPr>
          <a:lstStyle/>
          <a:p>
            <a:pPr indent="0" lvl="0" marL="228600" marR="247650" rtl="0" algn="l">
              <a:spcBef>
                <a:spcPts val="0"/>
              </a:spcBef>
              <a:spcAft>
                <a:spcPts val="0"/>
              </a:spcAft>
              <a:buNone/>
            </a:pPr>
            <a:r>
              <a:rPr lang="en">
                <a:latin typeface="Proxima Nova"/>
                <a:ea typeface="Proxima Nova"/>
                <a:cs typeface="Proxima Nova"/>
                <a:sym typeface="Proxima Nova"/>
              </a:rPr>
              <a:t>This training should not be considered legal advice. If you have specific legal questions, they should be directed to your legal counsel. The purpose of this presentation is to give a general overview, to help you ask the right questions when consulting with your legal counsel.</a:t>
            </a:r>
            <a:endParaRPr>
              <a:latin typeface="Proxima Nova"/>
              <a:ea typeface="Proxima Nova"/>
              <a:cs typeface="Proxima Nova"/>
              <a:sym typeface="Proxima Nova"/>
            </a:endParaRPr>
          </a:p>
          <a:p>
            <a:pPr indent="0" lvl="0" marL="228600" marR="247650" rtl="0" algn="l">
              <a:spcBef>
                <a:spcPts val="0"/>
              </a:spcBef>
              <a:spcAft>
                <a:spcPts val="0"/>
              </a:spcAft>
              <a:buNone/>
            </a:pPr>
            <a:r>
              <a:t/>
            </a:r>
            <a:endParaRPr>
              <a:latin typeface="Proxima Nova"/>
              <a:ea typeface="Proxima Nova"/>
              <a:cs typeface="Proxima Nova"/>
              <a:sym typeface="Proxima Nova"/>
            </a:endParaRPr>
          </a:p>
          <a:p>
            <a:pPr indent="0" lvl="0" marL="228600" marR="247650" rtl="0" algn="l">
              <a:spcBef>
                <a:spcPts val="0"/>
              </a:spcBef>
              <a:spcAft>
                <a:spcPts val="0"/>
              </a:spcAft>
              <a:buNone/>
            </a:pPr>
            <a:r>
              <a:rPr lang="en">
                <a:latin typeface="Proxima Nova"/>
                <a:ea typeface="Proxima Nova"/>
                <a:cs typeface="Proxima Nova"/>
                <a:sym typeface="Proxima Nova"/>
              </a:rPr>
              <a:t>The intent is to impart a basic understanding of what must be done to protect data privacy. Questions related to options for encryption and secure electronic transfer of data should be directed to your IT support. </a:t>
            </a:r>
            <a:endParaRPr>
              <a:latin typeface="Proxima Nova"/>
              <a:ea typeface="Proxima Nova"/>
              <a:cs typeface="Proxima Nova"/>
              <a:sym typeface="Proxima Nova"/>
            </a:endParaRPr>
          </a:p>
          <a:p>
            <a:pPr indent="0" lvl="0" marL="228600" marR="247650" rtl="0" algn="l">
              <a:spcBef>
                <a:spcPts val="0"/>
              </a:spcBef>
              <a:spcAft>
                <a:spcPts val="0"/>
              </a:spcAft>
              <a:buNone/>
            </a:pPr>
            <a:r>
              <a:t/>
            </a:r>
            <a:endParaRPr>
              <a:latin typeface="Proxima Nova"/>
              <a:ea typeface="Proxima Nova"/>
              <a:cs typeface="Proxima Nova"/>
              <a:sym typeface="Proxima Nova"/>
            </a:endParaRPr>
          </a:p>
          <a:p>
            <a:pPr indent="0" lvl="0" marL="228600" marR="247650" rtl="0" algn="l">
              <a:spcBef>
                <a:spcPts val="0"/>
              </a:spcBef>
              <a:spcAft>
                <a:spcPts val="0"/>
              </a:spcAft>
              <a:buNone/>
            </a:pPr>
            <a:r>
              <a:rPr lang="en">
                <a:latin typeface="Proxima Nova"/>
                <a:ea typeface="Proxima Nova"/>
                <a:cs typeface="Proxima Nova"/>
                <a:sym typeface="Proxima Nova"/>
              </a:rPr>
              <a:t>There are MANY data privacy laws and statutes. While this presentation will highlight a few of them, you should consult legal counsel to determine the specific legal implications of any given situation.</a:t>
            </a:r>
            <a:endParaRPr>
              <a:latin typeface="Proxima Nova"/>
              <a:ea typeface="Proxima Nova"/>
              <a:cs typeface="Proxima Nova"/>
              <a:sym typeface="Proxima Nova"/>
            </a:endParaRPr>
          </a:p>
        </p:txBody>
      </p:sp>
      <p:sp>
        <p:nvSpPr>
          <p:cNvPr id="1083" name="Google Shape;1083;p68"/>
          <p:cNvSpPr txBox="1"/>
          <p:nvPr/>
        </p:nvSpPr>
        <p:spPr>
          <a:xfrm>
            <a:off x="6353500" y="4603400"/>
            <a:ext cx="2323800" cy="37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000">
                <a:solidFill>
                  <a:srgbClr val="9E9E9E"/>
                </a:solidFill>
                <a:latin typeface="Proxima Nova"/>
                <a:ea typeface="Proxima Nova"/>
                <a:cs typeface="Proxima Nova"/>
                <a:sym typeface="Proxima Nova"/>
              </a:rPr>
              <a:t>*CDE slides reformatted for NCOE</a:t>
            </a:r>
            <a:endParaRPr i="1" sz="1000">
              <a:solidFill>
                <a:srgbClr val="9E9E9E"/>
              </a:solidFill>
              <a:latin typeface="Proxima Nova"/>
              <a:ea typeface="Proxima Nova"/>
              <a:cs typeface="Proxima Nova"/>
              <a:sym typeface="Proxima Nov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7" name="Shape 1087"/>
        <p:cNvGrpSpPr/>
        <p:nvPr/>
      </p:nvGrpSpPr>
      <p:grpSpPr>
        <a:xfrm>
          <a:off x="0" y="0"/>
          <a:ext cx="0" cy="0"/>
          <a:chOff x="0" y="0"/>
          <a:chExt cx="0" cy="0"/>
        </a:xfrm>
      </p:grpSpPr>
      <p:sp>
        <p:nvSpPr>
          <p:cNvPr id="1088" name="Google Shape;1088;p69"/>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89" name="Google Shape;1089;p69"/>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BEST PRACTICE </a:t>
            </a:r>
            <a:endParaRPr sz="1800">
              <a:solidFill>
                <a:srgbClr val="FFFFFF"/>
              </a:solidFill>
              <a:latin typeface="Proxima Nova"/>
              <a:ea typeface="Proxima Nova"/>
              <a:cs typeface="Proxima Nova"/>
              <a:sym typeface="Proxima Nova"/>
            </a:endParaRPr>
          </a:p>
        </p:txBody>
      </p:sp>
      <p:sp>
        <p:nvSpPr>
          <p:cNvPr id="1090" name="Google Shape;1090;p69"/>
          <p:cNvSpPr txBox="1"/>
          <p:nvPr/>
        </p:nvSpPr>
        <p:spPr>
          <a:xfrm>
            <a:off x="3153100" y="4038525"/>
            <a:ext cx="5544900" cy="101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1155CC"/>
                </a:solidFill>
                <a:latin typeface="Proxima Nova"/>
                <a:ea typeface="Proxima Nova"/>
                <a:cs typeface="Proxima Nova"/>
                <a:sym typeface="Proxima Nova"/>
              </a:rPr>
              <a:t>BLUE</a:t>
            </a:r>
            <a:r>
              <a:rPr lang="en" sz="1100">
                <a:latin typeface="Proxima Nova"/>
                <a:ea typeface="Proxima Nova"/>
                <a:cs typeface="Proxima Nova"/>
                <a:sym typeface="Proxima Nova"/>
              </a:rPr>
              <a:t>: phishing attacks</a:t>
            </a:r>
            <a:endParaRPr sz="1100">
              <a:latin typeface="Proxima Nova"/>
              <a:ea typeface="Proxima Nova"/>
              <a:cs typeface="Proxima Nova"/>
              <a:sym typeface="Proxima Nova"/>
            </a:endParaRPr>
          </a:p>
          <a:p>
            <a:pPr indent="0" lvl="0" marL="0" rtl="0" algn="l">
              <a:spcBef>
                <a:spcPts val="0"/>
              </a:spcBef>
              <a:spcAft>
                <a:spcPts val="0"/>
              </a:spcAft>
              <a:buNone/>
            </a:pPr>
            <a:r>
              <a:rPr b="1" lang="en" sz="1100">
                <a:solidFill>
                  <a:srgbClr val="674EA7"/>
                </a:solidFill>
                <a:latin typeface="Proxima Nova"/>
                <a:ea typeface="Proxima Nova"/>
                <a:cs typeface="Proxima Nova"/>
                <a:sym typeface="Proxima Nova"/>
              </a:rPr>
              <a:t>PURPLE</a:t>
            </a:r>
            <a:r>
              <a:rPr lang="en" sz="1100">
                <a:latin typeface="Proxima Nova"/>
                <a:ea typeface="Proxima Nova"/>
                <a:cs typeface="Proxima Nova"/>
                <a:sym typeface="Proxima Nova"/>
              </a:rPr>
              <a:t>: breaches or hacks resulting in the disclosure of personal data</a:t>
            </a:r>
            <a:endParaRPr sz="1100">
              <a:latin typeface="Proxima Nova"/>
              <a:ea typeface="Proxima Nova"/>
              <a:cs typeface="Proxima Nova"/>
              <a:sym typeface="Proxima Nova"/>
            </a:endParaRPr>
          </a:p>
          <a:p>
            <a:pPr indent="0" lvl="0" marL="0" rtl="0" algn="l">
              <a:spcBef>
                <a:spcPts val="0"/>
              </a:spcBef>
              <a:spcAft>
                <a:spcPts val="0"/>
              </a:spcAft>
              <a:buNone/>
            </a:pPr>
            <a:r>
              <a:rPr b="1" lang="en" sz="1100">
                <a:solidFill>
                  <a:srgbClr val="F7BC35"/>
                </a:solidFill>
                <a:latin typeface="Proxima Nova"/>
                <a:ea typeface="Proxima Nova"/>
                <a:cs typeface="Proxima Nova"/>
                <a:sym typeface="Proxima Nova"/>
              </a:rPr>
              <a:t>YELLOW</a:t>
            </a:r>
            <a:r>
              <a:rPr lang="en" sz="1100">
                <a:latin typeface="Proxima Nova"/>
                <a:ea typeface="Proxima Nova"/>
                <a:cs typeface="Proxima Nova"/>
                <a:sym typeface="Proxima Nova"/>
              </a:rPr>
              <a:t>: ransomware attacks</a:t>
            </a:r>
            <a:endParaRPr sz="1100">
              <a:latin typeface="Proxima Nova"/>
              <a:ea typeface="Proxima Nova"/>
              <a:cs typeface="Proxima Nova"/>
              <a:sym typeface="Proxima Nova"/>
            </a:endParaRPr>
          </a:p>
          <a:p>
            <a:pPr indent="0" lvl="0" marL="0" rtl="0" algn="l">
              <a:spcBef>
                <a:spcPts val="0"/>
              </a:spcBef>
              <a:spcAft>
                <a:spcPts val="0"/>
              </a:spcAft>
              <a:buNone/>
            </a:pPr>
            <a:r>
              <a:rPr b="1" lang="en" sz="1100">
                <a:solidFill>
                  <a:srgbClr val="A2BA64"/>
                </a:solidFill>
                <a:latin typeface="Proxima Nova"/>
                <a:ea typeface="Proxima Nova"/>
                <a:cs typeface="Proxima Nova"/>
                <a:sym typeface="Proxima Nova"/>
              </a:rPr>
              <a:t>GREEN</a:t>
            </a:r>
            <a:r>
              <a:rPr lang="en" sz="1100">
                <a:latin typeface="Proxima Nova"/>
                <a:ea typeface="Proxima Nova"/>
                <a:cs typeface="Proxima Nova"/>
                <a:sym typeface="Proxima Nova"/>
              </a:rPr>
              <a:t>: denial-of-service attacks</a:t>
            </a:r>
            <a:endParaRPr sz="1100">
              <a:latin typeface="Proxima Nova"/>
              <a:ea typeface="Proxima Nova"/>
              <a:cs typeface="Proxima Nova"/>
              <a:sym typeface="Proxima Nova"/>
            </a:endParaRPr>
          </a:p>
          <a:p>
            <a:pPr indent="0" lvl="0" marL="0" rtl="0" algn="l">
              <a:spcBef>
                <a:spcPts val="0"/>
              </a:spcBef>
              <a:spcAft>
                <a:spcPts val="0"/>
              </a:spcAft>
              <a:buNone/>
            </a:pPr>
            <a:r>
              <a:rPr b="1" lang="en" sz="1100">
                <a:solidFill>
                  <a:srgbClr val="CC4125"/>
                </a:solidFill>
                <a:latin typeface="Proxima Nova"/>
                <a:ea typeface="Proxima Nova"/>
                <a:cs typeface="Proxima Nova"/>
                <a:sym typeface="Proxima Nova"/>
              </a:rPr>
              <a:t>RED</a:t>
            </a:r>
            <a:r>
              <a:rPr lang="en" sz="1100">
                <a:latin typeface="Proxima Nova"/>
                <a:ea typeface="Proxima Nova"/>
                <a:cs typeface="Proxima Nova"/>
                <a:sym typeface="Proxima Nova"/>
              </a:rPr>
              <a:t>: other cyber incidents resulting in school disruptions &amp; unauthorized disclosures</a:t>
            </a:r>
            <a:endParaRPr sz="1100">
              <a:latin typeface="Proxima Nova"/>
              <a:ea typeface="Proxima Nova"/>
              <a:cs typeface="Proxima Nova"/>
              <a:sym typeface="Proxima Nova"/>
            </a:endParaRPr>
          </a:p>
        </p:txBody>
      </p:sp>
      <p:pic>
        <p:nvPicPr>
          <p:cNvPr id="1091" name="Google Shape;1091;p69"/>
          <p:cNvPicPr preferRelativeResize="0"/>
          <p:nvPr/>
        </p:nvPicPr>
        <p:blipFill>
          <a:blip r:embed="rId3">
            <a:alphaModFix/>
          </a:blip>
          <a:stretch>
            <a:fillRect/>
          </a:stretch>
        </p:blipFill>
        <p:spPr>
          <a:xfrm>
            <a:off x="3227551" y="836325"/>
            <a:ext cx="5470450" cy="3148588"/>
          </a:xfrm>
          <a:prstGeom prst="rect">
            <a:avLst/>
          </a:prstGeom>
          <a:noFill/>
          <a:ln>
            <a:noFill/>
          </a:ln>
        </p:spPr>
      </p:pic>
      <p:pic>
        <p:nvPicPr>
          <p:cNvPr id="1092" name="Google Shape;1092;p69"/>
          <p:cNvPicPr preferRelativeResize="0"/>
          <p:nvPr/>
        </p:nvPicPr>
        <p:blipFill>
          <a:blip r:embed="rId4">
            <a:alphaModFix/>
          </a:blip>
          <a:stretch>
            <a:fillRect/>
          </a:stretch>
        </p:blipFill>
        <p:spPr>
          <a:xfrm>
            <a:off x="7556788" y="3538525"/>
            <a:ext cx="1141212" cy="446400"/>
          </a:xfrm>
          <a:prstGeom prst="rect">
            <a:avLst/>
          </a:prstGeom>
          <a:noFill/>
          <a:ln>
            <a:noFill/>
          </a:ln>
        </p:spPr>
      </p:pic>
      <p:sp>
        <p:nvSpPr>
          <p:cNvPr id="1093" name="Google Shape;1093;p69"/>
          <p:cNvSpPr txBox="1"/>
          <p:nvPr/>
        </p:nvSpPr>
        <p:spPr>
          <a:xfrm>
            <a:off x="524175" y="2660013"/>
            <a:ext cx="2495400" cy="83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mpact"/>
                <a:ea typeface="Impact"/>
                <a:cs typeface="Impact"/>
                <a:sym typeface="Impact"/>
              </a:rPr>
              <a:t>K-12 Cyber Attacks</a:t>
            </a:r>
            <a:r>
              <a:rPr lang="en">
                <a:latin typeface="Proxima Nova"/>
                <a:ea typeface="Proxima Nova"/>
                <a:cs typeface="Proxima Nova"/>
                <a:sym typeface="Proxima Nova"/>
              </a:rPr>
              <a:t> </a:t>
            </a:r>
            <a:endParaRPr>
              <a:latin typeface="Proxima Nova"/>
              <a:ea typeface="Proxima Nova"/>
              <a:cs typeface="Proxima Nova"/>
              <a:sym typeface="Proxima Nova"/>
            </a:endParaRPr>
          </a:p>
          <a:p>
            <a:pPr indent="0" lvl="0" marL="0" rtl="0" algn="ctr">
              <a:spcBef>
                <a:spcPts val="0"/>
              </a:spcBef>
              <a:spcAft>
                <a:spcPts val="0"/>
              </a:spcAft>
              <a:buNone/>
            </a:pPr>
            <a:r>
              <a:rPr lang="en">
                <a:latin typeface="Proxima Nova"/>
                <a:ea typeface="Proxima Nova"/>
                <a:cs typeface="Proxima Nova"/>
                <a:sym typeface="Proxima Nova"/>
              </a:rPr>
              <a:t>Jan 2016 to March 2018</a:t>
            </a:r>
            <a:endParaRPr>
              <a:latin typeface="Proxima Nova"/>
              <a:ea typeface="Proxima Nova"/>
              <a:cs typeface="Proxima Nova"/>
              <a:sym typeface="Proxima Nova"/>
            </a:endParaRPr>
          </a:p>
        </p:txBody>
      </p:sp>
      <p:sp>
        <p:nvSpPr>
          <p:cNvPr id="1094" name="Google Shape;1094;p69"/>
          <p:cNvSpPr txBox="1"/>
          <p:nvPr/>
        </p:nvSpPr>
        <p:spPr>
          <a:xfrm>
            <a:off x="524175" y="1327838"/>
            <a:ext cx="2495400" cy="16656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0">
                <a:solidFill>
                  <a:srgbClr val="E4704C"/>
                </a:solidFill>
                <a:latin typeface="Impact"/>
                <a:ea typeface="Impact"/>
                <a:cs typeface="Impact"/>
                <a:sym typeface="Impact"/>
              </a:rPr>
              <a:t>319</a:t>
            </a:r>
            <a:endParaRPr sz="10000">
              <a:solidFill>
                <a:srgbClr val="E4704C"/>
              </a:solidFill>
              <a:latin typeface="Proxima Nova"/>
              <a:ea typeface="Proxima Nova"/>
              <a:cs typeface="Proxima Nova"/>
              <a:sym typeface="Proxima Nova"/>
            </a:endParaRPr>
          </a:p>
        </p:txBody>
      </p:sp>
      <p:sp>
        <p:nvSpPr>
          <p:cNvPr id="1095" name="Google Shape;1095;p69"/>
          <p:cNvSpPr txBox="1"/>
          <p:nvPr/>
        </p:nvSpPr>
        <p:spPr>
          <a:xfrm>
            <a:off x="524175" y="4603400"/>
            <a:ext cx="2323800" cy="37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000">
                <a:solidFill>
                  <a:srgbClr val="9E9E9E"/>
                </a:solidFill>
                <a:latin typeface="Proxima Nova"/>
                <a:ea typeface="Proxima Nova"/>
                <a:cs typeface="Proxima Nova"/>
                <a:sym typeface="Proxima Nova"/>
              </a:rPr>
              <a:t>*CDE slides reformatted for NCOE</a:t>
            </a:r>
            <a:endParaRPr i="1" sz="1000">
              <a:solidFill>
                <a:srgbClr val="9E9E9E"/>
              </a:solidFill>
              <a:latin typeface="Proxima Nova"/>
              <a:ea typeface="Proxima Nova"/>
              <a:cs typeface="Proxima Nova"/>
              <a:sym typeface="Proxima Nov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9" name="Shape 1099"/>
        <p:cNvGrpSpPr/>
        <p:nvPr/>
      </p:nvGrpSpPr>
      <p:grpSpPr>
        <a:xfrm>
          <a:off x="0" y="0"/>
          <a:ext cx="0" cy="0"/>
          <a:chOff x="0" y="0"/>
          <a:chExt cx="0" cy="0"/>
        </a:xfrm>
      </p:grpSpPr>
      <p:sp>
        <p:nvSpPr>
          <p:cNvPr id="1100" name="Google Shape;1100;p70"/>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101" name="Google Shape;1101;p70"/>
          <p:cNvSpPr txBox="1"/>
          <p:nvPr>
            <p:ph idx="1" type="body"/>
          </p:nvPr>
        </p:nvSpPr>
        <p:spPr>
          <a:xfrm>
            <a:off x="2313475" y="1229975"/>
            <a:ext cx="6481200" cy="36867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Clr>
                <a:schemeClr val="dk1"/>
              </a:buClr>
              <a:buSzPts val="1600"/>
              <a:buFont typeface="Proxima Nova"/>
              <a:buAutoNum type="arabicPeriod"/>
            </a:pPr>
            <a:r>
              <a:rPr b="1" lang="en" sz="1600"/>
              <a:t>Snooping </a:t>
            </a:r>
            <a:endParaRPr b="1" sz="1600"/>
          </a:p>
          <a:p>
            <a:pPr indent="-317500" lvl="1" marL="914400" rtl="0" algn="l">
              <a:spcBef>
                <a:spcPts val="0"/>
              </a:spcBef>
              <a:spcAft>
                <a:spcPts val="0"/>
              </a:spcAft>
              <a:buClr>
                <a:schemeClr val="dk1"/>
              </a:buClr>
              <a:buSzPts val="1400"/>
              <a:buFont typeface="Proxima Nova"/>
              <a:buChar char="○"/>
            </a:pPr>
            <a:r>
              <a:rPr lang="en"/>
              <a:t>Legitimate access but outside scope of responsibilities</a:t>
            </a:r>
            <a:endParaRPr/>
          </a:p>
          <a:p>
            <a:pPr indent="-330200" lvl="0" marL="457200" rtl="0" algn="l">
              <a:spcBef>
                <a:spcPts val="0"/>
              </a:spcBef>
              <a:spcAft>
                <a:spcPts val="0"/>
              </a:spcAft>
              <a:buClr>
                <a:schemeClr val="dk1"/>
              </a:buClr>
              <a:buSzPts val="1600"/>
              <a:buFont typeface="Proxima Nova"/>
              <a:buAutoNum type="arabicPeriod"/>
            </a:pPr>
            <a:r>
              <a:rPr b="1" lang="en" sz="1600"/>
              <a:t>Social Engineering</a:t>
            </a:r>
            <a:endParaRPr b="1" sz="1600"/>
          </a:p>
          <a:p>
            <a:pPr indent="-317500" lvl="1" marL="914400" rtl="0" algn="l">
              <a:spcBef>
                <a:spcPts val="0"/>
              </a:spcBef>
              <a:spcAft>
                <a:spcPts val="0"/>
              </a:spcAft>
              <a:buClr>
                <a:schemeClr val="dk1"/>
              </a:buClr>
              <a:buSzPts val="1400"/>
              <a:buFont typeface="Proxima Nova"/>
              <a:buChar char="○"/>
            </a:pPr>
            <a:r>
              <a:rPr lang="en"/>
              <a:t>Techniques used to “trick” people into disclosing confidential info</a:t>
            </a:r>
            <a:endParaRPr/>
          </a:p>
          <a:p>
            <a:pPr indent="-330200" lvl="0" marL="457200" rtl="0" algn="l">
              <a:spcBef>
                <a:spcPts val="0"/>
              </a:spcBef>
              <a:spcAft>
                <a:spcPts val="0"/>
              </a:spcAft>
              <a:buClr>
                <a:schemeClr val="dk1"/>
              </a:buClr>
              <a:buSzPts val="1600"/>
              <a:buFont typeface="Proxima Nova"/>
              <a:buAutoNum type="arabicPeriod"/>
            </a:pPr>
            <a:r>
              <a:rPr b="1" lang="en" sz="1600"/>
              <a:t>Data release procedures/protocols</a:t>
            </a:r>
            <a:endParaRPr b="1" sz="1600"/>
          </a:p>
          <a:p>
            <a:pPr indent="-317500" lvl="1" marL="914400" rtl="0" algn="l">
              <a:spcBef>
                <a:spcPts val="0"/>
              </a:spcBef>
              <a:spcAft>
                <a:spcPts val="0"/>
              </a:spcAft>
              <a:buClr>
                <a:schemeClr val="dk1"/>
              </a:buClr>
              <a:buSzPts val="1400"/>
              <a:buFont typeface="Proxima Nova"/>
              <a:buChar char="○"/>
            </a:pPr>
            <a:r>
              <a:rPr lang="en"/>
              <a:t>Follow written policies, maintain careful records</a:t>
            </a:r>
            <a:endParaRPr/>
          </a:p>
          <a:p>
            <a:pPr indent="-330200" lvl="0" marL="457200" rtl="0" algn="l">
              <a:spcBef>
                <a:spcPts val="0"/>
              </a:spcBef>
              <a:spcAft>
                <a:spcPts val="0"/>
              </a:spcAft>
              <a:buClr>
                <a:schemeClr val="dk1"/>
              </a:buClr>
              <a:buSzPts val="1600"/>
              <a:buFont typeface="Proxima Nova"/>
              <a:buAutoNum type="arabicPeriod"/>
            </a:pPr>
            <a:r>
              <a:rPr b="1" lang="en" sz="1600"/>
              <a:t>Faxing</a:t>
            </a:r>
            <a:endParaRPr b="1" sz="1600"/>
          </a:p>
          <a:p>
            <a:pPr indent="-317500" lvl="1" marL="914400" rtl="0" algn="l">
              <a:spcBef>
                <a:spcPts val="0"/>
              </a:spcBef>
              <a:spcAft>
                <a:spcPts val="0"/>
              </a:spcAft>
              <a:buClr>
                <a:schemeClr val="dk1"/>
              </a:buClr>
              <a:buSzPts val="1400"/>
              <a:buFont typeface="Proxima Nova"/>
              <a:buChar char="○"/>
            </a:pPr>
            <a:r>
              <a:rPr lang="en"/>
              <a:t>Put procedures in place to safeguard confidential info</a:t>
            </a:r>
            <a:endParaRPr/>
          </a:p>
          <a:p>
            <a:pPr indent="-330200" lvl="0" marL="457200" rtl="0" algn="l">
              <a:spcBef>
                <a:spcPts val="0"/>
              </a:spcBef>
              <a:spcAft>
                <a:spcPts val="0"/>
              </a:spcAft>
              <a:buClr>
                <a:schemeClr val="dk1"/>
              </a:buClr>
              <a:buSzPts val="1600"/>
              <a:buFont typeface="Proxima Nova"/>
              <a:buAutoNum type="arabicPeriod"/>
            </a:pPr>
            <a:r>
              <a:rPr b="1" lang="en" sz="1600"/>
              <a:t>E-mail</a:t>
            </a:r>
            <a:endParaRPr b="1" sz="1600"/>
          </a:p>
          <a:p>
            <a:pPr indent="-317500" lvl="1" marL="914400" rtl="0" algn="l">
              <a:spcBef>
                <a:spcPts val="0"/>
              </a:spcBef>
              <a:spcAft>
                <a:spcPts val="0"/>
              </a:spcAft>
              <a:buClr>
                <a:schemeClr val="dk1"/>
              </a:buClr>
              <a:buSzPts val="1400"/>
              <a:buFont typeface="Proxima Nova"/>
              <a:buChar char="○"/>
            </a:pPr>
            <a:r>
              <a:rPr lang="en"/>
              <a:t>Best practice is to avoid using email with personally identifiable info</a:t>
            </a:r>
            <a:endParaRPr/>
          </a:p>
          <a:p>
            <a:pPr indent="-317500" lvl="1" marL="914400" rtl="0" algn="l">
              <a:spcBef>
                <a:spcPts val="0"/>
              </a:spcBef>
              <a:spcAft>
                <a:spcPts val="0"/>
              </a:spcAft>
              <a:buClr>
                <a:srgbClr val="000000"/>
              </a:buClr>
              <a:buSzPts val="1400"/>
              <a:buFont typeface="Open Sans"/>
              <a:buChar char="○"/>
            </a:pPr>
            <a:r>
              <a:rPr lang="en"/>
              <a:t>Best practice is to upload sensitive information to a secure platform</a:t>
            </a:r>
            <a:br>
              <a:rPr lang="en"/>
            </a:br>
            <a:r>
              <a:rPr lang="en"/>
              <a:t>(ie OneDrive, Google Drive, DocTracking)</a:t>
            </a:r>
            <a:endParaRPr/>
          </a:p>
        </p:txBody>
      </p:sp>
      <p:sp>
        <p:nvSpPr>
          <p:cNvPr id="1102" name="Google Shape;1102;p70"/>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BEST PRACTICE </a:t>
            </a:r>
            <a:endParaRPr sz="1800">
              <a:solidFill>
                <a:srgbClr val="FFFFFF"/>
              </a:solidFill>
              <a:latin typeface="Proxima Nova"/>
              <a:ea typeface="Proxima Nova"/>
              <a:cs typeface="Proxima Nova"/>
              <a:sym typeface="Proxima Nova"/>
            </a:endParaRPr>
          </a:p>
        </p:txBody>
      </p:sp>
      <p:pic>
        <p:nvPicPr>
          <p:cNvPr id="1103" name="Google Shape;1103;p70"/>
          <p:cNvPicPr preferRelativeResize="0"/>
          <p:nvPr/>
        </p:nvPicPr>
        <p:blipFill>
          <a:blip r:embed="rId3">
            <a:alphaModFix/>
          </a:blip>
          <a:stretch>
            <a:fillRect/>
          </a:stretch>
        </p:blipFill>
        <p:spPr>
          <a:xfrm>
            <a:off x="483350" y="1707149"/>
            <a:ext cx="1580250" cy="1580225"/>
          </a:xfrm>
          <a:prstGeom prst="rect">
            <a:avLst/>
          </a:prstGeom>
          <a:noFill/>
          <a:ln>
            <a:noFill/>
          </a:ln>
          <a:effectLst>
            <a:outerShdw blurRad="57150" rotWithShape="0" algn="bl" dir="5400000" dist="19050">
              <a:srgbClr val="000000">
                <a:alpha val="50000"/>
              </a:srgbClr>
            </a:outerShdw>
          </a:effectLst>
        </p:spPr>
      </p:pic>
      <p:sp>
        <p:nvSpPr>
          <p:cNvPr id="1104" name="Google Shape;1104;p70"/>
          <p:cNvSpPr txBox="1"/>
          <p:nvPr/>
        </p:nvSpPr>
        <p:spPr>
          <a:xfrm>
            <a:off x="6353500" y="4679600"/>
            <a:ext cx="2323800" cy="37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000">
                <a:solidFill>
                  <a:srgbClr val="9E9E9E"/>
                </a:solidFill>
                <a:latin typeface="Proxima Nova"/>
                <a:ea typeface="Proxima Nova"/>
                <a:cs typeface="Proxima Nova"/>
                <a:sym typeface="Proxima Nova"/>
              </a:rPr>
              <a:t>*CDE slides reformatted for NCOE</a:t>
            </a:r>
            <a:endParaRPr i="1" sz="1000">
              <a:solidFill>
                <a:srgbClr val="9E9E9E"/>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01">
                                            <p:txEl>
                                              <p:pRg end="0" st="0"/>
                                            </p:txEl>
                                          </p:spTgt>
                                        </p:tgtEl>
                                        <p:attrNameLst>
                                          <p:attrName>style.visibility</p:attrName>
                                        </p:attrNameLst>
                                      </p:cBhvr>
                                      <p:to>
                                        <p:strVal val="visible"/>
                                      </p:to>
                                    </p:set>
                                    <p:animEffect filter="fade" transition="in">
                                      <p:cBhvr>
                                        <p:cTn dur="1000"/>
                                        <p:tgtEl>
                                          <p:spTgt spid="1101">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01">
                                            <p:txEl>
                                              <p:pRg end="1" st="1"/>
                                            </p:txEl>
                                          </p:spTgt>
                                        </p:tgtEl>
                                        <p:attrNameLst>
                                          <p:attrName>style.visibility</p:attrName>
                                        </p:attrNameLst>
                                      </p:cBhvr>
                                      <p:to>
                                        <p:strVal val="visible"/>
                                      </p:to>
                                    </p:set>
                                    <p:animEffect filter="fade" transition="in">
                                      <p:cBhvr>
                                        <p:cTn dur="1000"/>
                                        <p:tgtEl>
                                          <p:spTgt spid="1101">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01">
                                            <p:txEl>
                                              <p:pRg end="2" st="2"/>
                                            </p:txEl>
                                          </p:spTgt>
                                        </p:tgtEl>
                                        <p:attrNameLst>
                                          <p:attrName>style.visibility</p:attrName>
                                        </p:attrNameLst>
                                      </p:cBhvr>
                                      <p:to>
                                        <p:strVal val="visible"/>
                                      </p:to>
                                    </p:set>
                                    <p:animEffect filter="fade" transition="in">
                                      <p:cBhvr>
                                        <p:cTn dur="1000"/>
                                        <p:tgtEl>
                                          <p:spTgt spid="1101">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01">
                                            <p:txEl>
                                              <p:pRg end="3" st="3"/>
                                            </p:txEl>
                                          </p:spTgt>
                                        </p:tgtEl>
                                        <p:attrNameLst>
                                          <p:attrName>style.visibility</p:attrName>
                                        </p:attrNameLst>
                                      </p:cBhvr>
                                      <p:to>
                                        <p:strVal val="visible"/>
                                      </p:to>
                                    </p:set>
                                    <p:animEffect filter="fade" transition="in">
                                      <p:cBhvr>
                                        <p:cTn dur="1000"/>
                                        <p:tgtEl>
                                          <p:spTgt spid="1101">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01">
                                            <p:txEl>
                                              <p:pRg end="4" st="4"/>
                                            </p:txEl>
                                          </p:spTgt>
                                        </p:tgtEl>
                                        <p:attrNameLst>
                                          <p:attrName>style.visibility</p:attrName>
                                        </p:attrNameLst>
                                      </p:cBhvr>
                                      <p:to>
                                        <p:strVal val="visible"/>
                                      </p:to>
                                    </p:set>
                                    <p:animEffect filter="fade" transition="in">
                                      <p:cBhvr>
                                        <p:cTn dur="1000"/>
                                        <p:tgtEl>
                                          <p:spTgt spid="1101">
                                            <p:txEl>
                                              <p:pRg end="4" st="4"/>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101">
                                            <p:txEl>
                                              <p:pRg end="5" st="5"/>
                                            </p:txEl>
                                          </p:spTgt>
                                        </p:tgtEl>
                                        <p:attrNameLst>
                                          <p:attrName>style.visibility</p:attrName>
                                        </p:attrNameLst>
                                      </p:cBhvr>
                                      <p:to>
                                        <p:strVal val="visible"/>
                                      </p:to>
                                    </p:set>
                                    <p:animEffect filter="fade" transition="in">
                                      <p:cBhvr>
                                        <p:cTn dur="1000"/>
                                        <p:tgtEl>
                                          <p:spTgt spid="1101">
                                            <p:txEl>
                                              <p:pRg end="5" st="5"/>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101">
                                            <p:txEl>
                                              <p:pRg end="6" st="6"/>
                                            </p:txEl>
                                          </p:spTgt>
                                        </p:tgtEl>
                                        <p:attrNameLst>
                                          <p:attrName>style.visibility</p:attrName>
                                        </p:attrNameLst>
                                      </p:cBhvr>
                                      <p:to>
                                        <p:strVal val="visible"/>
                                      </p:to>
                                    </p:set>
                                    <p:animEffect filter="fade" transition="in">
                                      <p:cBhvr>
                                        <p:cTn dur="1000"/>
                                        <p:tgtEl>
                                          <p:spTgt spid="1101">
                                            <p:txEl>
                                              <p:pRg end="6" st="6"/>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101">
                                            <p:txEl>
                                              <p:pRg end="7" st="7"/>
                                            </p:txEl>
                                          </p:spTgt>
                                        </p:tgtEl>
                                        <p:attrNameLst>
                                          <p:attrName>style.visibility</p:attrName>
                                        </p:attrNameLst>
                                      </p:cBhvr>
                                      <p:to>
                                        <p:strVal val="visible"/>
                                      </p:to>
                                    </p:set>
                                    <p:animEffect filter="fade" transition="in">
                                      <p:cBhvr>
                                        <p:cTn dur="1000"/>
                                        <p:tgtEl>
                                          <p:spTgt spid="1101">
                                            <p:txEl>
                                              <p:pRg end="7" st="7"/>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101">
                                            <p:txEl>
                                              <p:pRg end="8" st="8"/>
                                            </p:txEl>
                                          </p:spTgt>
                                        </p:tgtEl>
                                        <p:attrNameLst>
                                          <p:attrName>style.visibility</p:attrName>
                                        </p:attrNameLst>
                                      </p:cBhvr>
                                      <p:to>
                                        <p:strVal val="visible"/>
                                      </p:to>
                                    </p:set>
                                    <p:animEffect filter="fade" transition="in">
                                      <p:cBhvr>
                                        <p:cTn dur="1000"/>
                                        <p:tgtEl>
                                          <p:spTgt spid="1101">
                                            <p:txEl>
                                              <p:pRg end="8" st="8"/>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101">
                                            <p:txEl>
                                              <p:pRg end="9" st="9"/>
                                            </p:txEl>
                                          </p:spTgt>
                                        </p:tgtEl>
                                        <p:attrNameLst>
                                          <p:attrName>style.visibility</p:attrName>
                                        </p:attrNameLst>
                                      </p:cBhvr>
                                      <p:to>
                                        <p:strVal val="visible"/>
                                      </p:to>
                                    </p:set>
                                    <p:animEffect filter="fade" transition="in">
                                      <p:cBhvr>
                                        <p:cTn dur="1000"/>
                                        <p:tgtEl>
                                          <p:spTgt spid="1101">
                                            <p:txEl>
                                              <p:pRg end="9" st="9"/>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1101">
                                            <p:txEl>
                                              <p:pRg end="10" st="10"/>
                                            </p:txEl>
                                          </p:spTgt>
                                        </p:tgtEl>
                                        <p:attrNameLst>
                                          <p:attrName>style.visibility</p:attrName>
                                        </p:attrNameLst>
                                      </p:cBhvr>
                                      <p:to>
                                        <p:strVal val="visible"/>
                                      </p:to>
                                    </p:set>
                                    <p:animEffect filter="fade" transition="in">
                                      <p:cBhvr>
                                        <p:cTn dur="1000"/>
                                        <p:tgtEl>
                                          <p:spTgt spid="1101">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8" name="Shape 1108"/>
        <p:cNvGrpSpPr/>
        <p:nvPr/>
      </p:nvGrpSpPr>
      <p:grpSpPr>
        <a:xfrm>
          <a:off x="0" y="0"/>
          <a:ext cx="0" cy="0"/>
          <a:chOff x="0" y="0"/>
          <a:chExt cx="0" cy="0"/>
        </a:xfrm>
      </p:grpSpPr>
      <p:sp>
        <p:nvSpPr>
          <p:cNvPr id="1109" name="Google Shape;1109;p71"/>
          <p:cNvSpPr/>
          <p:nvPr/>
        </p:nvSpPr>
        <p:spPr>
          <a:xfrm>
            <a:off x="0" y="733425"/>
            <a:ext cx="9144000" cy="1511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0" name="Google Shape;1110;p71"/>
          <p:cNvGrpSpPr/>
          <p:nvPr/>
        </p:nvGrpSpPr>
        <p:grpSpPr>
          <a:xfrm>
            <a:off x="7163210" y="4080094"/>
            <a:ext cx="936813" cy="774762"/>
            <a:chOff x="2437025" y="4316199"/>
            <a:chExt cx="753550" cy="629222"/>
          </a:xfrm>
        </p:grpSpPr>
        <p:pic>
          <p:nvPicPr>
            <p:cNvPr id="1111" name="Google Shape;1111;p71"/>
            <p:cNvPicPr preferRelativeResize="0"/>
            <p:nvPr/>
          </p:nvPicPr>
          <p:blipFill rotWithShape="1">
            <a:blip r:embed="rId3">
              <a:alphaModFix/>
            </a:blip>
            <a:srcRect b="48199" l="0" r="0" t="0"/>
            <a:stretch/>
          </p:blipFill>
          <p:spPr>
            <a:xfrm>
              <a:off x="2437025" y="4316199"/>
              <a:ext cx="753550" cy="339500"/>
            </a:xfrm>
            <a:prstGeom prst="rect">
              <a:avLst/>
            </a:prstGeom>
            <a:noFill/>
            <a:ln>
              <a:noFill/>
            </a:ln>
          </p:spPr>
        </p:pic>
        <p:sp>
          <p:nvSpPr>
            <p:cNvPr id="1112" name="Google Shape;1112;p71"/>
            <p:cNvSpPr/>
            <p:nvPr/>
          </p:nvSpPr>
          <p:spPr>
            <a:xfrm>
              <a:off x="2471846" y="4333422"/>
              <a:ext cx="689100" cy="612000"/>
            </a:xfrm>
            <a:prstGeom prst="ellipse">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3" name="Google Shape;1113;p71"/>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114" name="Google Shape;1114;p71"/>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BEST PRACTICE</a:t>
            </a:r>
            <a:endParaRPr sz="18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FFFFFF"/>
              </a:solidFill>
              <a:latin typeface="Proxima Nova"/>
              <a:ea typeface="Proxima Nova"/>
              <a:cs typeface="Proxima Nova"/>
              <a:sym typeface="Proxima Nova"/>
            </a:endParaRPr>
          </a:p>
        </p:txBody>
      </p:sp>
      <p:grpSp>
        <p:nvGrpSpPr>
          <p:cNvPr id="1115" name="Google Shape;1115;p71"/>
          <p:cNvGrpSpPr/>
          <p:nvPr/>
        </p:nvGrpSpPr>
        <p:grpSpPr>
          <a:xfrm>
            <a:off x="1737200" y="858250"/>
            <a:ext cx="1783200" cy="1206600"/>
            <a:chOff x="2927900" y="1064525"/>
            <a:chExt cx="1783200" cy="1206600"/>
          </a:xfrm>
        </p:grpSpPr>
        <p:sp>
          <p:nvSpPr>
            <p:cNvPr id="1116" name="Google Shape;1116;p71"/>
            <p:cNvSpPr/>
            <p:nvPr/>
          </p:nvSpPr>
          <p:spPr>
            <a:xfrm>
              <a:off x="2927900" y="1064525"/>
              <a:ext cx="1783200" cy="1206600"/>
            </a:xfrm>
            <a:prstGeom prst="roundRect">
              <a:avLst>
                <a:gd fmla="val 16667" name="adj"/>
              </a:avLst>
            </a:prstGeom>
            <a:solidFill>
              <a:srgbClr val="E4704C"/>
            </a:solidFill>
            <a:ln cap="flat" cmpd="sng" w="2857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0" spcFirstLastPara="1" rIns="0" wrap="square" tIns="45700">
              <a:noAutofit/>
            </a:bodyPr>
            <a:lstStyle/>
            <a:p>
              <a:pPr indent="0" lvl="0" marL="0" rtl="0" algn="ctr">
                <a:spcBef>
                  <a:spcPts val="0"/>
                </a:spcBef>
                <a:spcAft>
                  <a:spcPts val="0"/>
                </a:spcAft>
                <a:buNone/>
              </a:pPr>
              <a:r>
                <a:rPr lang="en" sz="1500">
                  <a:solidFill>
                    <a:srgbClr val="FFFFFF"/>
                  </a:solidFill>
                  <a:latin typeface="Impact"/>
                  <a:ea typeface="Impact"/>
                  <a:cs typeface="Impact"/>
                  <a:sym typeface="Impact"/>
                </a:rPr>
                <a:t>RESTRICTED ACCESS</a:t>
              </a:r>
              <a:endParaRPr sz="1500">
                <a:solidFill>
                  <a:srgbClr val="FFFFFF"/>
                </a:solidFill>
                <a:latin typeface="Impact"/>
                <a:ea typeface="Impact"/>
                <a:cs typeface="Impact"/>
                <a:sym typeface="Impact"/>
              </a:endParaRPr>
            </a:p>
          </p:txBody>
        </p:sp>
        <p:sp>
          <p:nvSpPr>
            <p:cNvPr id="1117" name="Google Shape;1117;p71"/>
            <p:cNvSpPr/>
            <p:nvPr/>
          </p:nvSpPr>
          <p:spPr>
            <a:xfrm>
              <a:off x="3019400" y="1474950"/>
              <a:ext cx="1600200" cy="704400"/>
            </a:xfrm>
            <a:prstGeom prst="roundRect">
              <a:avLst>
                <a:gd fmla="val 16667" name="adj"/>
              </a:avLst>
            </a:prstGeom>
            <a:solidFill>
              <a:srgbClr val="FFFFFF"/>
            </a:solidFill>
            <a:ln>
              <a:noFill/>
            </a:ln>
          </p:spPr>
          <p:txBody>
            <a:bodyPr anchorCtr="0" anchor="ctr" bIns="45700" lIns="45700" spcFirstLastPara="1" rIns="91425" wrap="square" tIns="45700">
              <a:noAutofit/>
            </a:bodyPr>
            <a:lstStyle/>
            <a:p>
              <a:pPr indent="0" lvl="0" marL="0" rtl="0" algn="l">
                <a:spcBef>
                  <a:spcPts val="0"/>
                </a:spcBef>
                <a:spcAft>
                  <a:spcPts val="0"/>
                </a:spcAft>
                <a:buNone/>
              </a:pPr>
              <a:r>
                <a:rPr b="1" lang="en" sz="1200">
                  <a:solidFill>
                    <a:srgbClr val="545757"/>
                  </a:solidFill>
                  <a:latin typeface="Proxima Nova"/>
                  <a:ea typeface="Proxima Nova"/>
                  <a:cs typeface="Proxima Nova"/>
                  <a:sym typeface="Proxima Nova"/>
                </a:rPr>
                <a:t>AUTHORIZED PERSONNEL </a:t>
              </a:r>
              <a:endParaRPr b="1" sz="1200">
                <a:solidFill>
                  <a:srgbClr val="545757"/>
                </a:solidFill>
                <a:latin typeface="Proxima Nova"/>
                <a:ea typeface="Proxima Nova"/>
                <a:cs typeface="Proxima Nova"/>
                <a:sym typeface="Proxima Nova"/>
              </a:endParaRPr>
            </a:p>
            <a:p>
              <a:pPr indent="0" lvl="0" marL="0" rtl="0" algn="l">
                <a:spcBef>
                  <a:spcPts val="0"/>
                </a:spcBef>
                <a:spcAft>
                  <a:spcPts val="0"/>
                </a:spcAft>
                <a:buNone/>
              </a:pPr>
              <a:r>
                <a:rPr b="1" lang="en" sz="1200">
                  <a:solidFill>
                    <a:srgbClr val="545757"/>
                  </a:solidFill>
                  <a:latin typeface="Proxima Nova"/>
                  <a:ea typeface="Proxima Nova"/>
                  <a:cs typeface="Proxima Nova"/>
                  <a:sym typeface="Proxima Nova"/>
                </a:rPr>
                <a:t>ONLY</a:t>
              </a:r>
              <a:endParaRPr b="1" sz="1200">
                <a:solidFill>
                  <a:srgbClr val="545757"/>
                </a:solidFill>
                <a:latin typeface="Proxima Nova"/>
                <a:ea typeface="Proxima Nova"/>
                <a:cs typeface="Proxima Nova"/>
                <a:sym typeface="Proxima Nova"/>
              </a:endParaRPr>
            </a:p>
          </p:txBody>
        </p:sp>
        <p:pic>
          <p:nvPicPr>
            <p:cNvPr id="1118" name="Google Shape;1118;p71"/>
            <p:cNvPicPr preferRelativeResize="0"/>
            <p:nvPr/>
          </p:nvPicPr>
          <p:blipFill>
            <a:blip r:embed="rId4">
              <a:alphaModFix/>
            </a:blip>
            <a:stretch>
              <a:fillRect/>
            </a:stretch>
          </p:blipFill>
          <p:spPr>
            <a:xfrm>
              <a:off x="4050750" y="1634675"/>
              <a:ext cx="493225" cy="493225"/>
            </a:xfrm>
            <a:prstGeom prst="rect">
              <a:avLst/>
            </a:prstGeom>
            <a:noFill/>
            <a:ln>
              <a:noFill/>
            </a:ln>
          </p:spPr>
        </p:pic>
      </p:grpSp>
      <p:grpSp>
        <p:nvGrpSpPr>
          <p:cNvPr id="1119" name="Google Shape;1119;p71"/>
          <p:cNvGrpSpPr/>
          <p:nvPr/>
        </p:nvGrpSpPr>
        <p:grpSpPr>
          <a:xfrm>
            <a:off x="4120888" y="858250"/>
            <a:ext cx="3285917" cy="1206600"/>
            <a:chOff x="691525" y="1064525"/>
            <a:chExt cx="1963500" cy="1206600"/>
          </a:xfrm>
        </p:grpSpPr>
        <p:sp>
          <p:nvSpPr>
            <p:cNvPr id="1120" name="Google Shape;1120;p71"/>
            <p:cNvSpPr/>
            <p:nvPr/>
          </p:nvSpPr>
          <p:spPr>
            <a:xfrm>
              <a:off x="691525" y="1064525"/>
              <a:ext cx="1963500" cy="1206600"/>
            </a:xfrm>
            <a:prstGeom prst="roundRect">
              <a:avLst>
                <a:gd fmla="val 16667" name="adj"/>
              </a:avLst>
            </a:prstGeom>
            <a:solidFill>
              <a:srgbClr val="F7BC35">
                <a:alpha val="85370"/>
              </a:srgbClr>
            </a:solidFill>
            <a:ln cap="flat" cmpd="sng" w="2857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0" spcFirstLastPara="1" rIns="0" wrap="square" tIns="18275">
              <a:noAutofit/>
            </a:bodyPr>
            <a:lstStyle/>
            <a:p>
              <a:pPr indent="0" lvl="0" marL="0" rtl="0" algn="ctr">
                <a:spcBef>
                  <a:spcPts val="0"/>
                </a:spcBef>
                <a:spcAft>
                  <a:spcPts val="0"/>
                </a:spcAft>
                <a:buNone/>
              </a:pPr>
              <a:r>
                <a:rPr lang="en" sz="1500">
                  <a:solidFill>
                    <a:srgbClr val="545757"/>
                  </a:solidFill>
                  <a:latin typeface="Impact"/>
                  <a:ea typeface="Impact"/>
                  <a:cs typeface="Impact"/>
                  <a:sym typeface="Impact"/>
                </a:rPr>
                <a:t>“Legitimate Educational Interest”</a:t>
              </a:r>
              <a:endParaRPr sz="1500">
                <a:solidFill>
                  <a:srgbClr val="545757"/>
                </a:solidFill>
                <a:latin typeface="Impact"/>
                <a:ea typeface="Impact"/>
                <a:cs typeface="Impact"/>
                <a:sym typeface="Impact"/>
              </a:endParaRPr>
            </a:p>
          </p:txBody>
        </p:sp>
        <p:sp>
          <p:nvSpPr>
            <p:cNvPr id="1121" name="Google Shape;1121;p71"/>
            <p:cNvSpPr/>
            <p:nvPr/>
          </p:nvSpPr>
          <p:spPr>
            <a:xfrm>
              <a:off x="783032" y="1436725"/>
              <a:ext cx="1783200" cy="742800"/>
            </a:xfrm>
            <a:prstGeom prst="roundRect">
              <a:avLst>
                <a:gd fmla="val 16667" name="adj"/>
              </a:avLst>
            </a:prstGeom>
            <a:solidFill>
              <a:srgbClr val="FFFFFF"/>
            </a:solidFill>
            <a:ln>
              <a:noFill/>
            </a:ln>
          </p:spPr>
          <p:txBody>
            <a:bodyPr anchorCtr="0" anchor="ctr" bIns="9125" lIns="9125" spcFirstLastPara="1" rIns="9125" wrap="square" tIns="9125">
              <a:noAutofit/>
            </a:bodyPr>
            <a:lstStyle/>
            <a:p>
              <a:pPr indent="0" lvl="0" marL="0" rtl="0" algn="ctr">
                <a:spcBef>
                  <a:spcPts val="0"/>
                </a:spcBef>
                <a:spcAft>
                  <a:spcPts val="0"/>
                </a:spcAft>
                <a:buNone/>
              </a:pPr>
              <a:r>
                <a:rPr lang="en" sz="950">
                  <a:solidFill>
                    <a:srgbClr val="545757"/>
                  </a:solidFill>
                  <a:latin typeface="Proxima Nova"/>
                  <a:ea typeface="Proxima Nova"/>
                  <a:cs typeface="Proxima Nova"/>
                  <a:sym typeface="Proxima Nova"/>
                </a:rPr>
                <a:t>CALPADS user accounts are restricted to those currently employed school, district, or COE personnel or personnel contracted by LEA with a legitimate business need to input data, or access data in CALPADS.</a:t>
              </a:r>
              <a:endParaRPr sz="950">
                <a:solidFill>
                  <a:srgbClr val="545757"/>
                </a:solidFill>
                <a:latin typeface="Proxima Nova"/>
                <a:ea typeface="Proxima Nova"/>
                <a:cs typeface="Proxima Nova"/>
                <a:sym typeface="Proxima Nova"/>
              </a:endParaRPr>
            </a:p>
          </p:txBody>
        </p:sp>
      </p:grpSp>
      <p:pic>
        <p:nvPicPr>
          <p:cNvPr id="1122" name="Google Shape;1122;p71"/>
          <p:cNvPicPr preferRelativeResize="0"/>
          <p:nvPr/>
        </p:nvPicPr>
        <p:blipFill>
          <a:blip r:embed="rId5">
            <a:alphaModFix/>
          </a:blip>
          <a:stretch>
            <a:fillRect/>
          </a:stretch>
        </p:blipFill>
        <p:spPr>
          <a:xfrm>
            <a:off x="5625050" y="2419763"/>
            <a:ext cx="1331700" cy="1331700"/>
          </a:xfrm>
          <a:prstGeom prst="rect">
            <a:avLst/>
          </a:prstGeom>
          <a:noFill/>
          <a:ln>
            <a:noFill/>
          </a:ln>
          <a:effectLst>
            <a:outerShdw blurRad="57150" rotWithShape="0" algn="bl" dir="5400000" dist="19050">
              <a:srgbClr val="000000">
                <a:alpha val="50000"/>
              </a:srgbClr>
            </a:outerShdw>
          </a:effectLst>
        </p:spPr>
      </p:pic>
      <p:sp>
        <p:nvSpPr>
          <p:cNvPr id="1123" name="Google Shape;1123;p71"/>
          <p:cNvSpPr txBox="1"/>
          <p:nvPr/>
        </p:nvSpPr>
        <p:spPr>
          <a:xfrm>
            <a:off x="5625050" y="2476413"/>
            <a:ext cx="1331700" cy="1000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latin typeface="Impact"/>
                <a:ea typeface="Impact"/>
                <a:cs typeface="Impact"/>
                <a:sym typeface="Impact"/>
              </a:rPr>
              <a:t>FEDERAL</a:t>
            </a:r>
            <a:endParaRPr sz="1600">
              <a:latin typeface="Impact"/>
              <a:ea typeface="Impact"/>
              <a:cs typeface="Impact"/>
              <a:sym typeface="Impact"/>
            </a:endParaRPr>
          </a:p>
          <a:p>
            <a:pPr indent="0" lvl="0" marL="0" rtl="0" algn="l">
              <a:lnSpc>
                <a:spcPct val="115000"/>
              </a:lnSpc>
              <a:spcBef>
                <a:spcPts val="0"/>
              </a:spcBef>
              <a:spcAft>
                <a:spcPts val="0"/>
              </a:spcAft>
              <a:buNone/>
            </a:pPr>
            <a:r>
              <a:t/>
            </a:r>
            <a:endParaRPr sz="600">
              <a:latin typeface="Impact"/>
              <a:ea typeface="Impact"/>
              <a:cs typeface="Impact"/>
              <a:sym typeface="Impact"/>
            </a:endParaRPr>
          </a:p>
          <a:p>
            <a:pPr indent="0" lvl="0" marL="0" rtl="0" algn="ctr">
              <a:spcBef>
                <a:spcPts val="0"/>
              </a:spcBef>
              <a:spcAft>
                <a:spcPts val="0"/>
              </a:spcAft>
              <a:buNone/>
            </a:pPr>
            <a:r>
              <a:rPr lang="en" sz="1600">
                <a:latin typeface="Impact"/>
                <a:ea typeface="Impact"/>
                <a:cs typeface="Impact"/>
                <a:sym typeface="Impact"/>
              </a:rPr>
              <a:t> PROTECTIONS</a:t>
            </a:r>
            <a:endParaRPr sz="1600">
              <a:latin typeface="Impact"/>
              <a:ea typeface="Impact"/>
              <a:cs typeface="Impact"/>
              <a:sym typeface="Impact"/>
            </a:endParaRPr>
          </a:p>
        </p:txBody>
      </p:sp>
      <p:pic>
        <p:nvPicPr>
          <p:cNvPr id="1124" name="Google Shape;1124;p71"/>
          <p:cNvPicPr preferRelativeResize="0"/>
          <p:nvPr/>
        </p:nvPicPr>
        <p:blipFill rotWithShape="1">
          <a:blip r:embed="rId6">
            <a:alphaModFix/>
          </a:blip>
          <a:srcRect b="20005" l="0" r="0" t="23830"/>
          <a:stretch/>
        </p:blipFill>
        <p:spPr>
          <a:xfrm>
            <a:off x="7230901" y="2324899"/>
            <a:ext cx="845175" cy="474663"/>
          </a:xfrm>
          <a:prstGeom prst="rect">
            <a:avLst/>
          </a:prstGeom>
          <a:noFill/>
          <a:ln>
            <a:noFill/>
          </a:ln>
        </p:spPr>
      </p:pic>
      <p:pic>
        <p:nvPicPr>
          <p:cNvPr id="1125" name="Google Shape;1125;p71"/>
          <p:cNvPicPr preferRelativeResize="0"/>
          <p:nvPr/>
        </p:nvPicPr>
        <p:blipFill rotWithShape="1">
          <a:blip r:embed="rId7">
            <a:alphaModFix/>
          </a:blip>
          <a:srcRect b="7238" l="0" r="0" t="12420"/>
          <a:stretch/>
        </p:blipFill>
        <p:spPr>
          <a:xfrm>
            <a:off x="7209037" y="2784125"/>
            <a:ext cx="845175" cy="679028"/>
          </a:xfrm>
          <a:prstGeom prst="rect">
            <a:avLst/>
          </a:prstGeom>
          <a:noFill/>
          <a:ln>
            <a:noFill/>
          </a:ln>
        </p:spPr>
      </p:pic>
      <p:pic>
        <p:nvPicPr>
          <p:cNvPr id="1126" name="Google Shape;1126;p71"/>
          <p:cNvPicPr preferRelativeResize="0"/>
          <p:nvPr/>
        </p:nvPicPr>
        <p:blipFill rotWithShape="1">
          <a:blip r:embed="rId8">
            <a:alphaModFix/>
          </a:blip>
          <a:srcRect b="28020" l="0" r="0" t="17527"/>
          <a:stretch/>
        </p:blipFill>
        <p:spPr>
          <a:xfrm>
            <a:off x="7193300" y="3782288"/>
            <a:ext cx="920375" cy="313200"/>
          </a:xfrm>
          <a:prstGeom prst="rect">
            <a:avLst/>
          </a:prstGeom>
          <a:noFill/>
          <a:ln>
            <a:noFill/>
          </a:ln>
        </p:spPr>
      </p:pic>
      <p:pic>
        <p:nvPicPr>
          <p:cNvPr id="1127" name="Google Shape;1127;p71"/>
          <p:cNvPicPr preferRelativeResize="0"/>
          <p:nvPr/>
        </p:nvPicPr>
        <p:blipFill rotWithShape="1">
          <a:blip r:embed="rId9">
            <a:alphaModFix/>
          </a:blip>
          <a:srcRect b="60164" l="7519" r="8085" t="5703"/>
          <a:stretch/>
        </p:blipFill>
        <p:spPr>
          <a:xfrm>
            <a:off x="7315034" y="4651023"/>
            <a:ext cx="633164" cy="313199"/>
          </a:xfrm>
          <a:prstGeom prst="rect">
            <a:avLst/>
          </a:prstGeom>
          <a:noFill/>
          <a:ln>
            <a:noFill/>
          </a:ln>
        </p:spPr>
      </p:pic>
      <p:sp>
        <p:nvSpPr>
          <p:cNvPr id="1128" name="Google Shape;1128;p71"/>
          <p:cNvSpPr txBox="1"/>
          <p:nvPr/>
        </p:nvSpPr>
        <p:spPr>
          <a:xfrm>
            <a:off x="7234263" y="3368300"/>
            <a:ext cx="794700" cy="414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000">
                <a:solidFill>
                  <a:srgbClr val="38761D"/>
                </a:solidFill>
                <a:latin typeface="Kreon"/>
                <a:ea typeface="Kreon"/>
                <a:cs typeface="Kreon"/>
                <a:sym typeface="Kreon"/>
              </a:rPr>
              <a:t>NSLA</a:t>
            </a:r>
            <a:endParaRPr sz="2000">
              <a:solidFill>
                <a:srgbClr val="38761D"/>
              </a:solidFill>
              <a:latin typeface="Kreon"/>
              <a:ea typeface="Kreon"/>
              <a:cs typeface="Kreon"/>
              <a:sym typeface="Kreon"/>
            </a:endParaRPr>
          </a:p>
        </p:txBody>
      </p:sp>
      <p:sp>
        <p:nvSpPr>
          <p:cNvPr id="1129" name="Google Shape;1129;p71"/>
          <p:cNvSpPr txBox="1"/>
          <p:nvPr/>
        </p:nvSpPr>
        <p:spPr>
          <a:xfrm>
            <a:off x="2024000" y="2149100"/>
            <a:ext cx="2651700" cy="25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1100">
                <a:solidFill>
                  <a:schemeClr val="dk1"/>
                </a:solidFill>
                <a:latin typeface="Proxima Nova"/>
                <a:ea typeface="Proxima Nova"/>
                <a:cs typeface="Proxima Nova"/>
                <a:sym typeface="Proxima Nova"/>
              </a:rPr>
              <a:t>Education Code Sections 49079.5 -.7 , </a:t>
            </a:r>
            <a:endParaRPr b="1" sz="11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lang="en" sz="1100">
                <a:solidFill>
                  <a:schemeClr val="dk1"/>
                </a:solidFill>
                <a:latin typeface="Proxima Nova"/>
                <a:ea typeface="Proxima Nova"/>
                <a:cs typeface="Proxima Nova"/>
                <a:sym typeface="Proxima Nova"/>
              </a:rPr>
              <a:t>CALPADS data are available and accessible to researchers</a:t>
            </a:r>
            <a:endParaRPr sz="11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b="1" lang="en" sz="1100">
                <a:solidFill>
                  <a:schemeClr val="dk1"/>
                </a:solidFill>
                <a:latin typeface="Proxima Nova"/>
                <a:ea typeface="Proxima Nova"/>
                <a:cs typeface="Proxima Nova"/>
                <a:sym typeface="Proxima Nova"/>
              </a:rPr>
              <a:t>Education Code Section 49558 –</a:t>
            </a:r>
            <a:endParaRPr b="1" sz="11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lang="en" sz="1100">
                <a:solidFill>
                  <a:schemeClr val="dk1"/>
                </a:solidFill>
                <a:latin typeface="Proxima Nova"/>
                <a:ea typeface="Proxima Nova"/>
                <a:cs typeface="Proxima Nova"/>
                <a:sym typeface="Proxima Nova"/>
              </a:rPr>
              <a:t>Provides some guidance and restrictions for interagency data sharing of school lunch information</a:t>
            </a:r>
            <a:endParaRPr sz="11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b="1" lang="en" sz="1100">
                <a:solidFill>
                  <a:schemeClr val="dk1"/>
                </a:solidFill>
                <a:latin typeface="Proxima Nova"/>
                <a:ea typeface="Proxima Nova"/>
                <a:cs typeface="Proxima Nova"/>
                <a:sym typeface="Proxima Nova"/>
              </a:rPr>
              <a:t>Education Code Section 60607 –</a:t>
            </a:r>
            <a:endParaRPr b="1" sz="11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lang="en" sz="1100">
                <a:solidFill>
                  <a:schemeClr val="dk1"/>
                </a:solidFill>
                <a:latin typeface="Proxima Nova"/>
                <a:ea typeface="Proxima Nova"/>
                <a:cs typeface="Proxima Nova"/>
                <a:sym typeface="Proxima Nova"/>
              </a:rPr>
              <a:t>Provides specific restrictions on the release of assessment data</a:t>
            </a:r>
            <a:endParaRPr sz="1100">
              <a:solidFill>
                <a:schemeClr val="dk1"/>
              </a:solidFill>
              <a:latin typeface="Proxima Nova"/>
              <a:ea typeface="Proxima Nova"/>
              <a:cs typeface="Proxima Nova"/>
              <a:sym typeface="Proxima Nova"/>
            </a:endParaRPr>
          </a:p>
        </p:txBody>
      </p:sp>
      <p:sp>
        <p:nvSpPr>
          <p:cNvPr id="1130" name="Google Shape;1130;p71"/>
          <p:cNvSpPr/>
          <p:nvPr/>
        </p:nvSpPr>
        <p:spPr>
          <a:xfrm>
            <a:off x="483350" y="2426225"/>
            <a:ext cx="1331700" cy="1318800"/>
          </a:xfrm>
          <a:prstGeom prst="ellipse">
            <a:avLst/>
          </a:prstGeom>
          <a:solidFill>
            <a:srgbClr val="D9D9D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1" name="Google Shape;1131;p71"/>
          <p:cNvPicPr preferRelativeResize="0"/>
          <p:nvPr/>
        </p:nvPicPr>
        <p:blipFill>
          <a:blip r:embed="rId10">
            <a:alphaModFix/>
          </a:blip>
          <a:stretch>
            <a:fillRect/>
          </a:stretch>
        </p:blipFill>
        <p:spPr>
          <a:xfrm>
            <a:off x="634586" y="2756597"/>
            <a:ext cx="753540" cy="882541"/>
          </a:xfrm>
          <a:prstGeom prst="rect">
            <a:avLst/>
          </a:prstGeom>
          <a:noFill/>
          <a:ln>
            <a:noFill/>
          </a:ln>
          <a:effectLst>
            <a:outerShdw blurRad="57150" rotWithShape="0" algn="bl" dir="5400000" dist="19050">
              <a:srgbClr val="000000">
                <a:alpha val="50000"/>
              </a:srgbClr>
            </a:outerShdw>
          </a:effectLst>
        </p:spPr>
      </p:pic>
      <p:sp>
        <p:nvSpPr>
          <p:cNvPr id="1132" name="Google Shape;1132;p71"/>
          <p:cNvSpPr txBox="1"/>
          <p:nvPr/>
        </p:nvSpPr>
        <p:spPr>
          <a:xfrm>
            <a:off x="955750" y="2593500"/>
            <a:ext cx="753600" cy="60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545757"/>
                </a:solidFill>
                <a:latin typeface="Impact"/>
                <a:ea typeface="Impact"/>
                <a:cs typeface="Impact"/>
                <a:sym typeface="Impact"/>
              </a:rPr>
              <a:t>ED CODE</a:t>
            </a:r>
            <a:endParaRPr sz="1800">
              <a:solidFill>
                <a:srgbClr val="545757"/>
              </a:solidFill>
              <a:latin typeface="Impact"/>
              <a:ea typeface="Impact"/>
              <a:cs typeface="Impact"/>
              <a:sym typeface="Impact"/>
            </a:endParaRPr>
          </a:p>
        </p:txBody>
      </p:sp>
      <p:sp>
        <p:nvSpPr>
          <p:cNvPr id="1133" name="Google Shape;1133;p71"/>
          <p:cNvSpPr txBox="1"/>
          <p:nvPr/>
        </p:nvSpPr>
        <p:spPr>
          <a:xfrm>
            <a:off x="483350" y="4724325"/>
            <a:ext cx="2323800" cy="22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100">
                <a:solidFill>
                  <a:srgbClr val="9E9E9E"/>
                </a:solidFill>
                <a:latin typeface="Proxima Nova"/>
                <a:ea typeface="Proxima Nova"/>
                <a:cs typeface="Proxima Nova"/>
                <a:sym typeface="Proxima Nova"/>
              </a:rPr>
              <a:t>*CDE slides reformatted for NCOE</a:t>
            </a:r>
            <a:endParaRPr i="1" sz="1100">
              <a:solidFill>
                <a:srgbClr val="9E9E9E"/>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1000"/>
                                        <p:tgtEl>
                                          <p:spTgt spid="1115"/>
                                        </p:tgtEl>
                                      </p:cBhvr>
                                    </p:animEffect>
                                  </p:childTnLst>
                                </p:cTn>
                              </p:par>
                              <p:par>
                                <p:cTn fill="hold" nodeType="with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1000"/>
                                        <p:tgtEl>
                                          <p:spTgt spid="1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000"/>
                                        <p:tgtEl>
                                          <p:spTgt spid="1129"/>
                                        </p:tgtEl>
                                      </p:cBhvr>
                                    </p:animEffect>
                                  </p:childTnLst>
                                </p:cTn>
                              </p:par>
                              <p:par>
                                <p:cTn fill="hold" nodeType="withEffect" presetClass="entr" presetID="10" presetSubtype="0">
                                  <p:stCondLst>
                                    <p:cond delay="0"/>
                                  </p:stCondLst>
                                  <p:childTnLst>
                                    <p:set>
                                      <p:cBhvr>
                                        <p:cTn dur="1" fill="hold">
                                          <p:stCondLst>
                                            <p:cond delay="0"/>
                                          </p:stCondLst>
                                        </p:cTn>
                                        <p:tgtEl>
                                          <p:spTgt spid="1130"/>
                                        </p:tgtEl>
                                        <p:attrNameLst>
                                          <p:attrName>style.visibility</p:attrName>
                                        </p:attrNameLst>
                                      </p:cBhvr>
                                      <p:to>
                                        <p:strVal val="visible"/>
                                      </p:to>
                                    </p:set>
                                    <p:animEffect filter="fade" transition="in">
                                      <p:cBhvr>
                                        <p:cTn dur="1000"/>
                                        <p:tgtEl>
                                          <p:spTgt spid="1130"/>
                                        </p:tgtEl>
                                      </p:cBhvr>
                                    </p:animEffect>
                                  </p:childTnLst>
                                </p:cTn>
                              </p:par>
                              <p:par>
                                <p:cTn fill="hold" nodeType="withEffect" presetClass="entr" presetID="10" presetSubtype="0">
                                  <p:stCondLst>
                                    <p:cond delay="0"/>
                                  </p:stCondLst>
                                  <p:childTnLst>
                                    <p:set>
                                      <p:cBhvr>
                                        <p:cTn dur="1" fill="hold">
                                          <p:stCondLst>
                                            <p:cond delay="0"/>
                                          </p:stCondLst>
                                        </p:cTn>
                                        <p:tgtEl>
                                          <p:spTgt spid="1131"/>
                                        </p:tgtEl>
                                        <p:attrNameLst>
                                          <p:attrName>style.visibility</p:attrName>
                                        </p:attrNameLst>
                                      </p:cBhvr>
                                      <p:to>
                                        <p:strVal val="visible"/>
                                      </p:to>
                                    </p:set>
                                    <p:animEffect filter="fade" transition="in">
                                      <p:cBhvr>
                                        <p:cTn dur="1000"/>
                                        <p:tgtEl>
                                          <p:spTgt spid="1131"/>
                                        </p:tgtEl>
                                      </p:cBhvr>
                                    </p:animEffect>
                                  </p:childTnLst>
                                </p:cTn>
                              </p:par>
                              <p:par>
                                <p:cTn fill="hold" nodeType="with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1000"/>
                                        <p:tgtEl>
                                          <p:spTgt spid="1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0"/>
                                        </p:tgtEl>
                                        <p:attrNameLst>
                                          <p:attrName>style.visibility</p:attrName>
                                        </p:attrNameLst>
                                      </p:cBhvr>
                                      <p:to>
                                        <p:strVal val="visible"/>
                                      </p:to>
                                    </p:set>
                                    <p:animEffect filter="fade" transition="in">
                                      <p:cBhvr>
                                        <p:cTn dur="1000"/>
                                        <p:tgtEl>
                                          <p:spTgt spid="1110"/>
                                        </p:tgtEl>
                                      </p:cBhvr>
                                    </p:animEffect>
                                  </p:childTnLst>
                                </p:cTn>
                              </p:par>
                              <p:par>
                                <p:cTn fill="hold" nodeType="with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1000"/>
                                        <p:tgtEl>
                                          <p:spTgt spid="1122"/>
                                        </p:tgtEl>
                                      </p:cBhvr>
                                    </p:animEffect>
                                  </p:childTnLst>
                                </p:cTn>
                              </p:par>
                              <p:par>
                                <p:cTn fill="hold" nodeType="with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1000"/>
                                        <p:tgtEl>
                                          <p:spTgt spid="1123"/>
                                        </p:tgtEl>
                                      </p:cBhvr>
                                    </p:animEffect>
                                  </p:childTnLst>
                                </p:cTn>
                              </p:par>
                              <p:par>
                                <p:cTn fill="hold" nodeType="with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1000"/>
                                        <p:tgtEl>
                                          <p:spTgt spid="1124"/>
                                        </p:tgtEl>
                                      </p:cBhvr>
                                    </p:animEffect>
                                  </p:childTnLst>
                                </p:cTn>
                              </p:par>
                              <p:par>
                                <p:cTn fill="hold" nodeType="withEffect" presetClass="entr" presetID="10" presetSubtype="0">
                                  <p:stCondLst>
                                    <p:cond delay="0"/>
                                  </p:stCondLst>
                                  <p:childTnLst>
                                    <p:set>
                                      <p:cBhvr>
                                        <p:cTn dur="1" fill="hold">
                                          <p:stCondLst>
                                            <p:cond delay="0"/>
                                          </p:stCondLst>
                                        </p:cTn>
                                        <p:tgtEl>
                                          <p:spTgt spid="1125"/>
                                        </p:tgtEl>
                                        <p:attrNameLst>
                                          <p:attrName>style.visibility</p:attrName>
                                        </p:attrNameLst>
                                      </p:cBhvr>
                                      <p:to>
                                        <p:strVal val="visible"/>
                                      </p:to>
                                    </p:set>
                                    <p:animEffect filter="fade" transition="in">
                                      <p:cBhvr>
                                        <p:cTn dur="1000"/>
                                        <p:tgtEl>
                                          <p:spTgt spid="1125"/>
                                        </p:tgtEl>
                                      </p:cBhvr>
                                    </p:animEffect>
                                  </p:childTnLst>
                                </p:cTn>
                              </p:par>
                              <p:par>
                                <p:cTn fill="hold" nodeType="with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1000"/>
                                        <p:tgtEl>
                                          <p:spTgt spid="1126"/>
                                        </p:tgtEl>
                                      </p:cBhvr>
                                    </p:animEffect>
                                  </p:childTnLst>
                                </p:cTn>
                              </p:par>
                              <p:par>
                                <p:cTn fill="hold" nodeType="with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1000"/>
                                        <p:tgtEl>
                                          <p:spTgt spid="1127"/>
                                        </p:tgtEl>
                                      </p:cBhvr>
                                    </p:animEffect>
                                  </p:childTnLst>
                                </p:cTn>
                              </p:par>
                              <p:par>
                                <p:cTn fill="hold" nodeType="withEffect" presetClass="entr" presetID="10" presetSubtype="0">
                                  <p:stCondLst>
                                    <p:cond delay="0"/>
                                  </p:stCondLst>
                                  <p:childTnLst>
                                    <p:set>
                                      <p:cBhvr>
                                        <p:cTn dur="1" fill="hold">
                                          <p:stCondLst>
                                            <p:cond delay="0"/>
                                          </p:stCondLst>
                                        </p:cTn>
                                        <p:tgtEl>
                                          <p:spTgt spid="1128"/>
                                        </p:tgtEl>
                                        <p:attrNameLst>
                                          <p:attrName>style.visibility</p:attrName>
                                        </p:attrNameLst>
                                      </p:cBhvr>
                                      <p:to>
                                        <p:strVal val="visible"/>
                                      </p:to>
                                    </p:set>
                                    <p:animEffect filter="fade" transition="in">
                                      <p:cBhvr>
                                        <p:cTn dur="1000"/>
                                        <p:tgtEl>
                                          <p:spTgt spid="1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7" name="Shape 1137"/>
        <p:cNvGrpSpPr/>
        <p:nvPr/>
      </p:nvGrpSpPr>
      <p:grpSpPr>
        <a:xfrm>
          <a:off x="0" y="0"/>
          <a:ext cx="0" cy="0"/>
          <a:chOff x="0" y="0"/>
          <a:chExt cx="0" cy="0"/>
        </a:xfrm>
      </p:grpSpPr>
      <p:sp>
        <p:nvSpPr>
          <p:cNvPr id="1138" name="Google Shape;1138;p72"/>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139" name="Google Shape;1139;p72"/>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BEST PRACTICE</a:t>
            </a:r>
            <a:endParaRPr sz="18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FFFFFF"/>
              </a:solidFill>
              <a:latin typeface="Proxima Nova"/>
              <a:ea typeface="Proxima Nova"/>
              <a:cs typeface="Proxima Nova"/>
              <a:sym typeface="Proxima Nova"/>
            </a:endParaRPr>
          </a:p>
        </p:txBody>
      </p:sp>
      <p:pic>
        <p:nvPicPr>
          <p:cNvPr id="1140" name="Google Shape;1140;p72"/>
          <p:cNvPicPr preferRelativeResize="0"/>
          <p:nvPr/>
        </p:nvPicPr>
        <p:blipFill>
          <a:blip r:embed="rId3">
            <a:alphaModFix/>
          </a:blip>
          <a:stretch>
            <a:fillRect/>
          </a:stretch>
        </p:blipFill>
        <p:spPr>
          <a:xfrm>
            <a:off x="665775" y="2062325"/>
            <a:ext cx="3591324" cy="2384325"/>
          </a:xfrm>
          <a:prstGeom prst="rect">
            <a:avLst/>
          </a:prstGeom>
          <a:noFill/>
          <a:ln>
            <a:noFill/>
          </a:ln>
        </p:spPr>
      </p:pic>
      <p:sp>
        <p:nvSpPr>
          <p:cNvPr id="1141" name="Google Shape;1141;p72"/>
          <p:cNvSpPr txBox="1"/>
          <p:nvPr/>
        </p:nvSpPr>
        <p:spPr>
          <a:xfrm>
            <a:off x="4257100" y="1930250"/>
            <a:ext cx="4467600" cy="2868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Proxima Nova"/>
                <a:ea typeface="Proxima Nova"/>
                <a:cs typeface="Proxima Nova"/>
                <a:sym typeface="Proxima Nova"/>
              </a:rPr>
              <a:t>Some examples we commonly see:</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Sending attachments of raw data via email</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Screenshot of CALPADS/SIS information and emailing it</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Saving extracts of massive amounts of raw data to a public folder</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Leaving printed CALPADS detail reports on your desk</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Allowing a student to work at the desk with an active CALPADS session</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Sharing userID/Passwords</a:t>
            </a:r>
            <a:endParaRPr/>
          </a:p>
        </p:txBody>
      </p:sp>
      <p:sp>
        <p:nvSpPr>
          <p:cNvPr id="1142" name="Google Shape;1142;p72"/>
          <p:cNvSpPr txBox="1"/>
          <p:nvPr/>
        </p:nvSpPr>
        <p:spPr>
          <a:xfrm>
            <a:off x="419250" y="730250"/>
            <a:ext cx="8305500" cy="12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E4704C"/>
                </a:solidFill>
                <a:latin typeface="Proxima Nova"/>
                <a:ea typeface="Proxima Nova"/>
                <a:cs typeface="Proxima Nova"/>
                <a:sym typeface="Proxima Nova"/>
              </a:rPr>
              <a:t>Believe it or not, it isn’t always the BIG data breaches, </a:t>
            </a:r>
            <a:endParaRPr b="1" sz="2000">
              <a:solidFill>
                <a:srgbClr val="E4704C"/>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sz="2000">
                <a:solidFill>
                  <a:srgbClr val="E4704C"/>
                </a:solidFill>
                <a:latin typeface="Proxima Nova"/>
                <a:ea typeface="Proxima Nova"/>
                <a:cs typeface="Proxima Nova"/>
                <a:sym typeface="Proxima Nova"/>
              </a:rPr>
              <a:t>but instead just lack of attention or human error.</a:t>
            </a:r>
            <a:endParaRPr b="1" sz="2000">
              <a:solidFill>
                <a:srgbClr val="E4704C"/>
              </a:solidFill>
            </a:endParaRPr>
          </a:p>
        </p:txBody>
      </p:sp>
      <p:sp>
        <p:nvSpPr>
          <p:cNvPr id="1143" name="Google Shape;1143;p72"/>
          <p:cNvSpPr txBox="1"/>
          <p:nvPr/>
        </p:nvSpPr>
        <p:spPr>
          <a:xfrm>
            <a:off x="429050" y="4574300"/>
            <a:ext cx="2323800" cy="37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000">
                <a:solidFill>
                  <a:srgbClr val="9E9E9E"/>
                </a:solidFill>
                <a:latin typeface="Proxima Nova"/>
                <a:ea typeface="Proxima Nova"/>
                <a:cs typeface="Proxima Nova"/>
                <a:sym typeface="Proxima Nova"/>
              </a:rPr>
              <a:t>*CDE slides reformatted for NCOE</a:t>
            </a:r>
            <a:endParaRPr i="1" sz="1000">
              <a:solidFill>
                <a:srgbClr val="9E9E9E"/>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41">
                                            <p:txEl>
                                              <p:pRg end="0" st="0"/>
                                            </p:txEl>
                                          </p:spTgt>
                                        </p:tgtEl>
                                        <p:attrNameLst>
                                          <p:attrName>style.visibility</p:attrName>
                                        </p:attrNameLst>
                                      </p:cBhvr>
                                      <p:to>
                                        <p:strVal val="visible"/>
                                      </p:to>
                                    </p:set>
                                    <p:animEffect filter="fade" transition="in">
                                      <p:cBhvr>
                                        <p:cTn dur="1000"/>
                                        <p:tgtEl>
                                          <p:spTgt spid="1141">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41">
                                            <p:txEl>
                                              <p:pRg end="1" st="1"/>
                                            </p:txEl>
                                          </p:spTgt>
                                        </p:tgtEl>
                                        <p:attrNameLst>
                                          <p:attrName>style.visibility</p:attrName>
                                        </p:attrNameLst>
                                      </p:cBhvr>
                                      <p:to>
                                        <p:strVal val="visible"/>
                                      </p:to>
                                    </p:set>
                                    <p:animEffect filter="fade" transition="in">
                                      <p:cBhvr>
                                        <p:cTn dur="1000"/>
                                        <p:tgtEl>
                                          <p:spTgt spid="1141">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41">
                                            <p:txEl>
                                              <p:pRg end="2" st="2"/>
                                            </p:txEl>
                                          </p:spTgt>
                                        </p:tgtEl>
                                        <p:attrNameLst>
                                          <p:attrName>style.visibility</p:attrName>
                                        </p:attrNameLst>
                                      </p:cBhvr>
                                      <p:to>
                                        <p:strVal val="visible"/>
                                      </p:to>
                                    </p:set>
                                    <p:animEffect filter="fade" transition="in">
                                      <p:cBhvr>
                                        <p:cTn dur="1000"/>
                                        <p:tgtEl>
                                          <p:spTgt spid="1141">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41">
                                            <p:txEl>
                                              <p:pRg end="3" st="3"/>
                                            </p:txEl>
                                          </p:spTgt>
                                        </p:tgtEl>
                                        <p:attrNameLst>
                                          <p:attrName>style.visibility</p:attrName>
                                        </p:attrNameLst>
                                      </p:cBhvr>
                                      <p:to>
                                        <p:strVal val="visible"/>
                                      </p:to>
                                    </p:set>
                                    <p:animEffect filter="fade" transition="in">
                                      <p:cBhvr>
                                        <p:cTn dur="1000"/>
                                        <p:tgtEl>
                                          <p:spTgt spid="1141">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41">
                                            <p:txEl>
                                              <p:pRg end="4" st="4"/>
                                            </p:txEl>
                                          </p:spTgt>
                                        </p:tgtEl>
                                        <p:attrNameLst>
                                          <p:attrName>style.visibility</p:attrName>
                                        </p:attrNameLst>
                                      </p:cBhvr>
                                      <p:to>
                                        <p:strVal val="visible"/>
                                      </p:to>
                                    </p:set>
                                    <p:animEffect filter="fade" transition="in">
                                      <p:cBhvr>
                                        <p:cTn dur="1000"/>
                                        <p:tgtEl>
                                          <p:spTgt spid="1141">
                                            <p:txEl>
                                              <p:pRg end="4" st="4"/>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141">
                                            <p:txEl>
                                              <p:pRg end="5" st="5"/>
                                            </p:txEl>
                                          </p:spTgt>
                                        </p:tgtEl>
                                        <p:attrNameLst>
                                          <p:attrName>style.visibility</p:attrName>
                                        </p:attrNameLst>
                                      </p:cBhvr>
                                      <p:to>
                                        <p:strVal val="visible"/>
                                      </p:to>
                                    </p:set>
                                    <p:animEffect filter="fade" transition="in">
                                      <p:cBhvr>
                                        <p:cTn dur="1000"/>
                                        <p:tgtEl>
                                          <p:spTgt spid="1141">
                                            <p:txEl>
                                              <p:pRg end="5" st="5"/>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141">
                                            <p:txEl>
                                              <p:pRg end="6" st="6"/>
                                            </p:txEl>
                                          </p:spTgt>
                                        </p:tgtEl>
                                        <p:attrNameLst>
                                          <p:attrName>style.visibility</p:attrName>
                                        </p:attrNameLst>
                                      </p:cBhvr>
                                      <p:to>
                                        <p:strVal val="visible"/>
                                      </p:to>
                                    </p:set>
                                    <p:animEffect filter="fade" transition="in">
                                      <p:cBhvr>
                                        <p:cTn dur="1000"/>
                                        <p:tgtEl>
                                          <p:spTgt spid="114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7" name="Shape 1147"/>
        <p:cNvGrpSpPr/>
        <p:nvPr/>
      </p:nvGrpSpPr>
      <p:grpSpPr>
        <a:xfrm>
          <a:off x="0" y="0"/>
          <a:ext cx="0" cy="0"/>
          <a:chOff x="0" y="0"/>
          <a:chExt cx="0" cy="0"/>
        </a:xfrm>
      </p:grpSpPr>
      <p:sp>
        <p:nvSpPr>
          <p:cNvPr id="1148" name="Google Shape;1148;p73"/>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149" name="Google Shape;1149;p73"/>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BEST PRACTICE </a:t>
            </a:r>
            <a:endParaRPr sz="18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FFFFFF"/>
              </a:solidFill>
              <a:latin typeface="Proxima Nova"/>
              <a:ea typeface="Proxima Nova"/>
              <a:cs typeface="Proxima Nova"/>
              <a:sym typeface="Proxima Nova"/>
            </a:endParaRPr>
          </a:p>
        </p:txBody>
      </p:sp>
      <p:sp>
        <p:nvSpPr>
          <p:cNvPr id="1150" name="Google Shape;1150;p73"/>
          <p:cNvSpPr txBox="1"/>
          <p:nvPr/>
        </p:nvSpPr>
        <p:spPr>
          <a:xfrm>
            <a:off x="429050" y="2544425"/>
            <a:ext cx="2781300" cy="18015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b="1" lang="en">
                <a:latin typeface="Proxima Nova"/>
                <a:ea typeface="Proxima Nova"/>
                <a:cs typeface="Proxima Nova"/>
                <a:sym typeface="Proxima Nova"/>
              </a:rPr>
              <a:t>These are the types of precautions we take daily, </a:t>
            </a:r>
            <a:endParaRPr b="1">
              <a:latin typeface="Proxima Nova"/>
              <a:ea typeface="Proxima Nova"/>
              <a:cs typeface="Proxima Nova"/>
              <a:sym typeface="Proxima Nova"/>
            </a:endParaRPr>
          </a:p>
          <a:p>
            <a:pPr indent="0" lvl="0" marL="0" rtl="0" algn="r">
              <a:lnSpc>
                <a:spcPct val="115000"/>
              </a:lnSpc>
              <a:spcBef>
                <a:spcPts val="0"/>
              </a:spcBef>
              <a:spcAft>
                <a:spcPts val="0"/>
              </a:spcAft>
              <a:buNone/>
            </a:pPr>
            <a:r>
              <a:rPr b="1" lang="en">
                <a:latin typeface="Proxima Nova"/>
                <a:ea typeface="Proxima Nova"/>
                <a:cs typeface="Proxima Nova"/>
                <a:sym typeface="Proxima Nova"/>
              </a:rPr>
              <a:t>and following these common sense recommendations can </a:t>
            </a:r>
            <a:endParaRPr b="1">
              <a:latin typeface="Proxima Nova"/>
              <a:ea typeface="Proxima Nova"/>
              <a:cs typeface="Proxima Nova"/>
              <a:sym typeface="Proxima Nova"/>
            </a:endParaRPr>
          </a:p>
          <a:p>
            <a:pPr indent="0" lvl="0" marL="0" rtl="0" algn="r">
              <a:lnSpc>
                <a:spcPct val="115000"/>
              </a:lnSpc>
              <a:spcBef>
                <a:spcPts val="0"/>
              </a:spcBef>
              <a:spcAft>
                <a:spcPts val="0"/>
              </a:spcAft>
              <a:buNone/>
            </a:pPr>
            <a:r>
              <a:rPr b="1" lang="en">
                <a:latin typeface="Proxima Nova"/>
                <a:ea typeface="Proxima Nova"/>
                <a:cs typeface="Proxima Nova"/>
                <a:sym typeface="Proxima Nova"/>
              </a:rPr>
              <a:t>go a long way in our obligation to protect student data.</a:t>
            </a:r>
            <a:endParaRPr b="1"/>
          </a:p>
        </p:txBody>
      </p:sp>
      <p:grpSp>
        <p:nvGrpSpPr>
          <p:cNvPr id="1151" name="Google Shape;1151;p73"/>
          <p:cNvGrpSpPr/>
          <p:nvPr/>
        </p:nvGrpSpPr>
        <p:grpSpPr>
          <a:xfrm>
            <a:off x="3495881" y="1060465"/>
            <a:ext cx="5183249" cy="3195926"/>
            <a:chOff x="4418426" y="3003835"/>
            <a:chExt cx="3821891" cy="1877968"/>
          </a:xfrm>
        </p:grpSpPr>
        <p:grpSp>
          <p:nvGrpSpPr>
            <p:cNvPr id="1152" name="Google Shape;1152;p73"/>
            <p:cNvGrpSpPr/>
            <p:nvPr/>
          </p:nvGrpSpPr>
          <p:grpSpPr>
            <a:xfrm>
              <a:off x="4418426" y="4573437"/>
              <a:ext cx="3820973" cy="308365"/>
              <a:chOff x="1593000" y="2322557"/>
              <a:chExt cx="5434465" cy="643500"/>
            </a:xfrm>
          </p:grpSpPr>
          <p:sp>
            <p:nvSpPr>
              <p:cNvPr id="1153" name="Google Shape;1153;p73"/>
              <p:cNvSpPr/>
              <p:nvPr/>
            </p:nvSpPr>
            <p:spPr>
              <a:xfrm>
                <a:off x="3728365" y="2322557"/>
                <a:ext cx="3299100" cy="643500"/>
              </a:xfrm>
              <a:prstGeom prst="rect">
                <a:avLst/>
              </a:prstGeom>
              <a:solidFill>
                <a:srgbClr val="FFFFF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54" name="Google Shape;1154;p73"/>
              <p:cNvSpPr/>
              <p:nvPr/>
            </p:nvSpPr>
            <p:spPr>
              <a:xfrm flipH="1">
                <a:off x="2283025" y="2322575"/>
                <a:ext cx="1844400" cy="642600"/>
              </a:xfrm>
              <a:prstGeom prst="rect">
                <a:avLst/>
              </a:prstGeom>
              <a:solidFill>
                <a:srgbClr val="A72A1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55" name="Google Shape;1155;p73"/>
              <p:cNvSpPr/>
              <p:nvPr/>
            </p:nvSpPr>
            <p:spPr>
              <a:xfrm rot="-5400000">
                <a:off x="3501574" y="1934671"/>
                <a:ext cx="643356" cy="1419149"/>
              </a:xfrm>
              <a:prstGeom prst="flowChartOffpageConnector">
                <a:avLst/>
              </a:prstGeom>
              <a:solidFill>
                <a:srgbClr val="6AA9B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56" name="Google Shape;1156;p73"/>
              <p:cNvSpPr/>
              <p:nvPr/>
            </p:nvSpPr>
            <p:spPr>
              <a:xfrm>
                <a:off x="2342625" y="2399951"/>
                <a:ext cx="1940700" cy="4959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Proxima Nova"/>
                    <a:ea typeface="Proxima Nova"/>
                    <a:cs typeface="Proxima Nova"/>
                    <a:sym typeface="Proxima Nova"/>
                  </a:rPr>
                  <a:t> amet at nec at adipiscing</a:t>
                </a:r>
                <a:endParaRPr sz="1000">
                  <a:solidFill>
                    <a:srgbClr val="FFFFFF"/>
                  </a:solidFill>
                  <a:latin typeface="Proxima Nova"/>
                  <a:ea typeface="Proxima Nova"/>
                  <a:cs typeface="Proxima Nova"/>
                  <a:sym typeface="Proxima Nova"/>
                </a:endParaRPr>
              </a:p>
            </p:txBody>
          </p:sp>
          <p:sp>
            <p:nvSpPr>
              <p:cNvPr id="1157" name="Google Shape;1157;p73"/>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58" name="Google Shape;1158;p73"/>
              <p:cNvSpPr/>
              <p:nvPr/>
            </p:nvSpPr>
            <p:spPr>
              <a:xfrm>
                <a:off x="1593037" y="2322564"/>
                <a:ext cx="2626800" cy="642600"/>
              </a:xfrm>
              <a:prstGeom prst="rect">
                <a:avLst/>
              </a:prstGeom>
              <a:solidFill>
                <a:srgbClr val="75BAC5"/>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Proxima Nova"/>
                    <a:ea typeface="Proxima Nova"/>
                    <a:cs typeface="Proxima Nova"/>
                    <a:sym typeface="Proxima Nova"/>
                  </a:rPr>
                  <a:t>Transparency</a:t>
                </a:r>
                <a:endParaRPr sz="1200">
                  <a:solidFill>
                    <a:srgbClr val="FFFFFF"/>
                  </a:solidFill>
                  <a:latin typeface="Proxima Nova"/>
                  <a:ea typeface="Proxima Nova"/>
                  <a:cs typeface="Proxima Nova"/>
                  <a:sym typeface="Proxima Nova"/>
                </a:endParaRPr>
              </a:p>
            </p:txBody>
          </p:sp>
          <p:sp>
            <p:nvSpPr>
              <p:cNvPr id="1159" name="Google Shape;1159;p73"/>
              <p:cNvSpPr/>
              <p:nvPr/>
            </p:nvSpPr>
            <p:spPr>
              <a:xfrm>
                <a:off x="4535895" y="2323757"/>
                <a:ext cx="2491500" cy="64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545757"/>
                    </a:solidFill>
                    <a:latin typeface="Proxima Nova"/>
                    <a:ea typeface="Proxima Nova"/>
                    <a:cs typeface="Proxima Nova"/>
                    <a:sym typeface="Proxima Nova"/>
                  </a:rPr>
                  <a:t>Provide a meaningful </a:t>
                </a:r>
                <a:endParaRPr sz="1000">
                  <a:solidFill>
                    <a:srgbClr val="545757"/>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lang="en" sz="1000">
                    <a:solidFill>
                      <a:srgbClr val="545757"/>
                    </a:solidFill>
                    <a:latin typeface="Proxima Nova"/>
                    <a:ea typeface="Proxima Nova"/>
                    <a:cs typeface="Proxima Nova"/>
                    <a:sym typeface="Proxima Nova"/>
                  </a:rPr>
                  <a:t>privacy policy</a:t>
                </a:r>
                <a:endParaRPr sz="1000">
                  <a:solidFill>
                    <a:srgbClr val="545757"/>
                  </a:solidFill>
                  <a:latin typeface="Proxima Nova"/>
                  <a:ea typeface="Proxima Nova"/>
                  <a:cs typeface="Proxima Nova"/>
                  <a:sym typeface="Proxima Nova"/>
                </a:endParaRPr>
              </a:p>
            </p:txBody>
          </p:sp>
        </p:grpSp>
        <p:grpSp>
          <p:nvGrpSpPr>
            <p:cNvPr id="1160" name="Google Shape;1160;p73"/>
            <p:cNvGrpSpPr/>
            <p:nvPr/>
          </p:nvGrpSpPr>
          <p:grpSpPr>
            <a:xfrm>
              <a:off x="4418501" y="4259512"/>
              <a:ext cx="3821816" cy="308365"/>
              <a:chOff x="1593000" y="2322557"/>
              <a:chExt cx="5435665" cy="643500"/>
            </a:xfrm>
          </p:grpSpPr>
          <p:sp>
            <p:nvSpPr>
              <p:cNvPr id="1161" name="Google Shape;1161;p73"/>
              <p:cNvSpPr/>
              <p:nvPr/>
            </p:nvSpPr>
            <p:spPr>
              <a:xfrm>
                <a:off x="3728365" y="2322557"/>
                <a:ext cx="3300300" cy="643500"/>
              </a:xfrm>
              <a:prstGeom prst="rect">
                <a:avLst/>
              </a:prstGeom>
              <a:solidFill>
                <a:srgbClr val="FFFFF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62" name="Google Shape;1162;p73"/>
              <p:cNvSpPr/>
              <p:nvPr/>
            </p:nvSpPr>
            <p:spPr>
              <a:xfrm flipH="1">
                <a:off x="2283025" y="2322575"/>
                <a:ext cx="1844400" cy="642600"/>
              </a:xfrm>
              <a:prstGeom prst="rect">
                <a:avLst/>
              </a:prstGeom>
              <a:solidFill>
                <a:srgbClr val="A72A1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63" name="Google Shape;1163;p73"/>
              <p:cNvSpPr/>
              <p:nvPr/>
            </p:nvSpPr>
            <p:spPr>
              <a:xfrm rot="-5400000">
                <a:off x="3501574" y="1934671"/>
                <a:ext cx="643356" cy="1419149"/>
              </a:xfrm>
              <a:prstGeom prst="flowChartOffpageConnector">
                <a:avLst/>
              </a:prstGeom>
              <a:solidFill>
                <a:srgbClr val="6AA9B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64" name="Google Shape;1164;p73"/>
              <p:cNvSpPr/>
              <p:nvPr/>
            </p:nvSpPr>
            <p:spPr>
              <a:xfrm>
                <a:off x="2342625" y="2399951"/>
                <a:ext cx="1940700" cy="4959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Proxima Nova"/>
                    <a:ea typeface="Proxima Nova"/>
                    <a:cs typeface="Proxima Nova"/>
                    <a:sym typeface="Proxima Nova"/>
                  </a:rPr>
                  <a:t> amet at nec at adipiscing</a:t>
                </a:r>
                <a:endParaRPr sz="1000">
                  <a:solidFill>
                    <a:srgbClr val="FFFFFF"/>
                  </a:solidFill>
                  <a:latin typeface="Proxima Nova"/>
                  <a:ea typeface="Proxima Nova"/>
                  <a:cs typeface="Proxima Nova"/>
                  <a:sym typeface="Proxima Nova"/>
                </a:endParaRPr>
              </a:p>
            </p:txBody>
          </p:sp>
          <p:sp>
            <p:nvSpPr>
              <p:cNvPr id="1165" name="Google Shape;1165;p73"/>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66" name="Google Shape;1166;p73"/>
              <p:cNvSpPr/>
              <p:nvPr/>
            </p:nvSpPr>
            <p:spPr>
              <a:xfrm>
                <a:off x="1593037" y="2322564"/>
                <a:ext cx="2626800" cy="642600"/>
              </a:xfrm>
              <a:prstGeom prst="rect">
                <a:avLst/>
              </a:prstGeom>
              <a:solidFill>
                <a:srgbClr val="75BAC5"/>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Proxima Nova"/>
                    <a:ea typeface="Proxima Nova"/>
                    <a:cs typeface="Proxima Nova"/>
                    <a:sym typeface="Proxima Nova"/>
                  </a:rPr>
                  <a:t>Data Security</a:t>
                </a:r>
                <a:endParaRPr sz="1200">
                  <a:solidFill>
                    <a:srgbClr val="FFFFFF"/>
                  </a:solidFill>
                  <a:latin typeface="Proxima Nova"/>
                  <a:ea typeface="Proxima Nova"/>
                  <a:cs typeface="Proxima Nova"/>
                  <a:sym typeface="Proxima Nova"/>
                </a:endParaRPr>
              </a:p>
            </p:txBody>
          </p:sp>
          <p:sp>
            <p:nvSpPr>
              <p:cNvPr id="1167" name="Google Shape;1167;p73"/>
              <p:cNvSpPr/>
              <p:nvPr/>
            </p:nvSpPr>
            <p:spPr>
              <a:xfrm>
                <a:off x="4532837" y="2323757"/>
                <a:ext cx="2494500" cy="64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545757"/>
                    </a:solidFill>
                    <a:latin typeface="Proxima Nova"/>
                    <a:ea typeface="Proxima Nova"/>
                    <a:cs typeface="Proxima Nova"/>
                    <a:sym typeface="Proxima Nova"/>
                  </a:rPr>
                  <a:t>Implement reasonable &amp;</a:t>
                </a:r>
                <a:endParaRPr sz="1000">
                  <a:solidFill>
                    <a:srgbClr val="545757"/>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lang="en" sz="1000">
                    <a:solidFill>
                      <a:srgbClr val="545757"/>
                    </a:solidFill>
                    <a:latin typeface="Proxima Nova"/>
                    <a:ea typeface="Proxima Nova"/>
                    <a:cs typeface="Proxima Nova"/>
                    <a:sym typeface="Proxima Nova"/>
                  </a:rPr>
                  <a:t>appropriate safeguards</a:t>
                </a:r>
                <a:endParaRPr sz="1000">
                  <a:solidFill>
                    <a:srgbClr val="545757"/>
                  </a:solidFill>
                  <a:latin typeface="Proxima Nova"/>
                  <a:ea typeface="Proxima Nova"/>
                  <a:cs typeface="Proxima Nova"/>
                  <a:sym typeface="Proxima Nova"/>
                </a:endParaRPr>
              </a:p>
            </p:txBody>
          </p:sp>
        </p:grpSp>
        <p:grpSp>
          <p:nvGrpSpPr>
            <p:cNvPr id="1168" name="Google Shape;1168;p73"/>
            <p:cNvGrpSpPr/>
            <p:nvPr/>
          </p:nvGrpSpPr>
          <p:grpSpPr>
            <a:xfrm>
              <a:off x="4418501" y="3945587"/>
              <a:ext cx="3820973" cy="308365"/>
              <a:chOff x="1593000" y="2322557"/>
              <a:chExt cx="5434466" cy="643500"/>
            </a:xfrm>
          </p:grpSpPr>
          <p:sp>
            <p:nvSpPr>
              <p:cNvPr id="1169" name="Google Shape;1169;p73"/>
              <p:cNvSpPr/>
              <p:nvPr/>
            </p:nvSpPr>
            <p:spPr>
              <a:xfrm>
                <a:off x="3728366" y="2322557"/>
                <a:ext cx="3299100" cy="643500"/>
              </a:xfrm>
              <a:prstGeom prst="rect">
                <a:avLst/>
              </a:prstGeom>
              <a:solidFill>
                <a:srgbClr val="FFFFF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70" name="Google Shape;1170;p73"/>
              <p:cNvSpPr/>
              <p:nvPr/>
            </p:nvSpPr>
            <p:spPr>
              <a:xfrm flipH="1">
                <a:off x="2283025" y="2322575"/>
                <a:ext cx="1844400" cy="642600"/>
              </a:xfrm>
              <a:prstGeom prst="rect">
                <a:avLst/>
              </a:prstGeom>
              <a:solidFill>
                <a:srgbClr val="A72A1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71" name="Google Shape;1171;p73"/>
              <p:cNvSpPr/>
              <p:nvPr/>
            </p:nvSpPr>
            <p:spPr>
              <a:xfrm rot="-5400000">
                <a:off x="3501574" y="1934671"/>
                <a:ext cx="643356" cy="1419149"/>
              </a:xfrm>
              <a:prstGeom prst="flowChartOffpageConnector">
                <a:avLst/>
              </a:prstGeom>
              <a:solidFill>
                <a:srgbClr val="6AA9B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72" name="Google Shape;1172;p73"/>
              <p:cNvSpPr/>
              <p:nvPr/>
            </p:nvSpPr>
            <p:spPr>
              <a:xfrm>
                <a:off x="2342625" y="2399951"/>
                <a:ext cx="1940700" cy="4959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Proxima Nova"/>
                    <a:ea typeface="Proxima Nova"/>
                    <a:cs typeface="Proxima Nova"/>
                    <a:sym typeface="Proxima Nova"/>
                  </a:rPr>
                  <a:t> amet at nec at adipiscing</a:t>
                </a:r>
                <a:endParaRPr sz="1000">
                  <a:solidFill>
                    <a:srgbClr val="FFFFFF"/>
                  </a:solidFill>
                  <a:latin typeface="Proxima Nova"/>
                  <a:ea typeface="Proxima Nova"/>
                  <a:cs typeface="Proxima Nova"/>
                  <a:sym typeface="Proxima Nova"/>
                </a:endParaRPr>
              </a:p>
            </p:txBody>
          </p:sp>
          <p:sp>
            <p:nvSpPr>
              <p:cNvPr id="1173" name="Google Shape;1173;p73"/>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74" name="Google Shape;1174;p73"/>
              <p:cNvSpPr/>
              <p:nvPr/>
            </p:nvSpPr>
            <p:spPr>
              <a:xfrm>
                <a:off x="1593037" y="2322564"/>
                <a:ext cx="2626800" cy="642600"/>
              </a:xfrm>
              <a:prstGeom prst="rect">
                <a:avLst/>
              </a:prstGeom>
              <a:solidFill>
                <a:srgbClr val="75BAC5"/>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Proxima Nova"/>
                    <a:ea typeface="Proxima Nova"/>
                    <a:cs typeface="Proxima Nova"/>
                    <a:sym typeface="Proxima Nova"/>
                  </a:rPr>
                  <a:t>Individual Control</a:t>
                </a:r>
                <a:endParaRPr sz="1200">
                  <a:solidFill>
                    <a:srgbClr val="FFFFFF"/>
                  </a:solidFill>
                  <a:latin typeface="Proxima Nova"/>
                  <a:ea typeface="Proxima Nova"/>
                  <a:cs typeface="Proxima Nova"/>
                  <a:sym typeface="Proxima Nova"/>
                </a:endParaRPr>
              </a:p>
            </p:txBody>
          </p:sp>
          <p:sp>
            <p:nvSpPr>
              <p:cNvPr id="1175" name="Google Shape;1175;p73"/>
              <p:cNvSpPr/>
              <p:nvPr/>
            </p:nvSpPr>
            <p:spPr>
              <a:xfrm>
                <a:off x="4532837" y="2323757"/>
                <a:ext cx="2494500" cy="64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545757"/>
                    </a:solidFill>
                    <a:latin typeface="Proxima Nova"/>
                    <a:ea typeface="Proxima Nova"/>
                    <a:cs typeface="Proxima Nova"/>
                    <a:sym typeface="Proxima Nova"/>
                  </a:rPr>
                  <a:t>Respect users’ rights</a:t>
                </a:r>
                <a:endParaRPr sz="1000">
                  <a:solidFill>
                    <a:srgbClr val="545757"/>
                  </a:solidFill>
                  <a:latin typeface="Proxima Nova"/>
                  <a:ea typeface="Proxima Nova"/>
                  <a:cs typeface="Proxima Nova"/>
                  <a:sym typeface="Proxima Nova"/>
                </a:endParaRPr>
              </a:p>
            </p:txBody>
          </p:sp>
        </p:grpSp>
        <p:grpSp>
          <p:nvGrpSpPr>
            <p:cNvPr id="1176" name="Google Shape;1176;p73"/>
            <p:cNvGrpSpPr/>
            <p:nvPr/>
          </p:nvGrpSpPr>
          <p:grpSpPr>
            <a:xfrm>
              <a:off x="4418501" y="3631662"/>
              <a:ext cx="3821816" cy="308365"/>
              <a:chOff x="1593000" y="2322557"/>
              <a:chExt cx="5435665" cy="643500"/>
            </a:xfrm>
          </p:grpSpPr>
          <p:sp>
            <p:nvSpPr>
              <p:cNvPr id="1177" name="Google Shape;1177;p73"/>
              <p:cNvSpPr/>
              <p:nvPr/>
            </p:nvSpPr>
            <p:spPr>
              <a:xfrm>
                <a:off x="3728365" y="2322557"/>
                <a:ext cx="3300300" cy="643500"/>
              </a:xfrm>
              <a:prstGeom prst="rect">
                <a:avLst/>
              </a:prstGeom>
              <a:solidFill>
                <a:srgbClr val="FFFFF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78" name="Google Shape;1178;p73"/>
              <p:cNvSpPr/>
              <p:nvPr/>
            </p:nvSpPr>
            <p:spPr>
              <a:xfrm flipH="1">
                <a:off x="2283025" y="2322575"/>
                <a:ext cx="1844400" cy="642600"/>
              </a:xfrm>
              <a:prstGeom prst="rect">
                <a:avLst/>
              </a:prstGeom>
              <a:solidFill>
                <a:srgbClr val="A72A1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79" name="Google Shape;1179;p73"/>
              <p:cNvSpPr/>
              <p:nvPr/>
            </p:nvSpPr>
            <p:spPr>
              <a:xfrm rot="-5400000">
                <a:off x="3501574" y="1934671"/>
                <a:ext cx="643356" cy="1419149"/>
              </a:xfrm>
              <a:prstGeom prst="flowChartOffpageConnector">
                <a:avLst/>
              </a:prstGeom>
              <a:solidFill>
                <a:srgbClr val="6AA9B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80" name="Google Shape;1180;p73"/>
              <p:cNvSpPr/>
              <p:nvPr/>
            </p:nvSpPr>
            <p:spPr>
              <a:xfrm>
                <a:off x="2342625" y="2399951"/>
                <a:ext cx="1940700" cy="4959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Proxima Nova"/>
                    <a:ea typeface="Proxima Nova"/>
                    <a:cs typeface="Proxima Nova"/>
                    <a:sym typeface="Proxima Nova"/>
                  </a:rPr>
                  <a:t> sit amet at nec at adipiscing</a:t>
                </a:r>
                <a:endParaRPr sz="1000">
                  <a:solidFill>
                    <a:srgbClr val="FFFFFF"/>
                  </a:solidFill>
                  <a:latin typeface="Proxima Nova"/>
                  <a:ea typeface="Proxima Nova"/>
                  <a:cs typeface="Proxima Nova"/>
                  <a:sym typeface="Proxima Nova"/>
                </a:endParaRPr>
              </a:p>
            </p:txBody>
          </p:sp>
          <p:sp>
            <p:nvSpPr>
              <p:cNvPr id="1181" name="Google Shape;1181;p73"/>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82" name="Google Shape;1182;p73"/>
              <p:cNvSpPr/>
              <p:nvPr/>
            </p:nvSpPr>
            <p:spPr>
              <a:xfrm>
                <a:off x="1593037" y="2322564"/>
                <a:ext cx="2626800" cy="642600"/>
              </a:xfrm>
              <a:prstGeom prst="rect">
                <a:avLst/>
              </a:prstGeom>
              <a:solidFill>
                <a:srgbClr val="75BAC5"/>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Proxima Nova"/>
                    <a:ea typeface="Proxima Nova"/>
                    <a:cs typeface="Proxima Nova"/>
                    <a:sym typeface="Proxima Nova"/>
                  </a:rPr>
                  <a:t>Data Disclosure</a:t>
                </a:r>
                <a:endParaRPr sz="1200">
                  <a:solidFill>
                    <a:srgbClr val="FFFFFF"/>
                  </a:solidFill>
                  <a:latin typeface="Proxima Nova"/>
                  <a:ea typeface="Proxima Nova"/>
                  <a:cs typeface="Proxima Nova"/>
                  <a:sym typeface="Proxima Nova"/>
                </a:endParaRPr>
              </a:p>
            </p:txBody>
          </p:sp>
          <p:sp>
            <p:nvSpPr>
              <p:cNvPr id="1183" name="Google Shape;1183;p73"/>
              <p:cNvSpPr/>
              <p:nvPr/>
            </p:nvSpPr>
            <p:spPr>
              <a:xfrm>
                <a:off x="4532837" y="2323757"/>
                <a:ext cx="2494500" cy="64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545757"/>
                    </a:solidFill>
                    <a:latin typeface="Proxima Nova"/>
                    <a:ea typeface="Proxima Nova"/>
                    <a:cs typeface="Proxima Nova"/>
                    <a:sym typeface="Proxima Nova"/>
                  </a:rPr>
                  <a:t>Make protections stick</a:t>
                </a:r>
                <a:endParaRPr sz="1000">
                  <a:solidFill>
                    <a:srgbClr val="545757"/>
                  </a:solidFill>
                  <a:latin typeface="Proxima Nova"/>
                  <a:ea typeface="Proxima Nova"/>
                  <a:cs typeface="Proxima Nova"/>
                  <a:sym typeface="Proxima Nova"/>
                </a:endParaRPr>
              </a:p>
            </p:txBody>
          </p:sp>
        </p:grpSp>
        <p:grpSp>
          <p:nvGrpSpPr>
            <p:cNvPr id="1184" name="Google Shape;1184;p73"/>
            <p:cNvGrpSpPr/>
            <p:nvPr/>
          </p:nvGrpSpPr>
          <p:grpSpPr>
            <a:xfrm>
              <a:off x="4418501" y="3317738"/>
              <a:ext cx="3820972" cy="308365"/>
              <a:chOff x="1593000" y="2322545"/>
              <a:chExt cx="5434464" cy="643500"/>
            </a:xfrm>
          </p:grpSpPr>
          <p:sp>
            <p:nvSpPr>
              <p:cNvPr id="1185" name="Google Shape;1185;p73"/>
              <p:cNvSpPr/>
              <p:nvPr/>
            </p:nvSpPr>
            <p:spPr>
              <a:xfrm>
                <a:off x="3728364" y="2322545"/>
                <a:ext cx="3299100" cy="643500"/>
              </a:xfrm>
              <a:prstGeom prst="rect">
                <a:avLst/>
              </a:prstGeom>
              <a:solidFill>
                <a:srgbClr val="FFFFF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86" name="Google Shape;1186;p73"/>
              <p:cNvSpPr/>
              <p:nvPr/>
            </p:nvSpPr>
            <p:spPr>
              <a:xfrm flipH="1">
                <a:off x="2283025" y="2322575"/>
                <a:ext cx="1844400" cy="642600"/>
              </a:xfrm>
              <a:prstGeom prst="rect">
                <a:avLst/>
              </a:prstGeom>
              <a:solidFill>
                <a:srgbClr val="A72A1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87" name="Google Shape;1187;p73"/>
              <p:cNvSpPr/>
              <p:nvPr/>
            </p:nvSpPr>
            <p:spPr>
              <a:xfrm rot="-5400000">
                <a:off x="3501574" y="1934671"/>
                <a:ext cx="643356" cy="1419149"/>
              </a:xfrm>
              <a:prstGeom prst="flowChartOffpageConnector">
                <a:avLst/>
              </a:prstGeom>
              <a:solidFill>
                <a:srgbClr val="6AA9B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88" name="Google Shape;1188;p73"/>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89" name="Google Shape;1189;p73"/>
              <p:cNvSpPr/>
              <p:nvPr/>
            </p:nvSpPr>
            <p:spPr>
              <a:xfrm>
                <a:off x="1593048" y="2322582"/>
                <a:ext cx="2626800" cy="642600"/>
              </a:xfrm>
              <a:prstGeom prst="rect">
                <a:avLst/>
              </a:prstGeom>
              <a:solidFill>
                <a:srgbClr val="75BAC5"/>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Proxima Nova"/>
                    <a:ea typeface="Proxima Nova"/>
                    <a:cs typeface="Proxima Nova"/>
                    <a:sym typeface="Proxima Nova"/>
                  </a:rPr>
                  <a:t>Data Use</a:t>
                </a:r>
                <a:endParaRPr sz="1200">
                  <a:solidFill>
                    <a:srgbClr val="FFFFFF"/>
                  </a:solidFill>
                  <a:latin typeface="Proxima Nova"/>
                  <a:ea typeface="Proxima Nova"/>
                  <a:cs typeface="Proxima Nova"/>
                  <a:sym typeface="Proxima Nova"/>
                </a:endParaRPr>
              </a:p>
            </p:txBody>
          </p:sp>
          <p:sp>
            <p:nvSpPr>
              <p:cNvPr id="1190" name="Google Shape;1190;p73"/>
              <p:cNvSpPr/>
              <p:nvPr/>
            </p:nvSpPr>
            <p:spPr>
              <a:xfrm>
                <a:off x="4532837" y="2323745"/>
                <a:ext cx="2353500" cy="64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545757"/>
                    </a:solidFill>
                    <a:latin typeface="Proxima Nova"/>
                    <a:ea typeface="Proxima Nova"/>
                    <a:cs typeface="Proxima Nova"/>
                    <a:sym typeface="Proxima Nova"/>
                  </a:rPr>
                  <a:t>Keep it educational</a:t>
                </a:r>
                <a:endParaRPr sz="1000">
                  <a:solidFill>
                    <a:srgbClr val="545757"/>
                  </a:solidFill>
                  <a:latin typeface="Proxima Nova"/>
                  <a:ea typeface="Proxima Nova"/>
                  <a:cs typeface="Proxima Nova"/>
                  <a:sym typeface="Proxima Nova"/>
                </a:endParaRPr>
              </a:p>
            </p:txBody>
          </p:sp>
        </p:grpSp>
        <p:grpSp>
          <p:nvGrpSpPr>
            <p:cNvPr id="1191" name="Google Shape;1191;p73"/>
            <p:cNvGrpSpPr/>
            <p:nvPr/>
          </p:nvGrpSpPr>
          <p:grpSpPr>
            <a:xfrm>
              <a:off x="4418487" y="3003835"/>
              <a:ext cx="3821781" cy="308377"/>
              <a:chOff x="1593000" y="2322568"/>
              <a:chExt cx="5420966" cy="643526"/>
            </a:xfrm>
          </p:grpSpPr>
          <p:sp>
            <p:nvSpPr>
              <p:cNvPr id="1192" name="Google Shape;1192;p73"/>
              <p:cNvSpPr/>
              <p:nvPr/>
            </p:nvSpPr>
            <p:spPr>
              <a:xfrm>
                <a:off x="3728366" y="2322593"/>
                <a:ext cx="3285600" cy="643500"/>
              </a:xfrm>
              <a:prstGeom prst="rect">
                <a:avLst/>
              </a:prstGeom>
              <a:solidFill>
                <a:srgbClr val="FFFFF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93" name="Google Shape;1193;p73"/>
              <p:cNvSpPr/>
              <p:nvPr/>
            </p:nvSpPr>
            <p:spPr>
              <a:xfrm flipH="1">
                <a:off x="2283025" y="2322575"/>
                <a:ext cx="1844400" cy="642600"/>
              </a:xfrm>
              <a:prstGeom prst="rect">
                <a:avLst/>
              </a:prstGeom>
              <a:solidFill>
                <a:srgbClr val="A72A1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94" name="Google Shape;1194;p73"/>
              <p:cNvSpPr/>
              <p:nvPr/>
            </p:nvSpPr>
            <p:spPr>
              <a:xfrm rot="-5400000">
                <a:off x="3501574" y="1934671"/>
                <a:ext cx="643356" cy="1419149"/>
              </a:xfrm>
              <a:prstGeom prst="flowChartOffpageConnector">
                <a:avLst/>
              </a:prstGeom>
              <a:solidFill>
                <a:srgbClr val="6AA9B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95" name="Google Shape;1195;p73"/>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196" name="Google Shape;1196;p73"/>
              <p:cNvSpPr/>
              <p:nvPr/>
            </p:nvSpPr>
            <p:spPr>
              <a:xfrm>
                <a:off x="1593048" y="2322584"/>
                <a:ext cx="2636400" cy="642600"/>
              </a:xfrm>
              <a:prstGeom prst="rect">
                <a:avLst/>
              </a:prstGeom>
              <a:solidFill>
                <a:srgbClr val="75BAC5"/>
              </a:solidFill>
              <a:ln>
                <a:noFill/>
              </a:ln>
              <a:effectLst>
                <a:outerShdw blurRad="57150" rotWithShape="0" algn="bl" dir="5400000" dist="19050">
                  <a:srgbClr val="000000">
                    <a:alpha val="25000"/>
                  </a:srgbClr>
                </a:outerShdw>
              </a:effectLst>
            </p:spPr>
            <p:txBody>
              <a:bodyPr anchorCtr="0" anchor="ctr" bIns="91425" lIns="9125" spcFirstLastPara="1" rIns="9125" wrap="square" tIns="91425">
                <a:noAutofit/>
              </a:bodyPr>
              <a:lstStyle/>
              <a:p>
                <a:pPr indent="0" lvl="0" marL="0" rtl="0" algn="ctr">
                  <a:spcBef>
                    <a:spcPts val="0"/>
                  </a:spcBef>
                  <a:spcAft>
                    <a:spcPts val="0"/>
                  </a:spcAft>
                  <a:buNone/>
                </a:pPr>
                <a:r>
                  <a:rPr b="1" lang="en" sz="1200">
                    <a:solidFill>
                      <a:srgbClr val="FFFFFF"/>
                    </a:solidFill>
                    <a:latin typeface="Proxima Nova"/>
                    <a:ea typeface="Proxima Nova"/>
                    <a:cs typeface="Proxima Nova"/>
                    <a:sym typeface="Proxima Nova"/>
                  </a:rPr>
                  <a:t>Data Collection &amp; Retention</a:t>
                </a:r>
                <a:endParaRPr b="1" sz="1200">
                  <a:solidFill>
                    <a:srgbClr val="FFFFFF"/>
                  </a:solidFill>
                  <a:latin typeface="Proxima Nova"/>
                  <a:ea typeface="Proxima Nova"/>
                  <a:cs typeface="Proxima Nova"/>
                  <a:sym typeface="Proxima Nova"/>
                </a:endParaRPr>
              </a:p>
            </p:txBody>
          </p:sp>
          <p:sp>
            <p:nvSpPr>
              <p:cNvPr id="1197" name="Google Shape;1197;p73"/>
              <p:cNvSpPr/>
              <p:nvPr/>
            </p:nvSpPr>
            <p:spPr>
              <a:xfrm>
                <a:off x="4532837" y="2323741"/>
                <a:ext cx="2441700" cy="64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545757"/>
                    </a:solidFill>
                    <a:latin typeface="Proxima Nova"/>
                    <a:ea typeface="Proxima Nova"/>
                    <a:cs typeface="Proxima Nova"/>
                    <a:sym typeface="Proxima Nova"/>
                  </a:rPr>
                  <a:t>Minimization is the goal</a:t>
                </a:r>
                <a:endParaRPr sz="1000">
                  <a:solidFill>
                    <a:srgbClr val="545757"/>
                  </a:solidFill>
                  <a:latin typeface="Proxima Nova"/>
                  <a:ea typeface="Proxima Nova"/>
                  <a:cs typeface="Proxima Nova"/>
                  <a:sym typeface="Proxima Nova"/>
                </a:endParaRPr>
              </a:p>
            </p:txBody>
          </p:sp>
        </p:grpSp>
      </p:grpSp>
      <p:sp>
        <p:nvSpPr>
          <p:cNvPr id="1198" name="Google Shape;1198;p73"/>
          <p:cNvSpPr txBox="1"/>
          <p:nvPr/>
        </p:nvSpPr>
        <p:spPr>
          <a:xfrm>
            <a:off x="429050" y="4574300"/>
            <a:ext cx="2323800" cy="37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000">
                <a:solidFill>
                  <a:srgbClr val="9E9E9E"/>
                </a:solidFill>
                <a:latin typeface="Proxima Nova"/>
                <a:ea typeface="Proxima Nova"/>
                <a:cs typeface="Proxima Nova"/>
                <a:sym typeface="Proxima Nova"/>
              </a:rPr>
              <a:t>*CDE slides reformatted for NCOE</a:t>
            </a:r>
            <a:endParaRPr i="1" sz="1000">
              <a:solidFill>
                <a:srgbClr val="9E9E9E"/>
              </a:solidFill>
              <a:latin typeface="Proxima Nova"/>
              <a:ea typeface="Proxima Nova"/>
              <a:cs typeface="Proxima Nova"/>
              <a:sym typeface="Proxima Nova"/>
            </a:endParaRPr>
          </a:p>
        </p:txBody>
      </p:sp>
      <p:pic>
        <p:nvPicPr>
          <p:cNvPr id="1199" name="Google Shape;1199;p73"/>
          <p:cNvPicPr preferRelativeResize="0"/>
          <p:nvPr/>
        </p:nvPicPr>
        <p:blipFill>
          <a:blip r:embed="rId3">
            <a:alphaModFix/>
          </a:blip>
          <a:stretch>
            <a:fillRect/>
          </a:stretch>
        </p:blipFill>
        <p:spPr>
          <a:xfrm>
            <a:off x="1936300" y="1060475"/>
            <a:ext cx="1153025" cy="1341076"/>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1000"/>
                                        <p:tgtEl>
                                          <p:spTgt spid="1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3" name="Shape 1203"/>
        <p:cNvGrpSpPr/>
        <p:nvPr/>
      </p:nvGrpSpPr>
      <p:grpSpPr>
        <a:xfrm>
          <a:off x="0" y="0"/>
          <a:ext cx="0" cy="0"/>
          <a:chOff x="0" y="0"/>
          <a:chExt cx="0" cy="0"/>
        </a:xfrm>
      </p:grpSpPr>
      <p:sp>
        <p:nvSpPr>
          <p:cNvPr id="1204" name="Google Shape;1204;p74"/>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205" name="Google Shape;1205;p74"/>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Proxima Nova"/>
                <a:ea typeface="Proxima Nova"/>
                <a:cs typeface="Proxima Nova"/>
                <a:sym typeface="Proxima Nova"/>
              </a:rPr>
              <a:t>BEST PRACTICE </a:t>
            </a:r>
            <a:endParaRPr sz="1800">
              <a:solidFill>
                <a:srgbClr val="FFFFFF"/>
              </a:solidFill>
              <a:latin typeface="Proxima Nova"/>
              <a:ea typeface="Proxima Nova"/>
              <a:cs typeface="Proxima Nova"/>
              <a:sym typeface="Proxima Nova"/>
            </a:endParaRPr>
          </a:p>
        </p:txBody>
      </p:sp>
      <p:pic>
        <p:nvPicPr>
          <p:cNvPr id="1206" name="Google Shape;1206;p74"/>
          <p:cNvPicPr preferRelativeResize="0"/>
          <p:nvPr/>
        </p:nvPicPr>
        <p:blipFill>
          <a:blip r:embed="rId3">
            <a:alphaModFix/>
          </a:blip>
          <a:stretch>
            <a:fillRect/>
          </a:stretch>
        </p:blipFill>
        <p:spPr>
          <a:xfrm>
            <a:off x="1055425" y="764375"/>
            <a:ext cx="7033151" cy="3955725"/>
          </a:xfrm>
          <a:prstGeom prst="rect">
            <a:avLst/>
          </a:prstGeom>
          <a:noFill/>
          <a:ln>
            <a:noFill/>
          </a:ln>
        </p:spPr>
      </p:pic>
      <p:sp>
        <p:nvSpPr>
          <p:cNvPr id="1207" name="Google Shape;1207;p74"/>
          <p:cNvSpPr txBox="1"/>
          <p:nvPr/>
        </p:nvSpPr>
        <p:spPr>
          <a:xfrm>
            <a:off x="6124900" y="4755800"/>
            <a:ext cx="2323800" cy="37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100">
                <a:solidFill>
                  <a:srgbClr val="9E9E9E"/>
                </a:solidFill>
                <a:latin typeface="Proxima Nova"/>
                <a:ea typeface="Proxima Nova"/>
                <a:cs typeface="Proxima Nova"/>
                <a:sym typeface="Proxima Nova"/>
              </a:rPr>
              <a:t>*CDE slides reformatted for NCOE</a:t>
            </a:r>
            <a:endParaRPr i="1" sz="1100">
              <a:solidFill>
                <a:srgbClr val="9E9E9E"/>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0"/>
          <p:cNvSpPr txBox="1"/>
          <p:nvPr/>
        </p:nvSpPr>
        <p:spPr>
          <a:xfrm>
            <a:off x="483350" y="725600"/>
            <a:ext cx="8214300" cy="4238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latin typeface="Proxima Nova"/>
                <a:ea typeface="Proxima Nova"/>
                <a:cs typeface="Proxima Nova"/>
                <a:sym typeface="Proxima Nova"/>
              </a:rPr>
              <a:t>What is</a:t>
            </a:r>
            <a:r>
              <a:rPr lang="en" sz="3600">
                <a:latin typeface="Impact"/>
                <a:ea typeface="Impact"/>
                <a:cs typeface="Impact"/>
                <a:sym typeface="Impact"/>
              </a:rPr>
              <a:t>  </a:t>
            </a:r>
            <a:r>
              <a:rPr lang="en" sz="4200">
                <a:latin typeface="Impact"/>
                <a:ea typeface="Impact"/>
                <a:cs typeface="Impact"/>
                <a:sym typeface="Impact"/>
              </a:rPr>
              <a:t>SEDS</a:t>
            </a:r>
            <a:r>
              <a:rPr lang="en" sz="4200">
                <a:latin typeface="Impact"/>
                <a:ea typeface="Impact"/>
                <a:cs typeface="Impact"/>
                <a:sym typeface="Impact"/>
              </a:rPr>
              <a:t> </a:t>
            </a:r>
            <a:r>
              <a:rPr lang="en" sz="4200">
                <a:solidFill>
                  <a:srgbClr val="000000"/>
                </a:solidFill>
                <a:latin typeface="Impact"/>
                <a:ea typeface="Impact"/>
                <a:cs typeface="Impact"/>
                <a:sym typeface="Impact"/>
              </a:rPr>
              <a:t>? </a:t>
            </a:r>
            <a:endParaRPr b="1" sz="16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b="1" sz="1600">
              <a:latin typeface="Proxima Nova"/>
              <a:ea typeface="Proxima Nova"/>
              <a:cs typeface="Proxima Nova"/>
              <a:sym typeface="Proxima Nova"/>
            </a:endParaRPr>
          </a:p>
          <a:p>
            <a:pPr indent="0" lvl="0" marL="0" rtl="0" algn="l">
              <a:lnSpc>
                <a:spcPct val="100000"/>
              </a:lnSpc>
              <a:spcBef>
                <a:spcPts val="0"/>
              </a:spcBef>
              <a:spcAft>
                <a:spcPts val="0"/>
              </a:spcAft>
              <a:buNone/>
            </a:pPr>
            <a:r>
              <a:rPr b="1" lang="en" sz="1600">
                <a:latin typeface="Proxima Nova"/>
                <a:ea typeface="Proxima Nova"/>
                <a:cs typeface="Proxima Nova"/>
                <a:sym typeface="Proxima Nova"/>
              </a:rPr>
              <a:t>Special Education Data System</a:t>
            </a:r>
            <a:endParaRPr b="1" sz="16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b="1" sz="1600">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Special Education Information System (SEIS), hosted by San Joaquin Office of Education</a:t>
            </a:r>
            <a:endParaRPr>
              <a:solidFill>
                <a:schemeClr val="dk1"/>
              </a:solidFill>
              <a:latin typeface="Proxima Nova"/>
              <a:ea typeface="Proxima Nova"/>
              <a:cs typeface="Proxima Nova"/>
              <a:sym typeface="Proxima Nova"/>
            </a:endParaRPr>
          </a:p>
          <a:p>
            <a:pPr indent="-317500" lvl="0" marL="457200" rtl="0" algn="l">
              <a:spcBef>
                <a:spcPts val="100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NEW Connection to CALPADS via API</a:t>
            </a:r>
            <a:endParaRPr>
              <a:solidFill>
                <a:schemeClr val="dk1"/>
              </a:solidFill>
              <a:latin typeface="Proxima Nova"/>
              <a:ea typeface="Proxima Nova"/>
              <a:cs typeface="Proxima Nova"/>
              <a:sym typeface="Proxima Nova"/>
            </a:endParaRPr>
          </a:p>
          <a:p>
            <a:pPr indent="-317500" lvl="0" marL="457200" rtl="0" algn="l">
              <a:spcBef>
                <a:spcPts val="100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Automated process to submit data for Student with Disabilities from SEIS to CALPADS</a:t>
            </a:r>
            <a:endParaRPr>
              <a:solidFill>
                <a:schemeClr val="dk1"/>
              </a:solidFill>
              <a:latin typeface="Proxima Nova"/>
              <a:ea typeface="Proxima Nova"/>
              <a:cs typeface="Proxima Nova"/>
              <a:sym typeface="Proxima Nova"/>
            </a:endParaRPr>
          </a:p>
          <a:p>
            <a:pPr indent="-317500" lvl="1" marL="914400" rtl="0" algn="l">
              <a:spcBef>
                <a:spcPts val="100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Special Education student profiles</a:t>
            </a:r>
            <a:endParaRPr>
              <a:solidFill>
                <a:schemeClr val="dk1"/>
              </a:solidFill>
              <a:latin typeface="Proxima Nova"/>
              <a:ea typeface="Proxima Nova"/>
              <a:cs typeface="Proxima Nova"/>
              <a:sym typeface="Proxima Nova"/>
            </a:endParaRPr>
          </a:p>
          <a:p>
            <a:pPr indent="-317500" lvl="1" marL="914400" rtl="0" algn="l">
              <a:spcBef>
                <a:spcPts val="100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Special Education student services</a:t>
            </a:r>
            <a:endParaRPr>
              <a:solidFill>
                <a:srgbClr val="333333"/>
              </a:solidFill>
              <a:highlight>
                <a:schemeClr val="lt1"/>
              </a:highlight>
              <a:latin typeface="Proxima Nova"/>
              <a:ea typeface="Proxima Nova"/>
              <a:cs typeface="Proxima Nova"/>
              <a:sym typeface="Proxima Nova"/>
            </a:endParaRPr>
          </a:p>
          <a:p>
            <a:pPr indent="-317500" lvl="0" marL="457200" rtl="0" algn="l">
              <a:spcBef>
                <a:spcPts val="1000"/>
              </a:spcBef>
              <a:spcAft>
                <a:spcPts val="0"/>
              </a:spcAft>
              <a:buClr>
                <a:schemeClr val="dk1"/>
              </a:buClr>
              <a:buSzPts val="1400"/>
              <a:buFont typeface="Proxima Nova"/>
              <a:buChar char="●"/>
            </a:pPr>
            <a:r>
              <a:rPr lang="en">
                <a:solidFill>
                  <a:srgbClr val="333333"/>
                </a:solidFill>
                <a:highlight>
                  <a:schemeClr val="lt1"/>
                </a:highlight>
                <a:latin typeface="Proxima Nova"/>
                <a:ea typeface="Proxima Nova"/>
                <a:cs typeface="Proxima Nova"/>
                <a:sym typeface="Proxima Nova"/>
              </a:rPr>
              <a:t>Reporting local data Special Education data to the state requires local staff to extract SEIS data and send it to CALPADS via API on a regular basis. </a:t>
            </a:r>
            <a:r>
              <a:rPr b="1" lang="en">
                <a:solidFill>
                  <a:srgbClr val="333333"/>
                </a:solidFill>
                <a:highlight>
                  <a:schemeClr val="lt1"/>
                </a:highlight>
                <a:latin typeface="Proxima Nova"/>
                <a:ea typeface="Proxima Nova"/>
                <a:cs typeface="Proxima Nova"/>
                <a:sym typeface="Proxima Nova"/>
              </a:rPr>
              <a:t>This process is not automatic!</a:t>
            </a:r>
            <a:endParaRPr>
              <a:solidFill>
                <a:schemeClr val="dk1"/>
              </a:solidFill>
              <a:latin typeface="Proxima Nova"/>
              <a:ea typeface="Proxima Nova"/>
              <a:cs typeface="Proxima Nova"/>
              <a:sym typeface="Proxima Nova"/>
            </a:endParaRPr>
          </a:p>
          <a:p>
            <a:pPr indent="-317500" lvl="0" marL="457200" rtl="0" algn="l">
              <a:spcBef>
                <a:spcPts val="1000"/>
              </a:spcBef>
              <a:spcAft>
                <a:spcPts val="1000"/>
              </a:spcAft>
              <a:buClr>
                <a:schemeClr val="dk1"/>
              </a:buClr>
              <a:buSzPts val="1400"/>
              <a:buFont typeface="Proxima Nova"/>
              <a:buChar char="●"/>
            </a:pPr>
            <a:r>
              <a:rPr lang="en">
                <a:solidFill>
                  <a:schemeClr val="dk1"/>
                </a:solidFill>
                <a:latin typeface="Proxima Nova"/>
                <a:ea typeface="Proxima Nova"/>
                <a:cs typeface="Proxima Nova"/>
                <a:sym typeface="Proxima Nova"/>
              </a:rPr>
              <a:t>Transition intended to improve data quality for Students with Disabilities</a:t>
            </a:r>
            <a:endParaRPr>
              <a:latin typeface="Proxima Nova"/>
              <a:ea typeface="Proxima Nova"/>
              <a:cs typeface="Proxima Nova"/>
              <a:sym typeface="Proxima Nova"/>
            </a:endParaRPr>
          </a:p>
        </p:txBody>
      </p:sp>
      <p:sp>
        <p:nvSpPr>
          <p:cNvPr id="201" name="Google Shape;201;p30"/>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2" name="Google Shape;202;p30"/>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pic>
        <p:nvPicPr>
          <p:cNvPr id="203" name="Google Shape;203;p30"/>
          <p:cNvPicPr preferRelativeResize="0"/>
          <p:nvPr/>
        </p:nvPicPr>
        <p:blipFill rotWithShape="1">
          <a:blip r:embed="rId3">
            <a:alphaModFix/>
          </a:blip>
          <a:srcRect b="16228" l="5651" r="0" t="13728"/>
          <a:stretch/>
        </p:blipFill>
        <p:spPr>
          <a:xfrm>
            <a:off x="5905325" y="947700"/>
            <a:ext cx="2857650" cy="1088472"/>
          </a:xfrm>
          <a:prstGeom prst="rect">
            <a:avLst/>
          </a:prstGeom>
          <a:noFill/>
          <a:ln>
            <a:noFill/>
          </a:ln>
        </p:spPr>
      </p:pic>
      <p:sp>
        <p:nvSpPr>
          <p:cNvPr id="204" name="Google Shape;204;p30"/>
          <p:cNvSpPr/>
          <p:nvPr/>
        </p:nvSpPr>
        <p:spPr>
          <a:xfrm>
            <a:off x="5905325" y="947700"/>
            <a:ext cx="2857500" cy="1088700"/>
          </a:xfrm>
          <a:prstGeom prst="roundRect">
            <a:avLst>
              <a:gd fmla="val 16667" name="adj"/>
            </a:avLst>
          </a:prstGeom>
          <a:noFill/>
          <a:ln cap="flat" cmpd="sng" w="152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 name="Google Shape;205;p30"/>
          <p:cNvPicPr preferRelativeResize="0"/>
          <p:nvPr/>
        </p:nvPicPr>
        <p:blipFill>
          <a:blip r:embed="rId4">
            <a:alphaModFix/>
          </a:blip>
          <a:stretch>
            <a:fillRect/>
          </a:stretch>
        </p:blipFill>
        <p:spPr>
          <a:xfrm>
            <a:off x="5757215" y="854838"/>
            <a:ext cx="435951" cy="4359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1" name="Shape 1211"/>
        <p:cNvGrpSpPr/>
        <p:nvPr/>
      </p:nvGrpSpPr>
      <p:grpSpPr>
        <a:xfrm>
          <a:off x="0" y="0"/>
          <a:ext cx="0" cy="0"/>
          <a:chOff x="0" y="0"/>
          <a:chExt cx="0" cy="0"/>
        </a:xfrm>
      </p:grpSpPr>
      <p:sp>
        <p:nvSpPr>
          <p:cNvPr id="1212" name="Google Shape;1212;p75"/>
          <p:cNvSpPr txBox="1"/>
          <p:nvPr>
            <p:ph idx="1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213" name="Google Shape;1213;p75"/>
          <p:cNvSpPr txBox="1"/>
          <p:nvPr>
            <p:ph idx="2" type="body"/>
          </p:nvPr>
        </p:nvSpPr>
        <p:spPr>
          <a:xfrm>
            <a:off x="4790850" y="141950"/>
            <a:ext cx="4194000" cy="4850700"/>
          </a:xfrm>
          <a:prstGeom prst="rect">
            <a:avLst/>
          </a:prstGeom>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Next Steps</a:t>
            </a:r>
            <a:r>
              <a:rPr lang="en"/>
              <a:t>...</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
              <a:t>Resources &amp; Additional Support</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
              <a:t>Survey</a:t>
            </a:r>
            <a:endParaRPr/>
          </a:p>
        </p:txBody>
      </p:sp>
      <p:sp>
        <p:nvSpPr>
          <p:cNvPr id="1214" name="Google Shape;1214;p75"/>
          <p:cNvSpPr txBox="1"/>
          <p:nvPr/>
        </p:nvSpPr>
        <p:spPr>
          <a:xfrm>
            <a:off x="307225" y="2851475"/>
            <a:ext cx="4045200" cy="753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WRAP-UP</a:t>
            </a:r>
            <a:endParaRPr b="1" sz="2400">
              <a:latin typeface="Proxima Nova"/>
              <a:ea typeface="Proxima Nova"/>
              <a:cs typeface="Proxima Nova"/>
              <a:sym typeface="Proxima Nova"/>
            </a:endParaRPr>
          </a:p>
        </p:txBody>
      </p:sp>
      <p:sp>
        <p:nvSpPr>
          <p:cNvPr id="1215" name="Google Shape;1215;p75"/>
          <p:cNvSpPr txBox="1"/>
          <p:nvPr/>
        </p:nvSpPr>
        <p:spPr>
          <a:xfrm>
            <a:off x="307225" y="3193587"/>
            <a:ext cx="4045200" cy="6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solidFill>
                <a:srgbClr val="E4704C"/>
              </a:solidFill>
              <a:latin typeface="Proxima Nova"/>
              <a:ea typeface="Proxima Nova"/>
              <a:cs typeface="Proxima Nova"/>
              <a:sym typeface="Proxima Nova"/>
            </a:endParaRPr>
          </a:p>
        </p:txBody>
      </p:sp>
      <p:pic>
        <p:nvPicPr>
          <p:cNvPr id="1216" name="Google Shape;1216;p75"/>
          <p:cNvPicPr preferRelativeResize="0"/>
          <p:nvPr/>
        </p:nvPicPr>
        <p:blipFill rotWithShape="1">
          <a:blip r:embed="rId3">
            <a:alphaModFix/>
          </a:blip>
          <a:srcRect b="15668" l="7354" r="6727" t="8123"/>
          <a:stretch/>
        </p:blipFill>
        <p:spPr>
          <a:xfrm>
            <a:off x="1583113" y="1538100"/>
            <a:ext cx="1493425" cy="143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3">
                                            <p:txEl>
                                              <p:pRg end="0" st="0"/>
                                            </p:txEl>
                                          </p:spTgt>
                                        </p:tgtEl>
                                        <p:attrNameLst>
                                          <p:attrName>style.visibility</p:attrName>
                                        </p:attrNameLst>
                                      </p:cBhvr>
                                      <p:to>
                                        <p:strVal val="visible"/>
                                      </p:to>
                                    </p:set>
                                    <p:animEffect filter="fade" transition="in">
                                      <p:cBhvr>
                                        <p:cTn dur="1000"/>
                                        <p:tgtEl>
                                          <p:spTgt spid="12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3">
                                            <p:txEl>
                                              <p:pRg end="1" st="1"/>
                                            </p:txEl>
                                          </p:spTgt>
                                        </p:tgtEl>
                                        <p:attrNameLst>
                                          <p:attrName>style.visibility</p:attrName>
                                        </p:attrNameLst>
                                      </p:cBhvr>
                                      <p:to>
                                        <p:strVal val="visible"/>
                                      </p:to>
                                    </p:set>
                                    <p:animEffect filter="fade" transition="in">
                                      <p:cBhvr>
                                        <p:cTn dur="1000"/>
                                        <p:tgtEl>
                                          <p:spTgt spid="12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3">
                                            <p:txEl>
                                              <p:pRg end="2" st="2"/>
                                            </p:txEl>
                                          </p:spTgt>
                                        </p:tgtEl>
                                        <p:attrNameLst>
                                          <p:attrName>style.visibility</p:attrName>
                                        </p:attrNameLst>
                                      </p:cBhvr>
                                      <p:to>
                                        <p:strVal val="visible"/>
                                      </p:to>
                                    </p:set>
                                    <p:animEffect filter="fade" transition="in">
                                      <p:cBhvr>
                                        <p:cTn dur="1000"/>
                                        <p:tgtEl>
                                          <p:spTgt spid="12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3">
                                            <p:txEl>
                                              <p:pRg end="3" st="3"/>
                                            </p:txEl>
                                          </p:spTgt>
                                        </p:tgtEl>
                                        <p:attrNameLst>
                                          <p:attrName>style.visibility</p:attrName>
                                        </p:attrNameLst>
                                      </p:cBhvr>
                                      <p:to>
                                        <p:strVal val="visible"/>
                                      </p:to>
                                    </p:set>
                                    <p:animEffect filter="fade" transition="in">
                                      <p:cBhvr>
                                        <p:cTn dur="1000"/>
                                        <p:tgtEl>
                                          <p:spTgt spid="12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3">
                                            <p:txEl>
                                              <p:pRg end="4" st="4"/>
                                            </p:txEl>
                                          </p:spTgt>
                                        </p:tgtEl>
                                        <p:attrNameLst>
                                          <p:attrName>style.visibility</p:attrName>
                                        </p:attrNameLst>
                                      </p:cBhvr>
                                      <p:to>
                                        <p:strVal val="visible"/>
                                      </p:to>
                                    </p:set>
                                    <p:animEffect filter="fade" transition="in">
                                      <p:cBhvr>
                                        <p:cTn dur="1000"/>
                                        <p:tgtEl>
                                          <p:spTgt spid="121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0" name="Shape 1220"/>
        <p:cNvGrpSpPr/>
        <p:nvPr/>
      </p:nvGrpSpPr>
      <p:grpSpPr>
        <a:xfrm>
          <a:off x="0" y="0"/>
          <a:ext cx="0" cy="0"/>
          <a:chOff x="0" y="0"/>
          <a:chExt cx="0" cy="0"/>
        </a:xfrm>
      </p:grpSpPr>
      <p:sp>
        <p:nvSpPr>
          <p:cNvPr id="1221" name="Google Shape;1221;p76"/>
          <p:cNvSpPr txBox="1"/>
          <p:nvPr>
            <p:ph idx="4294967295" type="title"/>
          </p:nvPr>
        </p:nvSpPr>
        <p:spPr>
          <a:xfrm>
            <a:off x="483350" y="0"/>
            <a:ext cx="8660700" cy="708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LET’S LOGIN!</a:t>
            </a:r>
            <a:endParaRPr sz="1800">
              <a:solidFill>
                <a:srgbClr val="FFFFFF"/>
              </a:solidFill>
            </a:endParaRPr>
          </a:p>
        </p:txBody>
      </p:sp>
      <p:sp>
        <p:nvSpPr>
          <p:cNvPr id="1222" name="Google Shape;1222;p76"/>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223" name="Google Shape;1223;p76">
            <a:hlinkClick r:id="rId3"/>
          </p:cNvPr>
          <p:cNvPicPr preferRelativeResize="0"/>
          <p:nvPr/>
        </p:nvPicPr>
        <p:blipFill>
          <a:blip r:embed="rId4">
            <a:alphaModFix/>
          </a:blip>
          <a:stretch>
            <a:fillRect/>
          </a:stretch>
        </p:blipFill>
        <p:spPr>
          <a:xfrm>
            <a:off x="2443204" y="843450"/>
            <a:ext cx="4257583" cy="1344500"/>
          </a:xfrm>
          <a:prstGeom prst="rect">
            <a:avLst/>
          </a:prstGeom>
          <a:noFill/>
          <a:ln>
            <a:noFill/>
          </a:ln>
        </p:spPr>
      </p:pic>
      <p:sp>
        <p:nvSpPr>
          <p:cNvPr id="1224" name="Google Shape;1224;p76"/>
          <p:cNvSpPr/>
          <p:nvPr/>
        </p:nvSpPr>
        <p:spPr>
          <a:xfrm>
            <a:off x="2443200" y="2322500"/>
            <a:ext cx="4257600" cy="2594100"/>
          </a:xfrm>
          <a:prstGeom prst="roundRect">
            <a:avLst>
              <a:gd fmla="val 16667" name="adj"/>
            </a:avLst>
          </a:prstGeom>
          <a:solidFill>
            <a:srgbClr val="A2BA6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55600" lvl="0" marL="457200" rtl="0" algn="l">
              <a:spcBef>
                <a:spcPts val="0"/>
              </a:spcBef>
              <a:spcAft>
                <a:spcPts val="0"/>
              </a:spcAft>
              <a:buClr>
                <a:srgbClr val="FFFFFF"/>
              </a:buClr>
              <a:buSzPts val="2000"/>
              <a:buFont typeface="Proxima Nova"/>
              <a:buChar char="●"/>
            </a:pPr>
            <a:r>
              <a:rPr b="1" lang="en" sz="2000">
                <a:solidFill>
                  <a:srgbClr val="FFFFFF"/>
                </a:solidFill>
                <a:latin typeface="Proxima Nova"/>
                <a:ea typeface="Proxima Nova"/>
                <a:cs typeface="Proxima Nova"/>
                <a:sym typeface="Proxima Nova"/>
              </a:rPr>
              <a:t>Login: </a:t>
            </a:r>
            <a:r>
              <a:rPr b="1" lang="en" sz="2000" u="sng">
                <a:solidFill>
                  <a:srgbClr val="FFFFFF"/>
                </a:solidFill>
                <a:latin typeface="Proxima Nova"/>
                <a:ea typeface="Proxima Nova"/>
                <a:cs typeface="Proxima Nova"/>
                <a:sym typeface="Proxima Nova"/>
                <a:hlinkClick r:id="rId5"/>
              </a:rPr>
              <a:t>www.calpads.org</a:t>
            </a:r>
            <a:endParaRPr b="1" sz="2000">
              <a:solidFill>
                <a:srgbClr val="FFFFFF"/>
              </a:solidFill>
              <a:latin typeface="Proxima Nova"/>
              <a:ea typeface="Proxima Nova"/>
              <a:cs typeface="Proxima Nova"/>
              <a:sym typeface="Proxima Nova"/>
            </a:endParaRPr>
          </a:p>
          <a:p>
            <a:pPr indent="0" lvl="0" marL="457200" rtl="0" algn="l">
              <a:spcBef>
                <a:spcPts val="0"/>
              </a:spcBef>
              <a:spcAft>
                <a:spcPts val="0"/>
              </a:spcAft>
              <a:buClr>
                <a:schemeClr val="dk1"/>
              </a:buClr>
              <a:buSzPts val="1100"/>
              <a:buFont typeface="Arial"/>
              <a:buNone/>
            </a:pPr>
            <a:r>
              <a:t/>
            </a:r>
            <a:endParaRPr b="1" sz="2000">
              <a:solidFill>
                <a:srgbClr val="FFFFFF"/>
              </a:solidFill>
              <a:latin typeface="Proxima Nova"/>
              <a:ea typeface="Proxima Nova"/>
              <a:cs typeface="Proxima Nova"/>
              <a:sym typeface="Proxima Nova"/>
            </a:endParaRPr>
          </a:p>
          <a:p>
            <a:pPr indent="-355600" lvl="0" marL="457200" rtl="0" algn="l">
              <a:spcBef>
                <a:spcPts val="0"/>
              </a:spcBef>
              <a:spcAft>
                <a:spcPts val="0"/>
              </a:spcAft>
              <a:buClr>
                <a:srgbClr val="FFFFFF"/>
              </a:buClr>
              <a:buSzPts val="2000"/>
              <a:buFont typeface="Proxima Nova"/>
              <a:buChar char="●"/>
            </a:pPr>
            <a:r>
              <a:rPr b="1" lang="en" sz="2000">
                <a:solidFill>
                  <a:srgbClr val="FFFFFF"/>
                </a:solidFill>
                <a:latin typeface="Proxima Nova"/>
                <a:ea typeface="Proxima Nova"/>
                <a:cs typeface="Proxima Nova"/>
                <a:sym typeface="Proxima Nova"/>
              </a:rPr>
              <a:t>Navigation</a:t>
            </a:r>
            <a:endParaRPr b="1" sz="2000">
              <a:solidFill>
                <a:srgbClr val="FFFFFF"/>
              </a:solidFill>
              <a:latin typeface="Proxima Nova"/>
              <a:ea typeface="Proxima Nova"/>
              <a:cs typeface="Proxima Nova"/>
              <a:sym typeface="Proxima Nova"/>
            </a:endParaRPr>
          </a:p>
          <a:p>
            <a:pPr indent="0" lvl="0" marL="457200" rtl="0" algn="l">
              <a:spcBef>
                <a:spcPts val="0"/>
              </a:spcBef>
              <a:spcAft>
                <a:spcPts val="0"/>
              </a:spcAft>
              <a:buClr>
                <a:schemeClr val="dk1"/>
              </a:buClr>
              <a:buSzPts val="1100"/>
              <a:buFont typeface="Arial"/>
              <a:buNone/>
            </a:pPr>
            <a:r>
              <a:t/>
            </a:r>
            <a:endParaRPr b="1" sz="2000">
              <a:solidFill>
                <a:srgbClr val="FFFFFF"/>
              </a:solidFill>
              <a:latin typeface="Proxima Nova"/>
              <a:ea typeface="Proxima Nova"/>
              <a:cs typeface="Proxima Nova"/>
              <a:sym typeface="Proxima Nova"/>
            </a:endParaRPr>
          </a:p>
          <a:p>
            <a:pPr indent="-355600" lvl="0" marL="457200" rtl="0" algn="l">
              <a:spcBef>
                <a:spcPts val="0"/>
              </a:spcBef>
              <a:spcAft>
                <a:spcPts val="0"/>
              </a:spcAft>
              <a:buClr>
                <a:srgbClr val="FFFFFF"/>
              </a:buClr>
              <a:buSzPts val="2000"/>
              <a:buFont typeface="Proxima Nova"/>
              <a:buChar char="●"/>
            </a:pPr>
            <a:r>
              <a:rPr b="1" lang="en" sz="2000">
                <a:solidFill>
                  <a:srgbClr val="FFFFFF"/>
                </a:solidFill>
                <a:latin typeface="Proxima Nova"/>
                <a:ea typeface="Proxima Nova"/>
                <a:cs typeface="Proxima Nova"/>
                <a:sym typeface="Proxima Nova"/>
              </a:rPr>
              <a:t>Role Specific Report Access</a:t>
            </a:r>
            <a:endParaRPr b="1" sz="2000">
              <a:solidFill>
                <a:srgbClr val="FFFFFF"/>
              </a:solidFill>
              <a:latin typeface="Proxima Nova"/>
              <a:ea typeface="Proxima Nova"/>
              <a:cs typeface="Proxima Nova"/>
              <a:sym typeface="Proxima Nova"/>
            </a:endParaRPr>
          </a:p>
          <a:p>
            <a:pPr indent="0" lvl="0" marL="457200" rtl="0" algn="l">
              <a:spcBef>
                <a:spcPts val="0"/>
              </a:spcBef>
              <a:spcAft>
                <a:spcPts val="0"/>
              </a:spcAft>
              <a:buClr>
                <a:schemeClr val="dk1"/>
              </a:buClr>
              <a:buSzPts val="1100"/>
              <a:buFont typeface="Arial"/>
              <a:buNone/>
            </a:pPr>
            <a:r>
              <a:t/>
            </a:r>
            <a:endParaRPr b="1" sz="2000">
              <a:solidFill>
                <a:srgbClr val="FFFFFF"/>
              </a:solidFill>
              <a:latin typeface="Proxima Nova"/>
              <a:ea typeface="Proxima Nova"/>
              <a:cs typeface="Proxima Nova"/>
              <a:sym typeface="Proxima Nova"/>
            </a:endParaRPr>
          </a:p>
          <a:p>
            <a:pPr indent="-355600" lvl="0" marL="457200" rtl="0" algn="l">
              <a:spcBef>
                <a:spcPts val="0"/>
              </a:spcBef>
              <a:spcAft>
                <a:spcPts val="0"/>
              </a:spcAft>
              <a:buClr>
                <a:srgbClr val="FFFFFF"/>
              </a:buClr>
              <a:buSzPts val="2000"/>
              <a:buFont typeface="Proxima Nova"/>
              <a:buChar char="●"/>
            </a:pPr>
            <a:r>
              <a:rPr b="1" lang="en" sz="2000">
                <a:solidFill>
                  <a:srgbClr val="FFFFFF"/>
                </a:solidFill>
                <a:latin typeface="Proxima Nova"/>
                <a:ea typeface="Proxima Nova"/>
                <a:cs typeface="Proxima Nova"/>
                <a:sym typeface="Proxima Nova"/>
              </a:rPr>
              <a:t>User settings and Password</a:t>
            </a:r>
            <a:endParaRPr>
              <a:solidFill>
                <a:srgbClr val="FFFF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8" name="Shape 1228"/>
        <p:cNvGrpSpPr/>
        <p:nvPr/>
      </p:nvGrpSpPr>
      <p:grpSpPr>
        <a:xfrm>
          <a:off x="0" y="0"/>
          <a:ext cx="0" cy="0"/>
          <a:chOff x="0" y="0"/>
          <a:chExt cx="0" cy="0"/>
        </a:xfrm>
      </p:grpSpPr>
      <p:pic>
        <p:nvPicPr>
          <p:cNvPr id="1229" name="Google Shape;1229;p77"/>
          <p:cNvPicPr preferRelativeResize="0"/>
          <p:nvPr/>
        </p:nvPicPr>
        <p:blipFill rotWithShape="1">
          <a:blip r:embed="rId3">
            <a:alphaModFix/>
          </a:blip>
          <a:srcRect b="0" l="19552" r="15596" t="0"/>
          <a:stretch/>
        </p:blipFill>
        <p:spPr>
          <a:xfrm>
            <a:off x="232175" y="1164025"/>
            <a:ext cx="1863619" cy="2873538"/>
          </a:xfrm>
          <a:prstGeom prst="rect">
            <a:avLst/>
          </a:prstGeom>
          <a:noFill/>
          <a:ln>
            <a:noFill/>
          </a:ln>
        </p:spPr>
      </p:pic>
      <p:sp>
        <p:nvSpPr>
          <p:cNvPr id="1230" name="Google Shape;1230;p77"/>
          <p:cNvSpPr txBox="1"/>
          <p:nvPr/>
        </p:nvSpPr>
        <p:spPr>
          <a:xfrm>
            <a:off x="2095800" y="805100"/>
            <a:ext cx="6611700" cy="379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E4704C"/>
                </a:solidFill>
                <a:latin typeface="Proxima Nova"/>
                <a:ea typeface="Proxima Nova"/>
                <a:cs typeface="Proxima Nova"/>
                <a:sym typeface="Proxima Nova"/>
              </a:rPr>
              <a:t>CALPADS Glitches</a:t>
            </a:r>
            <a:endParaRPr b="1" sz="2000">
              <a:solidFill>
                <a:srgbClr val="E4704C"/>
              </a:solidFill>
              <a:latin typeface="Proxima Nova"/>
              <a:ea typeface="Proxima Nova"/>
              <a:cs typeface="Proxima Nova"/>
              <a:sym typeface="Proxima Nova"/>
            </a:endParaRPr>
          </a:p>
          <a:p>
            <a:pPr indent="0" lvl="0" marL="0" rtl="0" algn="l">
              <a:spcBef>
                <a:spcPts val="0"/>
              </a:spcBef>
              <a:spcAft>
                <a:spcPts val="0"/>
              </a:spcAft>
              <a:buNone/>
            </a:pPr>
            <a:r>
              <a:t/>
            </a:r>
            <a:endParaRPr i="1">
              <a:solidFill>
                <a:srgbClr val="A2BA64"/>
              </a:solidFill>
              <a:latin typeface="Proxima Nova"/>
              <a:ea typeface="Proxima Nova"/>
              <a:cs typeface="Proxima Nova"/>
              <a:sym typeface="Proxima Nova"/>
            </a:endParaRPr>
          </a:p>
          <a:p>
            <a:pPr indent="-317500" lvl="0" marL="457200" rtl="0" algn="l">
              <a:lnSpc>
                <a:spcPct val="100000"/>
              </a:lnSpc>
              <a:spcBef>
                <a:spcPts val="0"/>
              </a:spcBef>
              <a:spcAft>
                <a:spcPts val="0"/>
              </a:spcAft>
              <a:buClr>
                <a:srgbClr val="000000"/>
              </a:buClr>
              <a:buSzPts val="1400"/>
              <a:buFont typeface="Proxima Nova"/>
              <a:buChar char="➔"/>
            </a:pPr>
            <a:r>
              <a:rPr lang="en">
                <a:latin typeface="Proxima Nova"/>
                <a:ea typeface="Proxima Nova"/>
                <a:cs typeface="Proxima Nova"/>
                <a:sym typeface="Proxima Nova"/>
              </a:rPr>
              <a:t>During </a:t>
            </a:r>
            <a:r>
              <a:rPr lang="en">
                <a:solidFill>
                  <a:srgbClr val="000000"/>
                </a:solidFill>
                <a:latin typeface="Proxima Nova"/>
                <a:ea typeface="Proxima Nova"/>
                <a:cs typeface="Proxima Nova"/>
                <a:sym typeface="Proxima Nova"/>
              </a:rPr>
              <a:t>high frequency enrollment period for </a:t>
            </a:r>
            <a:r>
              <a:rPr lang="en">
                <a:latin typeface="Proxima Nova"/>
                <a:ea typeface="Proxima Nova"/>
                <a:cs typeface="Proxima Nova"/>
                <a:sym typeface="Proxima Nova"/>
              </a:rPr>
              <a:t>sites and/or submission deadlines</a:t>
            </a:r>
            <a:endParaRPr>
              <a:solidFill>
                <a:srgbClr val="000000"/>
              </a:solidFill>
              <a:latin typeface="Proxima Nova"/>
              <a:ea typeface="Proxima Nova"/>
              <a:cs typeface="Proxima Nova"/>
              <a:sym typeface="Proxima Nova"/>
            </a:endParaRPr>
          </a:p>
          <a:p>
            <a:pPr indent="-317500" lvl="0" marL="457200" rtl="0" algn="l">
              <a:lnSpc>
                <a:spcPct val="100000"/>
              </a:lnSpc>
              <a:spcBef>
                <a:spcPts val="1000"/>
              </a:spcBef>
              <a:spcAft>
                <a:spcPts val="0"/>
              </a:spcAft>
              <a:buClr>
                <a:srgbClr val="000000"/>
              </a:buClr>
              <a:buSzPts val="1400"/>
              <a:buFont typeface="Proxima Nova"/>
              <a:buChar char="➔"/>
            </a:pPr>
            <a:r>
              <a:rPr lang="en">
                <a:latin typeface="Proxima Nova"/>
                <a:ea typeface="Proxima Nova"/>
                <a:cs typeface="Proxima Nova"/>
                <a:sym typeface="Proxima Nova"/>
              </a:rPr>
              <a:t>System closures during holidays, major system updates and data pulls</a:t>
            </a:r>
            <a:endParaRPr>
              <a:solidFill>
                <a:srgbClr val="000000"/>
              </a:solidFill>
              <a:latin typeface="Proxima Nova"/>
              <a:ea typeface="Proxima Nova"/>
              <a:cs typeface="Proxima Nova"/>
              <a:sym typeface="Proxima Nova"/>
            </a:endParaRPr>
          </a:p>
          <a:p>
            <a:pPr indent="-317500" lvl="0" marL="457200" rtl="0" algn="l">
              <a:lnSpc>
                <a:spcPct val="150000"/>
              </a:lnSpc>
              <a:spcBef>
                <a:spcPts val="160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Daily protocols </a:t>
            </a:r>
            <a:r>
              <a:rPr lang="en">
                <a:latin typeface="Proxima Nova"/>
                <a:ea typeface="Proxima Nova"/>
                <a:cs typeface="Proxima Nova"/>
                <a:sym typeface="Proxima Nova"/>
              </a:rPr>
              <a:t>should be</a:t>
            </a:r>
            <a:r>
              <a:rPr lang="en">
                <a:solidFill>
                  <a:srgbClr val="000000"/>
                </a:solidFill>
                <a:latin typeface="Proxima Nova"/>
                <a:ea typeface="Proxima Nova"/>
                <a:cs typeface="Proxima Nova"/>
                <a:sym typeface="Proxima Nova"/>
              </a:rPr>
              <a:t> evaluated to ensure data quality during this time</a:t>
            </a:r>
            <a:endParaRPr sz="1100">
              <a:solidFill>
                <a:srgbClr val="000000"/>
              </a:solidFill>
              <a:latin typeface="Proxima Nova"/>
              <a:ea typeface="Proxima Nova"/>
              <a:cs typeface="Proxima Nova"/>
              <a:sym typeface="Proxima Nova"/>
            </a:endParaRPr>
          </a:p>
        </p:txBody>
      </p:sp>
      <p:sp>
        <p:nvSpPr>
          <p:cNvPr id="1231" name="Google Shape;1231;p77"/>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232" name="Google Shape;1232;p77"/>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OH NO! Hold tight...</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30">
                                            <p:txEl>
                                              <p:pRg end="0" st="0"/>
                                            </p:txEl>
                                          </p:spTgt>
                                        </p:tgtEl>
                                        <p:attrNameLst>
                                          <p:attrName>style.visibility</p:attrName>
                                        </p:attrNameLst>
                                      </p:cBhvr>
                                      <p:to>
                                        <p:strVal val="visible"/>
                                      </p:to>
                                    </p:set>
                                    <p:animEffect filter="fade" transition="in">
                                      <p:cBhvr>
                                        <p:cTn dur="1000"/>
                                        <p:tgtEl>
                                          <p:spTgt spid="1230">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30">
                                            <p:txEl>
                                              <p:pRg end="1" st="1"/>
                                            </p:txEl>
                                          </p:spTgt>
                                        </p:tgtEl>
                                        <p:attrNameLst>
                                          <p:attrName>style.visibility</p:attrName>
                                        </p:attrNameLst>
                                      </p:cBhvr>
                                      <p:to>
                                        <p:strVal val="visible"/>
                                      </p:to>
                                    </p:set>
                                    <p:animEffect filter="fade" transition="in">
                                      <p:cBhvr>
                                        <p:cTn dur="1000"/>
                                        <p:tgtEl>
                                          <p:spTgt spid="1230">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230">
                                            <p:txEl>
                                              <p:pRg end="2" st="2"/>
                                            </p:txEl>
                                          </p:spTgt>
                                        </p:tgtEl>
                                        <p:attrNameLst>
                                          <p:attrName>style.visibility</p:attrName>
                                        </p:attrNameLst>
                                      </p:cBhvr>
                                      <p:to>
                                        <p:strVal val="visible"/>
                                      </p:to>
                                    </p:set>
                                    <p:animEffect filter="fade" transition="in">
                                      <p:cBhvr>
                                        <p:cTn dur="1000"/>
                                        <p:tgtEl>
                                          <p:spTgt spid="1230">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230">
                                            <p:txEl>
                                              <p:pRg end="3" st="3"/>
                                            </p:txEl>
                                          </p:spTgt>
                                        </p:tgtEl>
                                        <p:attrNameLst>
                                          <p:attrName>style.visibility</p:attrName>
                                        </p:attrNameLst>
                                      </p:cBhvr>
                                      <p:to>
                                        <p:strVal val="visible"/>
                                      </p:to>
                                    </p:set>
                                    <p:animEffect filter="fade" transition="in">
                                      <p:cBhvr>
                                        <p:cTn dur="1000"/>
                                        <p:tgtEl>
                                          <p:spTgt spid="1230">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230">
                                            <p:txEl>
                                              <p:pRg end="4" st="4"/>
                                            </p:txEl>
                                          </p:spTgt>
                                        </p:tgtEl>
                                        <p:attrNameLst>
                                          <p:attrName>style.visibility</p:attrName>
                                        </p:attrNameLst>
                                      </p:cBhvr>
                                      <p:to>
                                        <p:strVal val="visible"/>
                                      </p:to>
                                    </p:set>
                                    <p:animEffect filter="fade" transition="in">
                                      <p:cBhvr>
                                        <p:cTn dur="1000"/>
                                        <p:tgtEl>
                                          <p:spTgt spid="123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6" name="Shape 1236"/>
        <p:cNvGrpSpPr/>
        <p:nvPr/>
      </p:nvGrpSpPr>
      <p:grpSpPr>
        <a:xfrm>
          <a:off x="0" y="0"/>
          <a:ext cx="0" cy="0"/>
          <a:chOff x="0" y="0"/>
          <a:chExt cx="0" cy="0"/>
        </a:xfrm>
      </p:grpSpPr>
      <p:sp>
        <p:nvSpPr>
          <p:cNvPr id="1237" name="Google Shape;1237;p78"/>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DATA PRIVACY RESOURCES</a:t>
            </a:r>
            <a:endParaRPr sz="18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FFFFFF"/>
              </a:solidFill>
              <a:latin typeface="Proxima Nova"/>
              <a:ea typeface="Proxima Nova"/>
              <a:cs typeface="Proxima Nova"/>
              <a:sym typeface="Proxima Nova"/>
            </a:endParaRPr>
          </a:p>
        </p:txBody>
      </p:sp>
      <p:graphicFrame>
        <p:nvGraphicFramePr>
          <p:cNvPr id="1238" name="Google Shape;1238;p78"/>
          <p:cNvGraphicFramePr/>
          <p:nvPr/>
        </p:nvGraphicFramePr>
        <p:xfrm>
          <a:off x="205500" y="935475"/>
          <a:ext cx="3000000" cy="3000000"/>
        </p:xfrm>
        <a:graphic>
          <a:graphicData uri="http://schemas.openxmlformats.org/drawingml/2006/table">
            <a:tbl>
              <a:tblPr>
                <a:noFill/>
                <a:tableStyleId>{49281871-185B-4735-A756-08E3DE4581F0}</a:tableStyleId>
              </a:tblPr>
              <a:tblGrid>
                <a:gridCol w="1219500"/>
                <a:gridCol w="2474775"/>
                <a:gridCol w="3336125"/>
                <a:gridCol w="1747250"/>
              </a:tblGrid>
              <a:tr h="641950">
                <a:tc>
                  <a:txBody>
                    <a:bodyPr/>
                    <a:lstStyle/>
                    <a:p>
                      <a:pPr indent="0" lvl="0" marL="0" rtl="0" algn="l">
                        <a:lnSpc>
                          <a:spcPct val="100000"/>
                        </a:lnSpc>
                        <a:spcBef>
                          <a:spcPts val="0"/>
                        </a:spcBef>
                        <a:spcAft>
                          <a:spcPts val="0"/>
                        </a:spcAft>
                        <a:buNone/>
                      </a:pPr>
                      <a:r>
                        <a:rPr b="1" lang="en" sz="900">
                          <a:latin typeface="Proxima Nova"/>
                          <a:ea typeface="Proxima Nova"/>
                          <a:cs typeface="Proxima Nova"/>
                          <a:sym typeface="Proxima Nova"/>
                        </a:rPr>
                        <a:t>Data Privacy Guidebook</a:t>
                      </a:r>
                      <a:endParaRPr b="1"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Summary of relevant laws and CA ed code, includes sample policies, assessments, and data breach protocols</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Collaborative project between CSESSA, CETPA, and Fagen Friedman &amp; Fulfrost LLP.</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 sz="900" u="sng">
                          <a:solidFill>
                            <a:srgbClr val="A2BA64"/>
                          </a:solidFill>
                          <a:latin typeface="Proxima Nova"/>
                          <a:ea typeface="Proxima Nova"/>
                          <a:cs typeface="Proxima Nova"/>
                          <a:sym typeface="Proxima Nova"/>
                          <a:hlinkClick r:id="rId3"/>
                        </a:rPr>
                        <a:t>http://www.f3law.com/downloads/COMPLETE%20Privacy%20Guidebook%2009_18_15.pdf</a:t>
                      </a:r>
                      <a:endParaRPr sz="900" u="sng">
                        <a:solidFill>
                          <a:srgbClr val="A2BA64"/>
                        </a:solidFill>
                        <a:latin typeface="Proxima Nova"/>
                        <a:ea typeface="Proxima Nova"/>
                        <a:cs typeface="Proxima Nova"/>
                        <a:sym typeface="Proxima Nova"/>
                        <a:hlinkClick r:id="rId4"/>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r>
              <a:tr h="641950">
                <a:tc>
                  <a:txBody>
                    <a:bodyPr/>
                    <a:lstStyle/>
                    <a:p>
                      <a:pPr indent="0" lvl="0" marL="0" rtl="0" algn="l">
                        <a:lnSpc>
                          <a:spcPct val="100000"/>
                        </a:lnSpc>
                        <a:spcBef>
                          <a:spcPts val="0"/>
                        </a:spcBef>
                        <a:spcAft>
                          <a:spcPts val="0"/>
                        </a:spcAft>
                        <a:buNone/>
                      </a:pPr>
                      <a:r>
                        <a:rPr b="1" lang="en" sz="900">
                          <a:latin typeface="Proxima Nova"/>
                          <a:ea typeface="Proxima Nova"/>
                          <a:cs typeface="Proxima Nova"/>
                          <a:sym typeface="Proxima Nova"/>
                        </a:rPr>
                        <a:t>California Student Privacy Alliance</a:t>
                      </a:r>
                      <a:endParaRPr b="1"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Searchable database of AB1584 compliant education applications</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Partnership with CETPA, Ventura COE, Access 4 Learning Community's Student Data Privacy Consortium and the Massachusetts Student Privacy Alliance (MSPA).</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u="sng">
                          <a:solidFill>
                            <a:srgbClr val="A2BA64"/>
                          </a:solidFill>
                          <a:latin typeface="Proxima Nova"/>
                          <a:ea typeface="Proxima Nova"/>
                          <a:cs typeface="Proxima Nova"/>
                          <a:sym typeface="Proxima Nova"/>
                          <a:hlinkClick r:id="rId5"/>
                        </a:rPr>
                        <a:t>https://secure2.cpsd.us/cspa/agreement_info.php</a:t>
                      </a:r>
                      <a:r>
                        <a:rPr lang="en" sz="900">
                          <a:solidFill>
                            <a:srgbClr val="A2BA64"/>
                          </a:solidFill>
                          <a:latin typeface="Proxima Nova"/>
                          <a:ea typeface="Proxima Nova"/>
                          <a:cs typeface="Proxima Nova"/>
                          <a:sym typeface="Proxima Nova"/>
                        </a:rPr>
                        <a:t> </a:t>
                      </a:r>
                      <a:endParaRPr sz="900">
                        <a:solidFill>
                          <a:srgbClr val="A2BA64"/>
                        </a:solidFill>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r>
              <a:tr h="641950">
                <a:tc>
                  <a:txBody>
                    <a:bodyPr/>
                    <a:lstStyle/>
                    <a:p>
                      <a:pPr indent="0" lvl="0" marL="0" rtl="0" algn="l">
                        <a:lnSpc>
                          <a:spcPct val="100000"/>
                        </a:lnSpc>
                        <a:spcBef>
                          <a:spcPts val="0"/>
                        </a:spcBef>
                        <a:spcAft>
                          <a:spcPts val="0"/>
                        </a:spcAft>
                        <a:buNone/>
                      </a:pPr>
                      <a:r>
                        <a:rPr b="1" lang="en" sz="900">
                          <a:latin typeface="Proxima Nova"/>
                          <a:ea typeface="Proxima Nova"/>
                          <a:cs typeface="Proxima Nova"/>
                          <a:sym typeface="Proxima Nova"/>
                        </a:rPr>
                        <a:t>Access 4 Learning</a:t>
                      </a:r>
                      <a:endParaRPr b="1"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Collaborative to collectively address all aspects of learning information management and access to support learning.</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Non-profit collaboration of schools, districts, local authorities, states, US and International Ministries of Education, software vendors and consultants</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 sz="900" u="sng">
                          <a:solidFill>
                            <a:srgbClr val="A2BA64"/>
                          </a:solidFill>
                          <a:latin typeface="Proxima Nova"/>
                          <a:ea typeface="Proxima Nova"/>
                          <a:cs typeface="Proxima Nova"/>
                          <a:sym typeface="Proxima Nova"/>
                          <a:hlinkClick r:id="rId6"/>
                        </a:rPr>
                        <a:t>https://www.a4l.org/</a:t>
                      </a:r>
                      <a:r>
                        <a:rPr lang="en" sz="900">
                          <a:solidFill>
                            <a:srgbClr val="A2BA64"/>
                          </a:solidFill>
                          <a:latin typeface="Proxima Nova"/>
                          <a:ea typeface="Proxima Nova"/>
                          <a:cs typeface="Proxima Nova"/>
                          <a:sym typeface="Proxima Nova"/>
                        </a:rPr>
                        <a:t> </a:t>
                      </a:r>
                      <a:endParaRPr sz="900">
                        <a:solidFill>
                          <a:srgbClr val="A2BA64"/>
                        </a:solidFill>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r>
              <a:tr h="486500">
                <a:tc>
                  <a:txBody>
                    <a:bodyPr/>
                    <a:lstStyle/>
                    <a:p>
                      <a:pPr indent="0" lvl="0" marL="0" rtl="0" algn="l">
                        <a:lnSpc>
                          <a:spcPct val="100000"/>
                        </a:lnSpc>
                        <a:spcBef>
                          <a:spcPts val="0"/>
                        </a:spcBef>
                        <a:spcAft>
                          <a:spcPts val="0"/>
                        </a:spcAft>
                        <a:buNone/>
                      </a:pPr>
                      <a:r>
                        <a:rPr b="1" lang="en" sz="900">
                          <a:latin typeface="Proxima Nova"/>
                          <a:ea typeface="Proxima Nova"/>
                          <a:cs typeface="Proxima Nova"/>
                          <a:sym typeface="Proxima Nova"/>
                        </a:rPr>
                        <a:t>Future of Privacy Forum</a:t>
                      </a:r>
                      <a:endParaRPr b="1"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FERPA/SHERPA , Educator’s Guide to Student Privacy, resources for parents</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Think tank and advocacy group focused on issues of data privacy</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u="sng">
                          <a:solidFill>
                            <a:srgbClr val="A2BA64"/>
                          </a:solidFill>
                          <a:latin typeface="Proxima Nova"/>
                          <a:ea typeface="Proxima Nova"/>
                          <a:cs typeface="Proxima Nova"/>
                          <a:sym typeface="Proxima Nova"/>
                          <a:hlinkClick r:id="rId7"/>
                        </a:rPr>
                        <a:t>https://fpf.org</a:t>
                      </a:r>
                      <a:r>
                        <a:rPr lang="en" sz="900">
                          <a:solidFill>
                            <a:srgbClr val="A2BA64"/>
                          </a:solidFill>
                          <a:latin typeface="Proxima Nova"/>
                          <a:ea typeface="Proxima Nova"/>
                          <a:cs typeface="Proxima Nova"/>
                          <a:sym typeface="Proxima Nova"/>
                        </a:rPr>
                        <a:t> </a:t>
                      </a:r>
                      <a:endParaRPr sz="900">
                        <a:solidFill>
                          <a:srgbClr val="A2BA64"/>
                        </a:solidFill>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r>
              <a:tr h="486500">
                <a:tc>
                  <a:txBody>
                    <a:bodyPr/>
                    <a:lstStyle/>
                    <a:p>
                      <a:pPr indent="0" lvl="0" marL="0" rtl="0" algn="l">
                        <a:lnSpc>
                          <a:spcPct val="100000"/>
                        </a:lnSpc>
                        <a:spcBef>
                          <a:spcPts val="0"/>
                        </a:spcBef>
                        <a:spcAft>
                          <a:spcPts val="0"/>
                        </a:spcAft>
                        <a:buNone/>
                      </a:pPr>
                      <a:r>
                        <a:rPr b="1" lang="en" sz="900">
                          <a:latin typeface="Proxima Nova"/>
                          <a:ea typeface="Proxima Nova"/>
                          <a:cs typeface="Proxima Nova"/>
                          <a:sym typeface="Proxima Nova"/>
                        </a:rPr>
                        <a:t>iKeepSafe</a:t>
                      </a:r>
                      <a:endParaRPr b="1"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FERPA, COPPA, and CSDPA-certified compliant products</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Certifies technology used by children and in educational settings with qualified experts</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lang="en" sz="900" u="sng">
                          <a:solidFill>
                            <a:srgbClr val="A2BA64"/>
                          </a:solidFill>
                          <a:latin typeface="Proxima Nova"/>
                          <a:ea typeface="Proxima Nova"/>
                          <a:cs typeface="Proxima Nova"/>
                          <a:sym typeface="Proxima Nova"/>
                          <a:hlinkClick r:id="rId8"/>
                        </a:rPr>
                        <a:t>https://ikeepsafe.org/</a:t>
                      </a:r>
                      <a:r>
                        <a:rPr lang="en" sz="900">
                          <a:solidFill>
                            <a:srgbClr val="A2BA64"/>
                          </a:solidFill>
                          <a:latin typeface="Proxima Nova"/>
                          <a:ea typeface="Proxima Nova"/>
                          <a:cs typeface="Proxima Nova"/>
                          <a:sym typeface="Proxima Nova"/>
                        </a:rPr>
                        <a:t> </a:t>
                      </a:r>
                      <a:endParaRPr sz="900">
                        <a:solidFill>
                          <a:srgbClr val="A2BA64"/>
                        </a:solidFill>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solidFill>
                      <a:srgbClr val="EFEFEF"/>
                    </a:solidFill>
                  </a:tcPr>
                </a:tc>
              </a:tr>
              <a:tr h="486500">
                <a:tc>
                  <a:txBody>
                    <a:bodyPr/>
                    <a:lstStyle/>
                    <a:p>
                      <a:pPr indent="0" lvl="0" marL="0" rtl="0" algn="l">
                        <a:lnSpc>
                          <a:spcPct val="100000"/>
                        </a:lnSpc>
                        <a:spcBef>
                          <a:spcPts val="0"/>
                        </a:spcBef>
                        <a:spcAft>
                          <a:spcPts val="0"/>
                        </a:spcAft>
                        <a:buNone/>
                      </a:pPr>
                      <a:r>
                        <a:rPr b="1" lang="en" sz="900">
                          <a:latin typeface="Proxima Nova"/>
                          <a:ea typeface="Proxima Nova"/>
                          <a:cs typeface="Proxima Nova"/>
                          <a:sym typeface="Proxima Nova"/>
                        </a:rPr>
                        <a:t>Common Sense Media</a:t>
                      </a:r>
                      <a:endParaRPr b="1"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Family guides, research, concerns (e.g. cyberbullying, trolls, social media)</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latin typeface="Proxima Nova"/>
                          <a:ea typeface="Proxima Nova"/>
                          <a:cs typeface="Proxima Nova"/>
                          <a:sym typeface="Proxima Nova"/>
                        </a:rPr>
                        <a:t>Nonprofit dedicated to helping kids thrive in a world of media and technology</a:t>
                      </a:r>
                      <a:endParaRPr sz="900">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u="sng">
                          <a:solidFill>
                            <a:srgbClr val="A2BA64"/>
                          </a:solidFill>
                          <a:latin typeface="Proxima Nova"/>
                          <a:ea typeface="Proxima Nova"/>
                          <a:cs typeface="Proxima Nova"/>
                          <a:sym typeface="Proxima Nova"/>
                          <a:hlinkClick r:id="rId9"/>
                        </a:rPr>
                        <a:t>https://www.commonsensemedia.org/</a:t>
                      </a:r>
                      <a:r>
                        <a:rPr lang="en" sz="900">
                          <a:solidFill>
                            <a:srgbClr val="A2BA64"/>
                          </a:solidFill>
                          <a:latin typeface="Proxima Nova"/>
                          <a:ea typeface="Proxima Nova"/>
                          <a:cs typeface="Proxima Nova"/>
                          <a:sym typeface="Proxima Nova"/>
                        </a:rPr>
                        <a:t> </a:t>
                      </a:r>
                      <a:endParaRPr sz="900">
                        <a:solidFill>
                          <a:srgbClr val="A2BA64"/>
                        </a:solidFill>
                        <a:latin typeface="Proxima Nova"/>
                        <a:ea typeface="Proxima Nova"/>
                        <a:cs typeface="Proxima Nova"/>
                        <a:sym typeface="Proxima Nova"/>
                      </a:endParaRPr>
                    </a:p>
                  </a:txBody>
                  <a:tcPr marT="91425" marB="91425" marR="91425" marL="91425">
                    <a:lnL cap="flat" cmpd="sng" w="9525">
                      <a:solidFill>
                        <a:srgbClr val="545757">
                          <a:alpha val="0"/>
                        </a:srgbClr>
                      </a:solidFill>
                      <a:prstDash val="solid"/>
                      <a:round/>
                      <a:headEnd len="sm" w="sm" type="none"/>
                      <a:tailEnd len="sm" w="sm" type="none"/>
                    </a:lnL>
                    <a:lnR cap="flat" cmpd="sng" w="9525">
                      <a:solidFill>
                        <a:srgbClr val="545757">
                          <a:alpha val="0"/>
                        </a:srgbClr>
                      </a:solidFill>
                      <a:prstDash val="solid"/>
                      <a:round/>
                      <a:headEnd len="sm" w="sm" type="none"/>
                      <a:tailEnd len="sm" w="sm" type="none"/>
                    </a:lnR>
                    <a:lnT cap="flat" cmpd="sng" w="9525">
                      <a:solidFill>
                        <a:srgbClr val="545757">
                          <a:alpha val="0"/>
                        </a:srgbClr>
                      </a:solidFill>
                      <a:prstDash val="solid"/>
                      <a:round/>
                      <a:headEnd len="sm" w="sm" type="none"/>
                      <a:tailEnd len="sm" w="sm" type="none"/>
                    </a:lnT>
                    <a:lnB cap="flat" cmpd="sng" w="9525">
                      <a:solidFill>
                        <a:srgbClr val="545757">
                          <a:alpha val="0"/>
                        </a:srgbClr>
                      </a:solidFill>
                      <a:prstDash val="solid"/>
                      <a:round/>
                      <a:headEnd len="sm" w="sm" type="none"/>
                      <a:tailEnd len="sm" w="sm" type="none"/>
                    </a:lnB>
                  </a:tcPr>
                </a:tc>
              </a:tr>
            </a:tbl>
          </a:graphicData>
        </a:graphic>
      </p:graphicFrame>
      <p:sp>
        <p:nvSpPr>
          <p:cNvPr id="1239" name="Google Shape;1239;p78"/>
          <p:cNvSpPr txBox="1"/>
          <p:nvPr>
            <p:ph idx="12" type="sldNum"/>
          </p:nvPr>
        </p:nvSpPr>
        <p:spPr>
          <a:xfrm>
            <a:off x="178850" y="4603400"/>
            <a:ext cx="355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240" name="Google Shape;1240;p78"/>
          <p:cNvSpPr txBox="1"/>
          <p:nvPr/>
        </p:nvSpPr>
        <p:spPr>
          <a:xfrm>
            <a:off x="6124900" y="4603400"/>
            <a:ext cx="2323800" cy="37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100">
                <a:solidFill>
                  <a:srgbClr val="9E9E9E"/>
                </a:solidFill>
                <a:latin typeface="Proxima Nova"/>
                <a:ea typeface="Proxima Nova"/>
                <a:cs typeface="Proxima Nova"/>
                <a:sym typeface="Proxima Nova"/>
              </a:rPr>
              <a:t>*CDE slides reformatted for NCOE</a:t>
            </a:r>
            <a:endParaRPr i="1" sz="1100">
              <a:solidFill>
                <a:srgbClr val="9E9E9E"/>
              </a:solidFill>
              <a:latin typeface="Proxima Nova"/>
              <a:ea typeface="Proxima Nova"/>
              <a:cs typeface="Proxima Nova"/>
              <a:sym typeface="Proxima Nov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4" name="Shape 1244"/>
        <p:cNvGrpSpPr/>
        <p:nvPr/>
      </p:nvGrpSpPr>
      <p:grpSpPr>
        <a:xfrm>
          <a:off x="0" y="0"/>
          <a:ext cx="0" cy="0"/>
          <a:chOff x="0" y="0"/>
          <a:chExt cx="0" cy="0"/>
        </a:xfrm>
      </p:grpSpPr>
      <p:sp>
        <p:nvSpPr>
          <p:cNvPr id="1245" name="Google Shape;1245;p79"/>
          <p:cNvSpPr txBox="1"/>
          <p:nvPr>
            <p:ph type="title"/>
          </p:nvPr>
        </p:nvSpPr>
        <p:spPr>
          <a:xfrm>
            <a:off x="0" y="0"/>
            <a:ext cx="9144000" cy="65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RESOURCES &amp; SUPPORT</a:t>
            </a:r>
            <a:endParaRPr sz="2000"/>
          </a:p>
        </p:txBody>
      </p:sp>
      <p:sp>
        <p:nvSpPr>
          <p:cNvPr id="1246" name="Google Shape;1246;p79"/>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247" name="Google Shape;1247;p79"/>
          <p:cNvSpPr/>
          <p:nvPr/>
        </p:nvSpPr>
        <p:spPr>
          <a:xfrm>
            <a:off x="565950" y="713550"/>
            <a:ext cx="6584700" cy="1542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1143000" rtl="0" algn="l">
              <a:spcBef>
                <a:spcPts val="0"/>
              </a:spcBef>
              <a:spcAft>
                <a:spcPts val="0"/>
              </a:spcAft>
              <a:buNone/>
            </a:pPr>
            <a:r>
              <a:rPr lang="en" sz="1200" u="sng">
                <a:solidFill>
                  <a:srgbClr val="A2BA64"/>
                </a:solidFill>
                <a:latin typeface="Proxima Nova"/>
                <a:ea typeface="Proxima Nova"/>
                <a:cs typeface="Proxima Nova"/>
                <a:sym typeface="Proxima Nova"/>
                <a:hlinkClick r:id="rId3"/>
              </a:rPr>
              <a:t>https://www.cde.ca.gov/ds/sp/cl/</a:t>
            </a:r>
            <a:endParaRPr sz="1200" u="sng">
              <a:solidFill>
                <a:srgbClr val="A2BA64"/>
              </a:solidFill>
              <a:latin typeface="Proxima Nova"/>
              <a:ea typeface="Proxima Nova"/>
              <a:cs typeface="Proxima Nova"/>
              <a:sym typeface="Proxima Nova"/>
            </a:endParaRPr>
          </a:p>
          <a:p>
            <a:pPr indent="0" lvl="0" marL="1143000" rtl="0" algn="l">
              <a:spcBef>
                <a:spcPts val="0"/>
              </a:spcBef>
              <a:spcAft>
                <a:spcPts val="0"/>
              </a:spcAft>
              <a:buNone/>
            </a:pPr>
            <a:r>
              <a:t/>
            </a:r>
            <a:endParaRPr sz="1200" u="sng">
              <a:solidFill>
                <a:srgbClr val="A2BA64"/>
              </a:solidFill>
              <a:latin typeface="Proxima Nova"/>
              <a:ea typeface="Proxima Nova"/>
              <a:cs typeface="Proxima Nova"/>
              <a:sym typeface="Proxima Nova"/>
            </a:endParaRPr>
          </a:p>
          <a:p>
            <a:pPr indent="0" lvl="0" marL="1143000" rtl="0" algn="l">
              <a:spcBef>
                <a:spcPts val="0"/>
              </a:spcBef>
              <a:spcAft>
                <a:spcPts val="0"/>
              </a:spcAft>
              <a:buNone/>
            </a:pPr>
            <a:r>
              <a:rPr lang="en" sz="1200" u="sng">
                <a:solidFill>
                  <a:srgbClr val="A2BA64"/>
                </a:solidFill>
                <a:latin typeface="Proxima Nova"/>
                <a:ea typeface="Proxima Nova"/>
                <a:cs typeface="Proxima Nova"/>
                <a:sym typeface="Proxima Nova"/>
                <a:hlinkClick r:id="rId4"/>
              </a:rPr>
              <a:t>https://csis.fcmat.org/resources</a:t>
            </a:r>
            <a:r>
              <a:rPr lang="en" sz="1200" u="sng">
                <a:solidFill>
                  <a:srgbClr val="A2BA64"/>
                </a:solidFill>
                <a:latin typeface="Proxima Nova"/>
                <a:ea typeface="Proxima Nova"/>
                <a:cs typeface="Proxima Nova"/>
                <a:sym typeface="Proxima Nova"/>
              </a:rPr>
              <a:t> </a:t>
            </a:r>
            <a:endParaRPr sz="1200" u="sng">
              <a:solidFill>
                <a:srgbClr val="A2BA64"/>
              </a:solidFill>
              <a:latin typeface="Proxima Nova"/>
              <a:ea typeface="Proxima Nova"/>
              <a:cs typeface="Proxima Nova"/>
              <a:sym typeface="Proxima Nova"/>
            </a:endParaRPr>
          </a:p>
          <a:p>
            <a:pPr indent="0" lvl="0" marL="1143000" rtl="0" algn="l">
              <a:spcBef>
                <a:spcPts val="0"/>
              </a:spcBef>
              <a:spcAft>
                <a:spcPts val="0"/>
              </a:spcAft>
              <a:buNone/>
            </a:pPr>
            <a:r>
              <a:t/>
            </a:r>
            <a:endParaRPr sz="1200" u="sng">
              <a:solidFill>
                <a:srgbClr val="A2BA64"/>
              </a:solidFill>
              <a:latin typeface="Proxima Nova"/>
              <a:ea typeface="Proxima Nova"/>
              <a:cs typeface="Proxima Nova"/>
              <a:sym typeface="Proxima Nova"/>
            </a:endParaRPr>
          </a:p>
          <a:p>
            <a:pPr indent="0" lvl="0" marL="1143000" rtl="0" algn="l">
              <a:spcBef>
                <a:spcPts val="0"/>
              </a:spcBef>
              <a:spcAft>
                <a:spcPts val="0"/>
              </a:spcAft>
              <a:buNone/>
            </a:pPr>
            <a:r>
              <a:rPr lang="en" sz="1200" u="sng">
                <a:solidFill>
                  <a:srgbClr val="A2BA64"/>
                </a:solidFill>
                <a:latin typeface="Proxima Nova"/>
                <a:ea typeface="Proxima Nova"/>
                <a:cs typeface="Proxima Nova"/>
                <a:sym typeface="Proxima Nova"/>
                <a:hlinkClick r:id="rId5"/>
              </a:rPr>
              <a:t>https://documentation.calpads.org/Support/References</a:t>
            </a:r>
            <a:r>
              <a:rPr lang="en" sz="1200" u="sng">
                <a:solidFill>
                  <a:srgbClr val="A2BA64"/>
                </a:solidFill>
                <a:latin typeface="Proxima Nova"/>
                <a:ea typeface="Proxima Nova"/>
                <a:cs typeface="Proxima Nova"/>
                <a:sym typeface="Proxima Nova"/>
              </a:rPr>
              <a:t> </a:t>
            </a:r>
            <a:endParaRPr sz="1200" u="sng">
              <a:solidFill>
                <a:srgbClr val="A2BA64"/>
              </a:solidFill>
              <a:latin typeface="Proxima Nova"/>
              <a:ea typeface="Proxima Nova"/>
              <a:cs typeface="Proxima Nova"/>
              <a:sym typeface="Proxima Nova"/>
            </a:endParaRPr>
          </a:p>
          <a:p>
            <a:pPr indent="0" lvl="0" marL="1143000" rtl="0" algn="l">
              <a:spcBef>
                <a:spcPts val="0"/>
              </a:spcBef>
              <a:spcAft>
                <a:spcPts val="0"/>
              </a:spcAft>
              <a:buNone/>
            </a:pPr>
            <a:r>
              <a:t/>
            </a:r>
            <a:endParaRPr sz="1200" u="sng">
              <a:solidFill>
                <a:srgbClr val="A2BA64"/>
              </a:solidFill>
              <a:latin typeface="Proxima Nova"/>
              <a:ea typeface="Proxima Nova"/>
              <a:cs typeface="Proxima Nova"/>
              <a:sym typeface="Proxima Nova"/>
            </a:endParaRPr>
          </a:p>
          <a:p>
            <a:pPr indent="0" lvl="0" marL="1143000" rtl="0" algn="l">
              <a:spcBef>
                <a:spcPts val="0"/>
              </a:spcBef>
              <a:spcAft>
                <a:spcPts val="0"/>
              </a:spcAft>
              <a:buNone/>
            </a:pPr>
            <a:r>
              <a:rPr lang="en" sz="1200" u="sng">
                <a:solidFill>
                  <a:srgbClr val="A2BA64"/>
                </a:solidFill>
                <a:latin typeface="Proxima Nova"/>
                <a:ea typeface="Proxima Nova"/>
                <a:cs typeface="Proxima Nova"/>
                <a:sym typeface="Proxima Nova"/>
                <a:hlinkClick r:id="rId6"/>
              </a:rPr>
              <a:t>https://www.youtube.com/channel/UCA9oRTiyVECCCzOxpmJheZw</a:t>
            </a:r>
            <a:endParaRPr sz="1200"/>
          </a:p>
        </p:txBody>
      </p:sp>
      <p:sp>
        <p:nvSpPr>
          <p:cNvPr id="1248" name="Google Shape;1248;p79"/>
          <p:cNvSpPr/>
          <p:nvPr/>
        </p:nvSpPr>
        <p:spPr>
          <a:xfrm>
            <a:off x="581313" y="2325350"/>
            <a:ext cx="6584700" cy="10974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1143000" rtl="0" algn="l">
              <a:spcBef>
                <a:spcPts val="0"/>
              </a:spcBef>
              <a:spcAft>
                <a:spcPts val="0"/>
              </a:spcAft>
              <a:buNone/>
            </a:pPr>
            <a:r>
              <a:rPr lang="en" sz="1200" u="sng">
                <a:solidFill>
                  <a:srgbClr val="A2BA64"/>
                </a:solidFill>
                <a:latin typeface="Proxima Nova"/>
                <a:ea typeface="Proxima Nova"/>
                <a:cs typeface="Proxima Nova"/>
                <a:sym typeface="Proxima Nova"/>
                <a:hlinkClick r:id="rId7"/>
              </a:rPr>
              <a:t>http://www2.cde.ca.gov/calpadshelp/default.aspx</a:t>
            </a:r>
            <a:r>
              <a:rPr lang="en" sz="1200">
                <a:solidFill>
                  <a:srgbClr val="A2BA64"/>
                </a:solidFill>
                <a:latin typeface="Proxima Nova"/>
                <a:ea typeface="Proxima Nova"/>
                <a:cs typeface="Proxima Nova"/>
                <a:sym typeface="Proxima Nova"/>
              </a:rPr>
              <a:t> </a:t>
            </a:r>
            <a:r>
              <a:rPr i="1" lang="en" sz="1200">
                <a:solidFill>
                  <a:srgbClr val="545757"/>
                </a:solidFill>
                <a:latin typeface="Proxima Nova"/>
                <a:ea typeface="Proxima Nova"/>
                <a:cs typeface="Proxima Nova"/>
                <a:sym typeface="Proxima Nova"/>
              </a:rPr>
              <a:t>(include Job ID and Error #)</a:t>
            </a:r>
            <a:endParaRPr i="1" sz="1200">
              <a:solidFill>
                <a:srgbClr val="545757"/>
              </a:solidFill>
              <a:latin typeface="Proxima Nova"/>
              <a:ea typeface="Proxima Nova"/>
              <a:cs typeface="Proxima Nova"/>
              <a:sym typeface="Proxima Nova"/>
            </a:endParaRPr>
          </a:p>
          <a:p>
            <a:pPr indent="0" lvl="0" marL="1143000" rtl="0" algn="l">
              <a:spcBef>
                <a:spcPts val="0"/>
              </a:spcBef>
              <a:spcAft>
                <a:spcPts val="0"/>
              </a:spcAft>
              <a:buNone/>
            </a:pPr>
            <a:r>
              <a:t/>
            </a:r>
            <a:endParaRPr sz="1200" u="sng">
              <a:solidFill>
                <a:srgbClr val="A2BA64"/>
              </a:solidFill>
              <a:latin typeface="Proxima Nova"/>
              <a:ea typeface="Proxima Nova"/>
              <a:cs typeface="Proxima Nova"/>
              <a:sym typeface="Proxima Nova"/>
            </a:endParaRPr>
          </a:p>
          <a:p>
            <a:pPr indent="0" lvl="0" marL="1143000" rtl="0" algn="l">
              <a:spcBef>
                <a:spcPts val="0"/>
              </a:spcBef>
              <a:spcAft>
                <a:spcPts val="0"/>
              </a:spcAft>
              <a:buNone/>
            </a:pPr>
            <a:r>
              <a:rPr lang="en" sz="1200" u="sng">
                <a:solidFill>
                  <a:srgbClr val="A2BA64"/>
                </a:solidFill>
                <a:latin typeface="Proxima Nova"/>
                <a:ea typeface="Proxima Nova"/>
                <a:cs typeface="Proxima Nova"/>
                <a:sym typeface="Proxima Nova"/>
                <a:hlinkClick r:id="rId8"/>
              </a:rPr>
              <a:t>calpads-support@cde.ca.gov</a:t>
            </a:r>
            <a:r>
              <a:rPr lang="en" sz="1200">
                <a:solidFill>
                  <a:srgbClr val="A2BA64"/>
                </a:solidFill>
                <a:latin typeface="Proxima Nova"/>
                <a:ea typeface="Proxima Nova"/>
                <a:cs typeface="Proxima Nova"/>
                <a:sym typeface="Proxima Nova"/>
              </a:rPr>
              <a:t> </a:t>
            </a:r>
            <a:r>
              <a:rPr i="1" lang="en" sz="1200">
                <a:solidFill>
                  <a:srgbClr val="545757"/>
                </a:solidFill>
                <a:latin typeface="Proxima Nova"/>
                <a:ea typeface="Proxima Nova"/>
                <a:cs typeface="Proxima Nova"/>
                <a:sym typeface="Proxima Nova"/>
              </a:rPr>
              <a:t>(include Job ID and Error #)</a:t>
            </a:r>
            <a:endParaRPr sz="1200" u="sng">
              <a:solidFill>
                <a:srgbClr val="A2BA64"/>
              </a:solidFill>
              <a:latin typeface="Proxima Nova"/>
              <a:ea typeface="Proxima Nova"/>
              <a:cs typeface="Proxima Nova"/>
              <a:sym typeface="Proxima Nova"/>
            </a:endParaRPr>
          </a:p>
          <a:p>
            <a:pPr indent="0" lvl="0" marL="1143000" rtl="0" algn="l">
              <a:spcBef>
                <a:spcPts val="0"/>
              </a:spcBef>
              <a:spcAft>
                <a:spcPts val="0"/>
              </a:spcAft>
              <a:buNone/>
            </a:pPr>
            <a:r>
              <a:t/>
            </a:r>
            <a:endParaRPr sz="1200" u="sng">
              <a:solidFill>
                <a:srgbClr val="A2BA64"/>
              </a:solidFill>
              <a:latin typeface="Proxima Nova"/>
              <a:ea typeface="Proxima Nova"/>
              <a:cs typeface="Proxima Nova"/>
              <a:sym typeface="Proxima Nova"/>
            </a:endParaRPr>
          </a:p>
          <a:p>
            <a:pPr indent="0" lvl="0" marL="1143000" rtl="0" algn="l">
              <a:spcBef>
                <a:spcPts val="0"/>
              </a:spcBef>
              <a:spcAft>
                <a:spcPts val="0"/>
              </a:spcAft>
              <a:buNone/>
            </a:pPr>
            <a:r>
              <a:rPr lang="en" sz="1200" u="sng">
                <a:solidFill>
                  <a:srgbClr val="A2BA64"/>
                </a:solidFill>
                <a:latin typeface="Proxima Nova"/>
                <a:ea typeface="Proxima Nova"/>
                <a:cs typeface="Proxima Nova"/>
                <a:sym typeface="Proxima Nova"/>
                <a:hlinkClick r:id="rId9"/>
              </a:rPr>
              <a:t>https://csis.fcmat.org/ListServ</a:t>
            </a:r>
            <a:r>
              <a:rPr lang="en" sz="1200" u="sng">
                <a:solidFill>
                  <a:srgbClr val="A2BA64"/>
                </a:solidFill>
                <a:latin typeface="Proxima Nova"/>
                <a:ea typeface="Proxima Nova"/>
                <a:cs typeface="Proxima Nova"/>
                <a:sym typeface="Proxima Nova"/>
              </a:rPr>
              <a:t> </a:t>
            </a:r>
            <a:endParaRPr sz="1200"/>
          </a:p>
        </p:txBody>
      </p:sp>
      <p:pic>
        <p:nvPicPr>
          <p:cNvPr id="1249" name="Google Shape;1249;p79"/>
          <p:cNvPicPr preferRelativeResize="0"/>
          <p:nvPr/>
        </p:nvPicPr>
        <p:blipFill>
          <a:blip r:embed="rId10">
            <a:alphaModFix/>
          </a:blip>
          <a:stretch>
            <a:fillRect/>
          </a:stretch>
        </p:blipFill>
        <p:spPr>
          <a:xfrm>
            <a:off x="1058525" y="1877935"/>
            <a:ext cx="390870" cy="275150"/>
          </a:xfrm>
          <a:prstGeom prst="rect">
            <a:avLst/>
          </a:prstGeom>
          <a:noFill/>
          <a:ln>
            <a:noFill/>
          </a:ln>
        </p:spPr>
      </p:pic>
      <p:pic>
        <p:nvPicPr>
          <p:cNvPr id="1250" name="Google Shape;1250;p79"/>
          <p:cNvPicPr preferRelativeResize="0"/>
          <p:nvPr/>
        </p:nvPicPr>
        <p:blipFill>
          <a:blip r:embed="rId11">
            <a:alphaModFix/>
          </a:blip>
          <a:stretch>
            <a:fillRect/>
          </a:stretch>
        </p:blipFill>
        <p:spPr>
          <a:xfrm>
            <a:off x="1418213" y="2751252"/>
            <a:ext cx="275150" cy="275173"/>
          </a:xfrm>
          <a:prstGeom prst="rect">
            <a:avLst/>
          </a:prstGeom>
          <a:noFill/>
          <a:ln>
            <a:noFill/>
          </a:ln>
        </p:spPr>
      </p:pic>
      <p:pic>
        <p:nvPicPr>
          <p:cNvPr id="1251" name="Google Shape;1251;p79"/>
          <p:cNvPicPr preferRelativeResize="0"/>
          <p:nvPr/>
        </p:nvPicPr>
        <p:blipFill>
          <a:blip r:embed="rId12">
            <a:alphaModFix/>
          </a:blip>
          <a:stretch>
            <a:fillRect/>
          </a:stretch>
        </p:blipFill>
        <p:spPr>
          <a:xfrm>
            <a:off x="1403537" y="2357075"/>
            <a:ext cx="304500" cy="304500"/>
          </a:xfrm>
          <a:prstGeom prst="rect">
            <a:avLst/>
          </a:prstGeom>
          <a:noFill/>
          <a:ln>
            <a:noFill/>
          </a:ln>
        </p:spPr>
      </p:pic>
      <p:pic>
        <p:nvPicPr>
          <p:cNvPr id="1252" name="Google Shape;1252;p79"/>
          <p:cNvPicPr preferRelativeResize="0"/>
          <p:nvPr/>
        </p:nvPicPr>
        <p:blipFill>
          <a:blip r:embed="rId13">
            <a:alphaModFix/>
          </a:blip>
          <a:stretch>
            <a:fillRect/>
          </a:stretch>
        </p:blipFill>
        <p:spPr>
          <a:xfrm>
            <a:off x="483338" y="2488152"/>
            <a:ext cx="771800" cy="771800"/>
          </a:xfrm>
          <a:prstGeom prst="rect">
            <a:avLst/>
          </a:prstGeom>
          <a:noFill/>
          <a:ln>
            <a:noFill/>
          </a:ln>
        </p:spPr>
      </p:pic>
      <p:sp>
        <p:nvSpPr>
          <p:cNvPr id="1253" name="Google Shape;1253;p79"/>
          <p:cNvSpPr/>
          <p:nvPr/>
        </p:nvSpPr>
        <p:spPr>
          <a:xfrm>
            <a:off x="4375025" y="3185250"/>
            <a:ext cx="4040400" cy="1784700"/>
          </a:xfrm>
          <a:prstGeom prst="roundRect">
            <a:avLst>
              <a:gd fmla="val 7421" name="adj"/>
            </a:avLst>
          </a:prstGeom>
          <a:solidFill>
            <a:srgbClr val="FFFFFF"/>
          </a:solidFill>
          <a:ln cap="flat" cmpd="sng" w="19050">
            <a:solidFill>
              <a:srgbClr val="75BAC5"/>
            </a:solidFill>
            <a:prstDash val="dot"/>
            <a:round/>
            <a:headEnd len="sm" w="sm" type="none"/>
            <a:tailEnd len="sm" w="sm" type="none"/>
          </a:ln>
        </p:spPr>
        <p:txBody>
          <a:bodyPr anchorCtr="0" anchor="ctr" bIns="91425" lIns="91425" spcFirstLastPara="1" rIns="91425" wrap="square" tIns="91425">
            <a:noAutofit/>
          </a:bodyPr>
          <a:lstStyle/>
          <a:p>
            <a:pPr indent="-184150" lvl="0" marL="228600" marR="0" rtl="0" algn="l">
              <a:spcBef>
                <a:spcPts val="0"/>
              </a:spcBef>
              <a:spcAft>
                <a:spcPts val="0"/>
              </a:spcAft>
              <a:buClr>
                <a:srgbClr val="000000"/>
              </a:buClr>
              <a:buSzPts val="1100"/>
              <a:buFont typeface="Proxima Nova"/>
              <a:buChar char="★"/>
            </a:pPr>
            <a:r>
              <a:rPr b="1" lang="en" sz="1100"/>
              <a:t>CALPADS Info Meeting Fall 2019</a:t>
            </a:r>
            <a:r>
              <a:rPr lang="en" sz="1100"/>
              <a:t> </a:t>
            </a:r>
            <a:endParaRPr sz="1100"/>
          </a:p>
          <a:p>
            <a:pPr indent="0" lvl="0" marL="457200" marR="0" rtl="0" algn="l">
              <a:spcBef>
                <a:spcPts val="0"/>
              </a:spcBef>
              <a:spcAft>
                <a:spcPts val="0"/>
              </a:spcAft>
              <a:buNone/>
            </a:pPr>
            <a:r>
              <a:rPr lang="en" sz="1100" u="sng">
                <a:latin typeface="Proxima Nova"/>
                <a:ea typeface="Proxima Nova"/>
                <a:cs typeface="Proxima Nova"/>
                <a:sym typeface="Proxima Nova"/>
                <a:hlinkClick r:id="rId14"/>
              </a:rPr>
              <a:t>PowerPoint slide deck</a:t>
            </a:r>
            <a:endParaRPr sz="1100">
              <a:latin typeface="Proxima Nova"/>
              <a:ea typeface="Proxima Nova"/>
              <a:cs typeface="Proxima Nova"/>
              <a:sym typeface="Proxima Nova"/>
            </a:endParaRPr>
          </a:p>
          <a:p>
            <a:pPr indent="-184150" lvl="0" marL="228600" rtl="0" algn="l">
              <a:spcBef>
                <a:spcPts val="0"/>
              </a:spcBef>
              <a:spcAft>
                <a:spcPts val="0"/>
              </a:spcAft>
              <a:buClr>
                <a:srgbClr val="000000"/>
              </a:buClr>
              <a:buSzPts val="1100"/>
              <a:buFont typeface="Proxima Nova"/>
              <a:buChar char="★"/>
            </a:pPr>
            <a:r>
              <a:rPr b="1" lang="en" sz="1100">
                <a:latin typeface="Proxima Nova"/>
                <a:ea typeface="Proxima Nova"/>
                <a:cs typeface="Proxima Nova"/>
                <a:sym typeface="Proxima Nova"/>
              </a:rPr>
              <a:t>Resources from CDE/Flash Updates</a:t>
            </a:r>
            <a:endParaRPr b="1" sz="1100">
              <a:latin typeface="Proxima Nova"/>
              <a:ea typeface="Proxima Nova"/>
              <a:cs typeface="Proxima Nova"/>
              <a:sym typeface="Proxima Nova"/>
            </a:endParaRPr>
          </a:p>
          <a:p>
            <a:pPr indent="-184150" lvl="1" marL="457200" marR="0" rtl="0" algn="l">
              <a:spcBef>
                <a:spcPts val="0"/>
              </a:spcBef>
              <a:spcAft>
                <a:spcPts val="0"/>
              </a:spcAft>
              <a:buClr>
                <a:srgbClr val="000000"/>
              </a:buClr>
              <a:buSzPts val="1100"/>
              <a:buFont typeface="Proxima Nova"/>
              <a:buChar char="○"/>
            </a:pPr>
            <a:r>
              <a:rPr lang="en" sz="1100">
                <a:latin typeface="Proxima Nova"/>
                <a:ea typeface="Proxima Nova"/>
                <a:cs typeface="Proxima Nova"/>
                <a:sym typeface="Proxima Nova"/>
              </a:rPr>
              <a:t>Flash </a:t>
            </a:r>
            <a:r>
              <a:rPr lang="en" sz="1100" u="sng">
                <a:latin typeface="Proxima Nova"/>
                <a:ea typeface="Proxima Nova"/>
                <a:cs typeface="Proxima Nova"/>
                <a:sym typeface="Proxima Nova"/>
                <a:hlinkClick r:id="rId15"/>
              </a:rPr>
              <a:t>#158</a:t>
            </a:r>
            <a:r>
              <a:rPr lang="en" sz="1100">
                <a:latin typeface="Proxima Nova"/>
                <a:ea typeface="Proxima Nova"/>
                <a:cs typeface="Proxima Nova"/>
                <a:sym typeface="Proxima Nova"/>
              </a:rPr>
              <a:t> Gender and Legal Name</a:t>
            </a:r>
            <a:endParaRPr sz="1100">
              <a:latin typeface="Proxima Nova"/>
              <a:ea typeface="Proxima Nova"/>
              <a:cs typeface="Proxima Nova"/>
              <a:sym typeface="Proxima Nova"/>
            </a:endParaRPr>
          </a:p>
          <a:p>
            <a:pPr indent="-184150" lvl="1" marL="457200" marR="0" rtl="0" algn="l">
              <a:spcBef>
                <a:spcPts val="0"/>
              </a:spcBef>
              <a:spcAft>
                <a:spcPts val="0"/>
              </a:spcAft>
              <a:buClr>
                <a:srgbClr val="000000"/>
              </a:buClr>
              <a:buSzPts val="1100"/>
              <a:buFont typeface="Proxima Nova"/>
              <a:buChar char="○"/>
            </a:pPr>
            <a:r>
              <a:rPr lang="en" sz="1100">
                <a:latin typeface="Proxima Nova"/>
                <a:ea typeface="Proxima Nova"/>
                <a:cs typeface="Proxima Nova"/>
                <a:sym typeface="Proxima Nova"/>
              </a:rPr>
              <a:t>Flash </a:t>
            </a:r>
            <a:r>
              <a:rPr lang="en" sz="1100" u="sng">
                <a:latin typeface="Proxima Nova"/>
                <a:ea typeface="Proxima Nova"/>
                <a:cs typeface="Proxima Nova"/>
                <a:sym typeface="Proxima Nova"/>
                <a:hlinkClick r:id="rId16"/>
              </a:rPr>
              <a:t>#159</a:t>
            </a:r>
            <a:r>
              <a:rPr lang="en" sz="1100">
                <a:latin typeface="Proxima Nova"/>
                <a:ea typeface="Proxima Nova"/>
                <a:cs typeface="Proxima Nova"/>
                <a:sym typeface="Proxima Nova"/>
              </a:rPr>
              <a:t> Restraint &amp; Seclusion</a:t>
            </a:r>
            <a:endParaRPr sz="1100">
              <a:latin typeface="Proxima Nova"/>
              <a:ea typeface="Proxima Nova"/>
              <a:cs typeface="Proxima Nova"/>
              <a:sym typeface="Proxima Nova"/>
            </a:endParaRPr>
          </a:p>
          <a:p>
            <a:pPr indent="-184150" lvl="1" marL="457200" marR="0" rtl="0" algn="l">
              <a:spcBef>
                <a:spcPts val="0"/>
              </a:spcBef>
              <a:spcAft>
                <a:spcPts val="0"/>
              </a:spcAft>
              <a:buClr>
                <a:srgbClr val="000000"/>
              </a:buClr>
              <a:buSzPts val="1100"/>
              <a:buFont typeface="Proxima Nova"/>
              <a:buChar char="○"/>
            </a:pPr>
            <a:r>
              <a:rPr lang="en" sz="1100">
                <a:latin typeface="Proxima Nova"/>
                <a:ea typeface="Proxima Nova"/>
                <a:cs typeface="Proxima Nova"/>
                <a:sym typeface="Proxima Nova"/>
              </a:rPr>
              <a:t>Flash </a:t>
            </a:r>
            <a:r>
              <a:rPr lang="en" sz="1100" u="sng">
                <a:latin typeface="Proxima Nova"/>
                <a:ea typeface="Proxima Nova"/>
                <a:cs typeface="Proxima Nova"/>
                <a:sym typeface="Proxima Nova"/>
                <a:hlinkClick r:id="rId17"/>
              </a:rPr>
              <a:t>#160</a:t>
            </a:r>
            <a:r>
              <a:rPr lang="en" sz="1100">
                <a:latin typeface="Proxima Nova"/>
                <a:ea typeface="Proxima Nova"/>
                <a:cs typeface="Proxima Nova"/>
                <a:sym typeface="Proxima Nova"/>
              </a:rPr>
              <a:t> District of Special Ed Accountability</a:t>
            </a:r>
            <a:endParaRPr sz="1100">
              <a:latin typeface="Proxima Nova"/>
              <a:ea typeface="Proxima Nova"/>
              <a:cs typeface="Proxima Nova"/>
              <a:sym typeface="Proxima Nova"/>
            </a:endParaRPr>
          </a:p>
          <a:p>
            <a:pPr indent="-184150" lvl="1" marL="457200" marR="0" rtl="0" algn="l">
              <a:spcBef>
                <a:spcPts val="0"/>
              </a:spcBef>
              <a:spcAft>
                <a:spcPts val="0"/>
              </a:spcAft>
              <a:buClr>
                <a:srgbClr val="000000"/>
              </a:buClr>
              <a:buSzPts val="1100"/>
              <a:buFont typeface="Proxima Nova"/>
              <a:buChar char="○"/>
            </a:pPr>
            <a:r>
              <a:rPr lang="en" sz="1100">
                <a:latin typeface="Proxima Nova"/>
                <a:ea typeface="Proxima Nova"/>
                <a:cs typeface="Proxima Nova"/>
                <a:sym typeface="Proxima Nova"/>
              </a:rPr>
              <a:t>Flash </a:t>
            </a:r>
            <a:r>
              <a:rPr lang="en" sz="1100" u="sng">
                <a:latin typeface="Proxima Nova"/>
                <a:ea typeface="Proxima Nova"/>
                <a:cs typeface="Proxima Nova"/>
                <a:sym typeface="Proxima Nova"/>
                <a:hlinkClick r:id="rId18"/>
              </a:rPr>
              <a:t>#161</a:t>
            </a:r>
            <a:r>
              <a:rPr lang="en" sz="1100">
                <a:latin typeface="Proxima Nova"/>
                <a:ea typeface="Proxima Nova"/>
                <a:cs typeface="Proxima Nova"/>
                <a:sym typeface="Proxima Nova"/>
              </a:rPr>
              <a:t> Special Education in CALPADS</a:t>
            </a:r>
            <a:endParaRPr sz="1100">
              <a:latin typeface="Proxima Nova"/>
              <a:ea typeface="Proxima Nova"/>
              <a:cs typeface="Proxima Nova"/>
              <a:sym typeface="Proxima Nova"/>
            </a:endParaRPr>
          </a:p>
          <a:p>
            <a:pPr indent="-184150" lvl="1" marL="457200" marR="0" rtl="0" algn="l">
              <a:spcBef>
                <a:spcPts val="0"/>
              </a:spcBef>
              <a:spcAft>
                <a:spcPts val="0"/>
              </a:spcAft>
              <a:buClr>
                <a:srgbClr val="000000"/>
              </a:buClr>
              <a:buSzPts val="1100"/>
              <a:buFont typeface="Proxima Nova"/>
              <a:buChar char="○"/>
            </a:pPr>
            <a:r>
              <a:rPr lang="en" sz="1100">
                <a:latin typeface="Proxima Nova"/>
                <a:ea typeface="Proxima Nova"/>
                <a:cs typeface="Proxima Nova"/>
                <a:sym typeface="Proxima Nova"/>
              </a:rPr>
              <a:t>Flash </a:t>
            </a:r>
            <a:r>
              <a:rPr lang="en" sz="1100" u="sng">
                <a:latin typeface="Proxima Nova"/>
                <a:ea typeface="Proxima Nova"/>
                <a:cs typeface="Proxima Nova"/>
                <a:sym typeface="Proxima Nova"/>
                <a:hlinkClick r:id="rId19"/>
              </a:rPr>
              <a:t>#163</a:t>
            </a:r>
            <a:r>
              <a:rPr lang="en" sz="1100">
                <a:latin typeface="Proxima Nova"/>
                <a:ea typeface="Proxima Nova"/>
                <a:cs typeface="Proxima Nova"/>
                <a:sym typeface="Proxima Nova"/>
              </a:rPr>
              <a:t> English Learner Programs</a:t>
            </a:r>
            <a:endParaRPr sz="1100">
              <a:latin typeface="Proxima Nova"/>
              <a:ea typeface="Proxima Nova"/>
              <a:cs typeface="Proxima Nova"/>
              <a:sym typeface="Proxima Nova"/>
            </a:endParaRPr>
          </a:p>
          <a:p>
            <a:pPr indent="-184150" lvl="1" marL="457200" marR="0" rtl="0" algn="l">
              <a:spcBef>
                <a:spcPts val="0"/>
              </a:spcBef>
              <a:spcAft>
                <a:spcPts val="0"/>
              </a:spcAft>
              <a:buClr>
                <a:srgbClr val="000000"/>
              </a:buClr>
              <a:buSzPts val="1100"/>
              <a:buFont typeface="Proxima Nova"/>
              <a:buChar char="○"/>
            </a:pPr>
            <a:r>
              <a:rPr lang="en" sz="1100" u="sng">
                <a:latin typeface="Proxima Nova"/>
                <a:ea typeface="Proxima Nova"/>
                <a:cs typeface="Proxima Nova"/>
                <a:sym typeface="Proxima Nova"/>
                <a:hlinkClick r:id="rId20"/>
              </a:rPr>
              <a:t>Padlet</a:t>
            </a:r>
            <a:r>
              <a:rPr lang="en" sz="1100"/>
              <a:t> </a:t>
            </a:r>
            <a:r>
              <a:rPr lang="en" sz="1100">
                <a:latin typeface="Proxima Nova"/>
                <a:ea typeface="Proxima Nova"/>
                <a:cs typeface="Proxima Nova"/>
                <a:sym typeface="Proxima Nova"/>
              </a:rPr>
              <a:t>for Assignment Monitoring, New Course Codes</a:t>
            </a:r>
            <a:endParaRPr sz="1100">
              <a:latin typeface="Proxima Nova"/>
              <a:ea typeface="Proxima Nova"/>
              <a:cs typeface="Proxima Nova"/>
              <a:sym typeface="Proxima Nova"/>
            </a:endParaRPr>
          </a:p>
        </p:txBody>
      </p:sp>
      <p:pic>
        <p:nvPicPr>
          <p:cNvPr id="1254" name="Google Shape;1254;p79"/>
          <p:cNvPicPr preferRelativeResize="0"/>
          <p:nvPr/>
        </p:nvPicPr>
        <p:blipFill>
          <a:blip r:embed="rId21">
            <a:alphaModFix/>
          </a:blip>
          <a:stretch>
            <a:fillRect/>
          </a:stretch>
        </p:blipFill>
        <p:spPr>
          <a:xfrm>
            <a:off x="1005126" y="657300"/>
            <a:ext cx="573500" cy="573525"/>
          </a:xfrm>
          <a:prstGeom prst="rect">
            <a:avLst/>
          </a:prstGeom>
          <a:noFill/>
          <a:ln>
            <a:noFill/>
          </a:ln>
        </p:spPr>
      </p:pic>
      <p:pic>
        <p:nvPicPr>
          <p:cNvPr id="1255" name="Google Shape;1255;p79"/>
          <p:cNvPicPr preferRelativeResize="0"/>
          <p:nvPr/>
        </p:nvPicPr>
        <p:blipFill rotWithShape="1">
          <a:blip r:embed="rId22">
            <a:alphaModFix/>
          </a:blip>
          <a:srcRect b="0" l="0" r="51021" t="0"/>
          <a:stretch/>
        </p:blipFill>
        <p:spPr>
          <a:xfrm>
            <a:off x="758050" y="1155000"/>
            <a:ext cx="991825" cy="387863"/>
          </a:xfrm>
          <a:prstGeom prst="rect">
            <a:avLst/>
          </a:prstGeom>
          <a:noFill/>
          <a:ln>
            <a:noFill/>
          </a:ln>
        </p:spPr>
      </p:pic>
      <p:pic>
        <p:nvPicPr>
          <p:cNvPr id="1256" name="Google Shape;1256;p79"/>
          <p:cNvPicPr preferRelativeResize="0"/>
          <p:nvPr/>
        </p:nvPicPr>
        <p:blipFill>
          <a:blip r:embed="rId23">
            <a:alphaModFix/>
          </a:blip>
          <a:stretch>
            <a:fillRect/>
          </a:stretch>
        </p:blipFill>
        <p:spPr>
          <a:xfrm>
            <a:off x="1418213" y="3096150"/>
            <a:ext cx="275150" cy="275150"/>
          </a:xfrm>
          <a:prstGeom prst="rect">
            <a:avLst/>
          </a:prstGeom>
          <a:noFill/>
          <a:ln>
            <a:noFill/>
          </a:ln>
        </p:spPr>
      </p:pic>
      <p:pic>
        <p:nvPicPr>
          <p:cNvPr id="1257" name="Google Shape;1257;p79"/>
          <p:cNvPicPr preferRelativeResize="0"/>
          <p:nvPr/>
        </p:nvPicPr>
        <p:blipFill>
          <a:blip r:embed="rId24">
            <a:alphaModFix/>
          </a:blip>
          <a:stretch>
            <a:fillRect/>
          </a:stretch>
        </p:blipFill>
        <p:spPr>
          <a:xfrm>
            <a:off x="758062" y="1500450"/>
            <a:ext cx="991800" cy="313200"/>
          </a:xfrm>
          <a:prstGeom prst="rect">
            <a:avLst/>
          </a:prstGeom>
          <a:noFill/>
          <a:ln>
            <a:noFill/>
          </a:ln>
        </p:spPr>
      </p:pic>
      <p:sp>
        <p:nvSpPr>
          <p:cNvPr id="1258" name="Google Shape;1258;p79"/>
          <p:cNvSpPr txBox="1"/>
          <p:nvPr/>
        </p:nvSpPr>
        <p:spPr>
          <a:xfrm>
            <a:off x="1403525" y="3805875"/>
            <a:ext cx="2956800" cy="98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u="sng">
                <a:solidFill>
                  <a:srgbClr val="A2BA64"/>
                </a:solidFill>
                <a:latin typeface="Proxima Nova"/>
                <a:ea typeface="Proxima Nova"/>
                <a:cs typeface="Proxima Nova"/>
                <a:sym typeface="Proxima Nova"/>
                <a:hlinkClick r:id="rId25"/>
              </a:rPr>
              <a:t>CA School Dashboard</a:t>
            </a:r>
            <a:r>
              <a:rPr b="1" lang="en" sz="1200">
                <a:solidFill>
                  <a:srgbClr val="A2BA64"/>
                </a:solidFill>
                <a:latin typeface="Proxima Nova"/>
                <a:ea typeface="Proxima Nova"/>
                <a:cs typeface="Proxima Nova"/>
                <a:sym typeface="Proxima Nova"/>
              </a:rPr>
              <a:t> </a:t>
            </a:r>
            <a:endParaRPr b="1" sz="1200">
              <a:solidFill>
                <a:srgbClr val="A2BA64"/>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rgbClr val="A2BA64"/>
              </a:solidFill>
              <a:latin typeface="Proxima Nova"/>
              <a:ea typeface="Proxima Nova"/>
              <a:cs typeface="Proxima Nova"/>
              <a:sym typeface="Proxima Nova"/>
            </a:endParaRPr>
          </a:p>
          <a:p>
            <a:pPr indent="0" lvl="0" marL="0" rtl="0" algn="l">
              <a:spcBef>
                <a:spcPts val="0"/>
              </a:spcBef>
              <a:spcAft>
                <a:spcPts val="0"/>
              </a:spcAft>
              <a:buNone/>
            </a:pPr>
            <a:r>
              <a:rPr b="1" lang="en" sz="1200" u="sng">
                <a:solidFill>
                  <a:srgbClr val="A2BA64"/>
                </a:solidFill>
                <a:latin typeface="Proxima Nova"/>
                <a:ea typeface="Proxima Nova"/>
                <a:cs typeface="Proxima Nova"/>
                <a:sym typeface="Proxima Nova"/>
                <a:hlinkClick r:id="rId26"/>
              </a:rPr>
              <a:t>CCSESA Differentiated Assistance </a:t>
            </a:r>
            <a:endParaRPr/>
          </a:p>
          <a:p>
            <a:pPr indent="0" lvl="0" marL="0" rtl="0" algn="l">
              <a:spcBef>
                <a:spcPts val="0"/>
              </a:spcBef>
              <a:spcAft>
                <a:spcPts val="0"/>
              </a:spcAft>
              <a:buNone/>
            </a:pPr>
            <a:r>
              <a:rPr b="1" lang="en" sz="1200" u="sng">
                <a:solidFill>
                  <a:srgbClr val="A2BA64"/>
                </a:solidFill>
                <a:latin typeface="Proxima Nova"/>
                <a:ea typeface="Proxima Nova"/>
                <a:cs typeface="Proxima Nova"/>
                <a:sym typeface="Proxima Nova"/>
                <a:hlinkClick r:id="rId27"/>
              </a:rPr>
              <a:t>Facilitation Guide - 2nd Edition</a:t>
            </a:r>
            <a:r>
              <a:rPr b="1" lang="en" sz="1200">
                <a:solidFill>
                  <a:srgbClr val="A2BA64"/>
                </a:solidFill>
                <a:latin typeface="Proxima Nova"/>
                <a:ea typeface="Proxima Nova"/>
                <a:cs typeface="Proxima Nova"/>
                <a:sym typeface="Proxima Nova"/>
              </a:rPr>
              <a:t>  </a:t>
            </a:r>
            <a:endParaRPr b="1" sz="1200">
              <a:solidFill>
                <a:srgbClr val="A2BA64"/>
              </a:solidFill>
              <a:latin typeface="Proxima Nova"/>
              <a:ea typeface="Proxima Nova"/>
              <a:cs typeface="Proxima Nova"/>
              <a:sym typeface="Proxima Nova"/>
            </a:endParaRPr>
          </a:p>
        </p:txBody>
      </p:sp>
      <p:pic>
        <p:nvPicPr>
          <p:cNvPr id="1259" name="Google Shape;1259;p79"/>
          <p:cNvPicPr preferRelativeResize="0"/>
          <p:nvPr/>
        </p:nvPicPr>
        <p:blipFill rotWithShape="1">
          <a:blip r:embed="rId28">
            <a:alphaModFix/>
          </a:blip>
          <a:srcRect b="39961" l="19939" r="22062" t="0"/>
          <a:stretch/>
        </p:blipFill>
        <p:spPr>
          <a:xfrm>
            <a:off x="945704" y="3846625"/>
            <a:ext cx="472522" cy="275150"/>
          </a:xfrm>
          <a:prstGeom prst="rect">
            <a:avLst/>
          </a:prstGeom>
          <a:noFill/>
          <a:ln>
            <a:noFill/>
          </a:ln>
        </p:spPr>
      </p:pic>
      <p:pic>
        <p:nvPicPr>
          <p:cNvPr id="1260" name="Google Shape;1260;p79"/>
          <p:cNvPicPr preferRelativeResize="0"/>
          <p:nvPr/>
        </p:nvPicPr>
        <p:blipFill rotWithShape="1">
          <a:blip r:embed="rId29">
            <a:alphaModFix/>
          </a:blip>
          <a:srcRect b="0" l="0" r="62754" t="0"/>
          <a:stretch/>
        </p:blipFill>
        <p:spPr>
          <a:xfrm>
            <a:off x="1012238" y="4272900"/>
            <a:ext cx="390873" cy="40660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4" name="Shape 1264"/>
        <p:cNvGrpSpPr/>
        <p:nvPr/>
      </p:nvGrpSpPr>
      <p:grpSpPr>
        <a:xfrm>
          <a:off x="0" y="0"/>
          <a:ext cx="0" cy="0"/>
          <a:chOff x="0" y="0"/>
          <a:chExt cx="0" cy="0"/>
        </a:xfrm>
      </p:grpSpPr>
      <p:sp>
        <p:nvSpPr>
          <p:cNvPr id="1265" name="Google Shape;1265;p80"/>
          <p:cNvSpPr/>
          <p:nvPr/>
        </p:nvSpPr>
        <p:spPr>
          <a:xfrm>
            <a:off x="1970363" y="1737450"/>
            <a:ext cx="5907600" cy="1668600"/>
          </a:xfrm>
          <a:prstGeom prst="roundRect">
            <a:avLst>
              <a:gd fmla="val 16667" name="adj"/>
            </a:avLst>
          </a:prstGeom>
          <a:noFill/>
          <a:ln cap="flat" cmpd="sng" w="19050">
            <a:solidFill>
              <a:srgbClr val="545757"/>
            </a:solidFill>
            <a:prstDash val="solid"/>
            <a:round/>
            <a:headEnd len="sm" w="sm" type="none"/>
            <a:tailEnd len="sm" w="sm" type="none"/>
          </a:ln>
        </p:spPr>
        <p:txBody>
          <a:bodyPr anchorCtr="0" anchor="t" bIns="0" lIns="18275" spcFirstLastPara="1" rIns="18275" wrap="square" tIns="0">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1266" name="Google Shape;1266;p80"/>
          <p:cNvSpPr txBox="1"/>
          <p:nvPr>
            <p:ph idx="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267" name="Google Shape;1267;p80"/>
          <p:cNvSpPr txBox="1"/>
          <p:nvPr/>
        </p:nvSpPr>
        <p:spPr>
          <a:xfrm>
            <a:off x="3017513" y="1985825"/>
            <a:ext cx="4860300" cy="1224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 sz="2800">
                <a:latin typeface="Proxima Nova"/>
                <a:ea typeface="Proxima Nova"/>
                <a:cs typeface="Proxima Nova"/>
                <a:sym typeface="Proxima Nova"/>
              </a:rPr>
              <a:t>Napa County Data Network - Spring 2019 Survey</a:t>
            </a:r>
            <a:endParaRPr sz="2800">
              <a:solidFill>
                <a:srgbClr val="A2BA64"/>
              </a:solidFill>
              <a:latin typeface="Proxima Nova"/>
              <a:ea typeface="Proxima Nova"/>
              <a:cs typeface="Proxima Nova"/>
              <a:sym typeface="Proxima Nova"/>
            </a:endParaRPr>
          </a:p>
        </p:txBody>
      </p:sp>
      <p:sp>
        <p:nvSpPr>
          <p:cNvPr id="1268" name="Google Shape;1268;p80"/>
          <p:cNvSpPr txBox="1"/>
          <p:nvPr>
            <p:ph idx="4294967295" type="title"/>
          </p:nvPr>
        </p:nvSpPr>
        <p:spPr>
          <a:xfrm>
            <a:off x="483350" y="0"/>
            <a:ext cx="8051400" cy="73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QUICK SURVEY</a:t>
            </a:r>
            <a:endParaRPr sz="1800">
              <a:solidFill>
                <a:srgbClr val="FFFFFF"/>
              </a:solidFill>
            </a:endParaRPr>
          </a:p>
        </p:txBody>
      </p:sp>
      <p:sp>
        <p:nvSpPr>
          <p:cNvPr id="1269" name="Google Shape;1269;p80"/>
          <p:cNvSpPr txBox="1"/>
          <p:nvPr/>
        </p:nvSpPr>
        <p:spPr>
          <a:xfrm>
            <a:off x="2981600" y="4619950"/>
            <a:ext cx="5486400" cy="416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
                <a:solidFill>
                  <a:schemeClr val="dk1"/>
                </a:solidFill>
                <a:latin typeface="Proxima Nova"/>
                <a:ea typeface="Proxima Nova"/>
                <a:cs typeface="Proxima Nova"/>
                <a:sym typeface="Proxima Nova"/>
              </a:rPr>
              <a:t>Link available above, email or event invite</a:t>
            </a:r>
            <a:endParaRPr i="1"/>
          </a:p>
        </p:txBody>
      </p:sp>
      <p:sp>
        <p:nvSpPr>
          <p:cNvPr id="1270" name="Google Shape;1270;p80"/>
          <p:cNvSpPr txBox="1"/>
          <p:nvPr>
            <p:ph idx="1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271" name="Google Shape;1271;p80"/>
          <p:cNvPicPr preferRelativeResize="0"/>
          <p:nvPr/>
        </p:nvPicPr>
        <p:blipFill>
          <a:blip r:embed="rId3">
            <a:alphaModFix/>
          </a:blip>
          <a:stretch>
            <a:fillRect/>
          </a:stretch>
        </p:blipFill>
        <p:spPr>
          <a:xfrm>
            <a:off x="1266038" y="1787500"/>
            <a:ext cx="1568624" cy="1568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5" name="Shape 1275"/>
        <p:cNvGrpSpPr/>
        <p:nvPr/>
      </p:nvGrpSpPr>
      <p:grpSpPr>
        <a:xfrm>
          <a:off x="0" y="0"/>
          <a:ext cx="0" cy="0"/>
          <a:chOff x="0" y="0"/>
          <a:chExt cx="0" cy="0"/>
        </a:xfrm>
      </p:grpSpPr>
      <p:pic>
        <p:nvPicPr>
          <p:cNvPr id="1276" name="Google Shape;1276;p81"/>
          <p:cNvPicPr preferRelativeResize="0"/>
          <p:nvPr/>
        </p:nvPicPr>
        <p:blipFill rotWithShape="1">
          <a:blip r:embed="rId3">
            <a:alphaModFix/>
          </a:blip>
          <a:srcRect b="6159" l="0" r="0" t="11488"/>
          <a:stretch/>
        </p:blipFill>
        <p:spPr>
          <a:xfrm>
            <a:off x="0" y="0"/>
            <a:ext cx="9144000" cy="5143501"/>
          </a:xfrm>
          <a:prstGeom prst="rect">
            <a:avLst/>
          </a:prstGeom>
          <a:noFill/>
          <a:ln>
            <a:noFill/>
          </a:ln>
        </p:spPr>
      </p:pic>
      <p:sp>
        <p:nvSpPr>
          <p:cNvPr id="1277" name="Google Shape;1277;p81"/>
          <p:cNvSpPr/>
          <p:nvPr/>
        </p:nvSpPr>
        <p:spPr>
          <a:xfrm>
            <a:off x="0" y="0"/>
            <a:ext cx="9144000" cy="5143500"/>
          </a:xfrm>
          <a:prstGeom prst="rect">
            <a:avLst/>
          </a:prstGeom>
          <a:solidFill>
            <a:srgbClr val="FFFFFF">
              <a:alpha val="192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81"/>
          <p:cNvSpPr txBox="1"/>
          <p:nvPr>
            <p:ph idx="4294967295" type="title"/>
          </p:nvPr>
        </p:nvSpPr>
        <p:spPr>
          <a:xfrm>
            <a:off x="619525" y="713325"/>
            <a:ext cx="4354200" cy="35799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0000">
                <a:solidFill>
                  <a:srgbClr val="FFFFFF"/>
                </a:solidFill>
                <a:latin typeface="Amatic SC"/>
                <a:ea typeface="Amatic SC"/>
                <a:cs typeface="Amatic SC"/>
                <a:sym typeface="Amatic SC"/>
              </a:rPr>
              <a:t>Thank You!</a:t>
            </a:r>
            <a:endParaRPr sz="10000">
              <a:solidFill>
                <a:srgbClr val="FFFFFF"/>
              </a:solidFill>
              <a:latin typeface="Amatic SC"/>
              <a:ea typeface="Amatic SC"/>
              <a:cs typeface="Amatic SC"/>
              <a:sym typeface="Amatic SC"/>
            </a:endParaRPr>
          </a:p>
        </p:txBody>
      </p:sp>
      <p:sp>
        <p:nvSpPr>
          <p:cNvPr id="1279" name="Google Shape;1279;p81"/>
          <p:cNvSpPr txBox="1"/>
          <p:nvPr/>
        </p:nvSpPr>
        <p:spPr>
          <a:xfrm>
            <a:off x="4973825" y="1930200"/>
            <a:ext cx="3687900" cy="1393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1600"/>
              </a:spcAft>
              <a:buNone/>
            </a:pPr>
            <a:r>
              <a:rPr b="1" lang="en" sz="3000">
                <a:solidFill>
                  <a:srgbClr val="FFFFFF"/>
                </a:solidFill>
                <a:latin typeface="Proxima Nova"/>
                <a:ea typeface="Proxima Nova"/>
                <a:cs typeface="Proxima Nova"/>
                <a:sym typeface="Proxima Nova"/>
              </a:rPr>
              <a:t>For your willingness + capacity to learn!</a:t>
            </a:r>
            <a:endParaRPr b="1" sz="3000">
              <a:solidFill>
                <a:srgbClr val="FFFFFF"/>
              </a:solidFill>
              <a:latin typeface="Proxima Nova"/>
              <a:ea typeface="Proxima Nova"/>
              <a:cs typeface="Proxima Nova"/>
              <a:sym typeface="Proxima Nova"/>
            </a:endParaRPr>
          </a:p>
        </p:txBody>
      </p:sp>
      <p:pic>
        <p:nvPicPr>
          <p:cNvPr id="1280" name="Google Shape;1280;p81"/>
          <p:cNvPicPr preferRelativeResize="0"/>
          <p:nvPr/>
        </p:nvPicPr>
        <p:blipFill>
          <a:blip r:embed="rId4">
            <a:alphaModFix/>
          </a:blip>
          <a:stretch>
            <a:fillRect/>
          </a:stretch>
        </p:blipFill>
        <p:spPr>
          <a:xfrm>
            <a:off x="6239243" y="876551"/>
            <a:ext cx="1157077" cy="11956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79">
                                            <p:txEl>
                                              <p:pRg end="0" st="0"/>
                                            </p:txEl>
                                          </p:spTgt>
                                        </p:tgtEl>
                                        <p:attrNameLst>
                                          <p:attrName>style.visibility</p:attrName>
                                        </p:attrNameLst>
                                      </p:cBhvr>
                                      <p:to>
                                        <p:strVal val="visible"/>
                                      </p:to>
                                    </p:set>
                                    <p:animEffect filter="fade" transition="in">
                                      <p:cBhvr>
                                        <p:cTn dur="1000"/>
                                        <p:tgtEl>
                                          <p:spTgt spid="127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4" name="Shape 1284"/>
        <p:cNvGrpSpPr/>
        <p:nvPr/>
      </p:nvGrpSpPr>
      <p:grpSpPr>
        <a:xfrm>
          <a:off x="0" y="0"/>
          <a:ext cx="0" cy="0"/>
          <a:chOff x="0" y="0"/>
          <a:chExt cx="0" cy="0"/>
        </a:xfrm>
      </p:grpSpPr>
      <p:pic>
        <p:nvPicPr>
          <p:cNvPr id="1285" name="Google Shape;1285;p82"/>
          <p:cNvPicPr preferRelativeResize="0"/>
          <p:nvPr/>
        </p:nvPicPr>
        <p:blipFill rotWithShape="1">
          <a:blip r:embed="rId3">
            <a:alphaModFix/>
          </a:blip>
          <a:srcRect b="15412" l="0" r="0" t="10381"/>
          <a:stretch/>
        </p:blipFill>
        <p:spPr>
          <a:xfrm>
            <a:off x="0" y="631400"/>
            <a:ext cx="9144000" cy="4512099"/>
          </a:xfrm>
          <a:prstGeom prst="rect">
            <a:avLst/>
          </a:prstGeom>
          <a:noFill/>
          <a:ln>
            <a:noFill/>
          </a:ln>
        </p:spPr>
      </p:pic>
      <p:sp>
        <p:nvSpPr>
          <p:cNvPr id="1286" name="Google Shape;1286;p82"/>
          <p:cNvSpPr/>
          <p:nvPr/>
        </p:nvSpPr>
        <p:spPr>
          <a:xfrm>
            <a:off x="0" y="631400"/>
            <a:ext cx="9144000" cy="4512000"/>
          </a:xfrm>
          <a:prstGeom prst="rect">
            <a:avLst/>
          </a:prstGeom>
          <a:solidFill>
            <a:srgbClr val="B6D7A8">
              <a:alpha val="52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82"/>
          <p:cNvSpPr txBox="1"/>
          <p:nvPr>
            <p:ph idx="4294967295" type="title"/>
          </p:nvPr>
        </p:nvSpPr>
        <p:spPr>
          <a:xfrm>
            <a:off x="261325" y="85100"/>
            <a:ext cx="8882700" cy="5463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rPr>
              <a:t>  </a:t>
            </a:r>
            <a:r>
              <a:rPr b="1" lang="en" sz="2400">
                <a:solidFill>
                  <a:schemeClr val="lt1"/>
                </a:solidFill>
              </a:rPr>
              <a:t>Request more support!</a:t>
            </a:r>
            <a:endParaRPr b="1" sz="2400">
              <a:solidFill>
                <a:srgbClr val="FFFFFF"/>
              </a:solidFill>
            </a:endParaRPr>
          </a:p>
        </p:txBody>
      </p:sp>
      <p:sp>
        <p:nvSpPr>
          <p:cNvPr id="1288" name="Google Shape;1288;p82"/>
          <p:cNvSpPr txBox="1"/>
          <p:nvPr/>
        </p:nvSpPr>
        <p:spPr>
          <a:xfrm>
            <a:off x="530775" y="3220650"/>
            <a:ext cx="3684900" cy="1386000"/>
          </a:xfrm>
          <a:prstGeom prst="rect">
            <a:avLst/>
          </a:prstGeom>
          <a:solidFill>
            <a:srgbClr val="545757"/>
          </a:solidFill>
          <a:ln>
            <a:noFill/>
          </a:ln>
          <a:effectLst>
            <a:outerShdw blurRad="57150" rotWithShape="0" algn="bl" dir="5400000" dist="19050">
              <a:srgbClr val="000000">
                <a:alpha val="49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A2BA64"/>
                </a:solidFill>
                <a:latin typeface="Proxima Nova"/>
                <a:ea typeface="Proxima Nova"/>
                <a:cs typeface="Proxima Nova"/>
                <a:sym typeface="Proxima Nova"/>
              </a:rPr>
              <a:t>ALEX ANDARY</a:t>
            </a:r>
            <a:endParaRPr b="1" sz="2200">
              <a:solidFill>
                <a:srgbClr val="A2BA64"/>
              </a:solidFill>
              <a:latin typeface="Proxima Nova"/>
              <a:ea typeface="Proxima Nova"/>
              <a:cs typeface="Proxima Nova"/>
              <a:sym typeface="Proxima Nova"/>
            </a:endParaRPr>
          </a:p>
          <a:p>
            <a:pPr indent="0" lvl="0" marL="0" rtl="0" algn="ctr">
              <a:spcBef>
                <a:spcPts val="0"/>
              </a:spcBef>
              <a:spcAft>
                <a:spcPts val="0"/>
              </a:spcAft>
              <a:buNone/>
            </a:pPr>
            <a:r>
              <a:rPr lang="en" sz="1300">
                <a:solidFill>
                  <a:srgbClr val="E4704C"/>
                </a:solidFill>
                <a:latin typeface="Proxima Nova"/>
                <a:ea typeface="Proxima Nova"/>
                <a:cs typeface="Proxima Nova"/>
                <a:sym typeface="Proxima Nova"/>
              </a:rPr>
              <a:t>Coordinator of Data + Analytics</a:t>
            </a:r>
            <a:endParaRPr sz="1300">
              <a:solidFill>
                <a:srgbClr val="E4704C"/>
              </a:solidFill>
              <a:latin typeface="Proxima Nova"/>
              <a:ea typeface="Proxima Nova"/>
              <a:cs typeface="Proxima Nova"/>
              <a:sym typeface="Proxima Nova"/>
            </a:endParaRPr>
          </a:p>
          <a:p>
            <a:pPr indent="0" lvl="0" marL="0" rtl="0" algn="ctr">
              <a:spcBef>
                <a:spcPts val="0"/>
              </a:spcBef>
              <a:spcAft>
                <a:spcPts val="0"/>
              </a:spcAft>
              <a:buNone/>
            </a:pPr>
            <a:r>
              <a:rPr lang="en" sz="1300">
                <a:solidFill>
                  <a:srgbClr val="F7BC35"/>
                </a:solidFill>
                <a:latin typeface="Proxima Nova"/>
                <a:ea typeface="Proxima Nova"/>
                <a:cs typeface="Proxima Nova"/>
                <a:sym typeface="Proxima Nova"/>
              </a:rPr>
              <a:t>Department of Continuous Improvement</a:t>
            </a:r>
            <a:endParaRPr sz="1300">
              <a:solidFill>
                <a:srgbClr val="F7BC35"/>
              </a:solidFill>
              <a:latin typeface="Proxima Nova"/>
              <a:ea typeface="Proxima Nova"/>
              <a:cs typeface="Proxima Nova"/>
              <a:sym typeface="Proxima Nova"/>
            </a:endParaRPr>
          </a:p>
          <a:p>
            <a:pPr indent="0" lvl="0" marL="0" rtl="0" algn="ctr">
              <a:spcBef>
                <a:spcPts val="0"/>
              </a:spcBef>
              <a:spcAft>
                <a:spcPts val="0"/>
              </a:spcAft>
              <a:buNone/>
            </a:pPr>
            <a:r>
              <a:rPr lang="en" sz="1300" u="sng">
                <a:solidFill>
                  <a:srgbClr val="FFFFFF"/>
                </a:solidFill>
                <a:latin typeface="Proxima Nova"/>
                <a:ea typeface="Proxima Nova"/>
                <a:cs typeface="Proxima Nova"/>
                <a:sym typeface="Proxima Nova"/>
                <a:hlinkClick r:id="rId4"/>
              </a:rPr>
              <a:t>Napa County Office of Education</a:t>
            </a:r>
            <a:r>
              <a:rPr lang="en" sz="1300">
                <a:solidFill>
                  <a:srgbClr val="FFFFFF"/>
                </a:solidFill>
                <a:latin typeface="Proxima Nova"/>
                <a:ea typeface="Proxima Nova"/>
                <a:cs typeface="Proxima Nova"/>
                <a:sym typeface="Proxima Nova"/>
              </a:rPr>
              <a:t> </a:t>
            </a:r>
            <a:endParaRPr sz="13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lang="en" sz="1300" u="sng">
                <a:solidFill>
                  <a:srgbClr val="75BAC5"/>
                </a:solidFill>
                <a:latin typeface="Proxima Nova"/>
                <a:ea typeface="Proxima Nova"/>
                <a:cs typeface="Proxima Nova"/>
                <a:sym typeface="Proxima Nova"/>
                <a:hlinkClick r:id="rId5"/>
              </a:rPr>
              <a:t>aandary@napacoe.org</a:t>
            </a:r>
            <a:r>
              <a:rPr lang="en" sz="1300">
                <a:solidFill>
                  <a:srgbClr val="75BAC5"/>
                </a:solidFill>
                <a:latin typeface="Proxima Nova"/>
                <a:ea typeface="Proxima Nova"/>
                <a:cs typeface="Proxima Nova"/>
                <a:sym typeface="Proxima Nova"/>
              </a:rPr>
              <a:t> | (707) 259-5981</a:t>
            </a:r>
            <a:endParaRPr sz="1300">
              <a:solidFill>
                <a:srgbClr val="75BAC5"/>
              </a:solidFill>
              <a:latin typeface="Proxima Nova"/>
              <a:ea typeface="Proxima Nova"/>
              <a:cs typeface="Proxima Nova"/>
              <a:sym typeface="Proxima Nova"/>
            </a:endParaRPr>
          </a:p>
          <a:p>
            <a:pPr indent="0" lvl="0" marL="0" rtl="0" algn="ctr">
              <a:spcBef>
                <a:spcPts val="0"/>
              </a:spcBef>
              <a:spcAft>
                <a:spcPts val="0"/>
              </a:spcAft>
              <a:buNone/>
            </a:pPr>
            <a:r>
              <a:t/>
            </a:r>
            <a:endParaRPr>
              <a:solidFill>
                <a:srgbClr val="75BAC5"/>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1"/>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11" name="Google Shape;211;p31"/>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sp>
        <p:nvSpPr>
          <p:cNvPr id="212" name="Google Shape;212;p31"/>
          <p:cNvSpPr txBox="1"/>
          <p:nvPr/>
        </p:nvSpPr>
        <p:spPr>
          <a:xfrm>
            <a:off x="483350" y="725600"/>
            <a:ext cx="8164200" cy="4238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latin typeface="Proxima Nova"/>
                <a:ea typeface="Proxima Nova"/>
                <a:cs typeface="Proxima Nova"/>
                <a:sym typeface="Proxima Nova"/>
              </a:rPr>
              <a:t>What is</a:t>
            </a:r>
            <a:r>
              <a:rPr lang="en" sz="3600">
                <a:latin typeface="Impact"/>
                <a:ea typeface="Impact"/>
                <a:cs typeface="Impact"/>
                <a:sym typeface="Impact"/>
              </a:rPr>
              <a:t>  </a:t>
            </a:r>
            <a:r>
              <a:rPr lang="en" sz="4200">
                <a:solidFill>
                  <a:srgbClr val="000000"/>
                </a:solidFill>
                <a:latin typeface="Impact"/>
                <a:ea typeface="Impact"/>
                <a:cs typeface="Impact"/>
                <a:sym typeface="Impact"/>
              </a:rPr>
              <a:t>C A L P A D S</a:t>
            </a:r>
            <a:r>
              <a:rPr lang="en" sz="4200">
                <a:latin typeface="Impact"/>
                <a:ea typeface="Impact"/>
                <a:cs typeface="Impact"/>
                <a:sym typeface="Impact"/>
              </a:rPr>
              <a:t> </a:t>
            </a:r>
            <a:r>
              <a:rPr lang="en" sz="4200">
                <a:solidFill>
                  <a:srgbClr val="000000"/>
                </a:solidFill>
                <a:latin typeface="Impact"/>
                <a:ea typeface="Impact"/>
                <a:cs typeface="Impact"/>
                <a:sym typeface="Impact"/>
              </a:rPr>
              <a:t>? </a:t>
            </a:r>
            <a:endParaRPr b="1" sz="16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b="1" sz="1600">
              <a:latin typeface="Proxima Nova"/>
              <a:ea typeface="Proxima Nova"/>
              <a:cs typeface="Proxima Nova"/>
              <a:sym typeface="Proxima Nova"/>
            </a:endParaRPr>
          </a:p>
          <a:p>
            <a:pPr indent="0" lvl="0" marL="0" rtl="0" algn="l">
              <a:lnSpc>
                <a:spcPct val="100000"/>
              </a:lnSpc>
              <a:spcBef>
                <a:spcPts val="0"/>
              </a:spcBef>
              <a:spcAft>
                <a:spcPts val="0"/>
              </a:spcAft>
              <a:buNone/>
            </a:pPr>
            <a:r>
              <a:rPr b="1" lang="en" sz="1600">
                <a:solidFill>
                  <a:srgbClr val="000000"/>
                </a:solidFill>
                <a:latin typeface="Proxima Nova"/>
                <a:ea typeface="Proxima Nova"/>
                <a:cs typeface="Proxima Nova"/>
                <a:sym typeface="Proxima Nova"/>
              </a:rPr>
              <a:t>California Longitudinal Pupil Achievement Data System</a:t>
            </a:r>
            <a:endParaRPr b="1" sz="16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b="1" sz="1600">
              <a:latin typeface="Proxima Nova"/>
              <a:ea typeface="Proxima Nova"/>
              <a:cs typeface="Proxima Nova"/>
              <a:sym typeface="Proxima Nova"/>
            </a:endParaRPr>
          </a:p>
          <a:p>
            <a:pPr indent="-317500" lvl="0" marL="457200" rtl="0" algn="l">
              <a:lnSpc>
                <a:spcPct val="100000"/>
              </a:lnSpc>
              <a:spcBef>
                <a:spcPts val="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Data collected throughout the school year as students enroll and exit</a:t>
            </a:r>
            <a:endParaRPr>
              <a:solidFill>
                <a:srgbClr val="000000"/>
              </a:solidFill>
              <a:latin typeface="Proxima Nova"/>
              <a:ea typeface="Proxima Nova"/>
              <a:cs typeface="Proxima Nova"/>
              <a:sym typeface="Proxima Nova"/>
            </a:endParaRPr>
          </a:p>
          <a:p>
            <a:pPr indent="0" lvl="0" marL="457200" rtl="0" algn="l">
              <a:lnSpc>
                <a:spcPct val="100000"/>
              </a:lnSpc>
              <a:spcBef>
                <a:spcPts val="0"/>
              </a:spcBef>
              <a:spcAft>
                <a:spcPts val="0"/>
              </a:spcAft>
              <a:buNone/>
            </a:pPr>
            <a:r>
              <a:t/>
            </a:r>
            <a:endParaRPr>
              <a:latin typeface="Proxima Nova"/>
              <a:ea typeface="Proxima Nova"/>
              <a:cs typeface="Proxima Nova"/>
              <a:sym typeface="Proxima Nova"/>
            </a:endParaRPr>
          </a:p>
          <a:p>
            <a:pPr indent="-317500" lvl="0" marL="457200" rtl="0" algn="l">
              <a:lnSpc>
                <a:spcPct val="100000"/>
              </a:lnSpc>
              <a:spcBef>
                <a:spcPts val="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Statewide data systems matches </a:t>
            </a:r>
            <a:endParaRPr>
              <a:solidFill>
                <a:srgbClr val="000000"/>
              </a:solidFill>
              <a:latin typeface="Proxima Nova"/>
              <a:ea typeface="Proxima Nova"/>
              <a:cs typeface="Proxima Nova"/>
              <a:sym typeface="Proxima Nova"/>
            </a:endParaRPr>
          </a:p>
          <a:p>
            <a:pPr indent="-317500" lvl="1" marL="914400" rtl="0" algn="l">
              <a:lnSpc>
                <a:spcPct val="100000"/>
              </a:lnSpc>
              <a:spcBef>
                <a:spcPts val="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Direct Certification for Free + Reduced Price Meals and Foster Youth matches</a:t>
            </a:r>
            <a:endParaRPr>
              <a:solidFill>
                <a:srgbClr val="000000"/>
              </a:solidFill>
              <a:latin typeface="Proxima Nova"/>
              <a:ea typeface="Proxima Nova"/>
              <a:cs typeface="Proxima Nova"/>
              <a:sym typeface="Proxima Nova"/>
            </a:endParaRPr>
          </a:p>
          <a:p>
            <a:pPr indent="0" lvl="0" marL="914400" rtl="0" algn="l">
              <a:lnSpc>
                <a:spcPct val="100000"/>
              </a:lnSpc>
              <a:spcBef>
                <a:spcPts val="0"/>
              </a:spcBef>
              <a:spcAft>
                <a:spcPts val="0"/>
              </a:spcAft>
              <a:buNone/>
            </a:pPr>
            <a:r>
              <a:t/>
            </a:r>
            <a:endParaRPr>
              <a:latin typeface="Proxima Nova"/>
              <a:ea typeface="Proxima Nova"/>
              <a:cs typeface="Proxima Nova"/>
              <a:sym typeface="Proxima Nova"/>
            </a:endParaRPr>
          </a:p>
          <a:p>
            <a:pPr indent="-317500" lvl="0" marL="457200" rtl="0" algn="l">
              <a:lnSpc>
                <a:spcPct val="100000"/>
              </a:lnSpc>
              <a:spcBef>
                <a:spcPts val="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Specific data collections - scheduled submissions</a:t>
            </a:r>
            <a:endParaRPr>
              <a:solidFill>
                <a:srgbClr val="000000"/>
              </a:solidFill>
              <a:latin typeface="Proxima Nova"/>
              <a:ea typeface="Proxima Nova"/>
              <a:cs typeface="Proxima Nova"/>
              <a:sym typeface="Proxima Nova"/>
            </a:endParaRPr>
          </a:p>
          <a:p>
            <a:pPr indent="-317500" lvl="1" marL="914400" rtl="0" algn="l">
              <a:lnSpc>
                <a:spcPct val="100000"/>
              </a:lnSpc>
              <a:spcBef>
                <a:spcPts val="0"/>
              </a:spcBef>
              <a:spcAft>
                <a:spcPts val="0"/>
              </a:spcAft>
              <a:buClr>
                <a:srgbClr val="000000"/>
              </a:buClr>
              <a:buSzPts val="1400"/>
              <a:buFont typeface="Proxima Nova"/>
              <a:buChar char="○"/>
            </a:pPr>
            <a:r>
              <a:rPr lang="en">
                <a:latin typeface="Proxima Nova"/>
                <a:ea typeface="Proxima Nova"/>
                <a:cs typeface="Proxima Nova"/>
                <a:sym typeface="Proxima Nova"/>
              </a:rPr>
              <a:t>Census Day and End of Year</a:t>
            </a:r>
            <a:endParaRPr>
              <a:latin typeface="Proxima Nova"/>
              <a:ea typeface="Proxima Nova"/>
              <a:cs typeface="Proxima Nova"/>
              <a:sym typeface="Proxima Nova"/>
            </a:endParaRPr>
          </a:p>
          <a:p>
            <a:pPr indent="0" lvl="0" marL="914400" rtl="0" algn="l">
              <a:lnSpc>
                <a:spcPct val="100000"/>
              </a:lnSpc>
              <a:spcBef>
                <a:spcPts val="0"/>
              </a:spcBef>
              <a:spcAft>
                <a:spcPts val="0"/>
              </a:spcAft>
              <a:buNone/>
            </a:pPr>
            <a:r>
              <a:t/>
            </a:r>
            <a:endParaRPr>
              <a:latin typeface="Proxima Nova"/>
              <a:ea typeface="Proxima Nova"/>
              <a:cs typeface="Proxima Nova"/>
              <a:sym typeface="Proxima Nova"/>
            </a:endParaRPr>
          </a:p>
          <a:p>
            <a:pPr indent="-317500" lvl="0" marL="457200" rtl="0" algn="l">
              <a:lnSpc>
                <a:spcPct val="100000"/>
              </a:lnSpc>
              <a:spcBef>
                <a:spcPts val="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Data reported through CALPADS is directly related to funding for local programs</a:t>
            </a:r>
            <a:endParaRPr sz="1800">
              <a:solidFill>
                <a:srgbClr val="000000"/>
              </a:solidFill>
              <a:latin typeface="Open Sans"/>
              <a:ea typeface="Open Sans"/>
              <a:cs typeface="Open Sans"/>
              <a:sym typeface="Open Sans"/>
            </a:endParaRPr>
          </a:p>
        </p:txBody>
      </p:sp>
      <p:pic>
        <p:nvPicPr>
          <p:cNvPr id="213" name="Google Shape;213;p31"/>
          <p:cNvPicPr preferRelativeResize="0"/>
          <p:nvPr/>
        </p:nvPicPr>
        <p:blipFill>
          <a:blip r:embed="rId3">
            <a:alphaModFix/>
          </a:blip>
          <a:stretch>
            <a:fillRect/>
          </a:stretch>
        </p:blipFill>
        <p:spPr>
          <a:xfrm>
            <a:off x="5848575" y="1031900"/>
            <a:ext cx="2799050" cy="8839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2"/>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19" name="Google Shape;219;p32"/>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sp>
        <p:nvSpPr>
          <p:cNvPr id="220" name="Google Shape;220;p32"/>
          <p:cNvSpPr/>
          <p:nvPr/>
        </p:nvSpPr>
        <p:spPr>
          <a:xfrm>
            <a:off x="4568550" y="762650"/>
            <a:ext cx="3900600" cy="1864500"/>
          </a:xfrm>
          <a:prstGeom prst="round2SameRect">
            <a:avLst>
              <a:gd fmla="val 9249" name="adj1"/>
              <a:gd fmla="val 0" name="adj2"/>
            </a:avLst>
          </a:prstGeom>
          <a:solidFill>
            <a:srgbClr val="A2BA64"/>
          </a:solidFill>
          <a:ln cap="flat" cmpd="sng" w="19050">
            <a:solidFill>
              <a:srgbClr val="545757"/>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l">
              <a:spcBef>
                <a:spcPts val="0"/>
              </a:spcBef>
              <a:spcAft>
                <a:spcPts val="0"/>
              </a:spcAft>
              <a:buNone/>
            </a:pPr>
            <a:r>
              <a:rPr lang="en">
                <a:solidFill>
                  <a:srgbClr val="FFFFFF"/>
                </a:solidFill>
                <a:latin typeface="Proxima Nova"/>
                <a:ea typeface="Proxima Nova"/>
                <a:cs typeface="Proxima Nova"/>
                <a:sym typeface="Proxima Nova"/>
              </a:rPr>
              <a:t>Build </a:t>
            </a:r>
            <a:r>
              <a:rPr b="1" lang="en">
                <a:solidFill>
                  <a:srgbClr val="FFFFFF"/>
                </a:solidFill>
                <a:latin typeface="Proxima Nova"/>
                <a:ea typeface="Proxima Nova"/>
                <a:cs typeface="Proxima Nova"/>
                <a:sym typeface="Proxima Nova"/>
              </a:rPr>
              <a:t>shared ownership</a:t>
            </a:r>
            <a:r>
              <a:rPr lang="en">
                <a:solidFill>
                  <a:srgbClr val="FFFFFF"/>
                </a:solidFill>
                <a:latin typeface="Proxima Nova"/>
                <a:ea typeface="Proxima Nova"/>
                <a:cs typeface="Proxima Nova"/>
                <a:sym typeface="Proxima Nova"/>
              </a:rPr>
              <a:t> and </a:t>
            </a:r>
            <a:r>
              <a:rPr b="1" lang="en">
                <a:solidFill>
                  <a:srgbClr val="FFFFFF"/>
                </a:solidFill>
                <a:latin typeface="Proxima Nova"/>
                <a:ea typeface="Proxima Nova"/>
                <a:cs typeface="Proxima Nova"/>
                <a:sym typeface="Proxima Nova"/>
              </a:rPr>
              <a:t>collaboration</a:t>
            </a:r>
            <a:r>
              <a:rPr lang="en">
                <a:solidFill>
                  <a:srgbClr val="FFFFFF"/>
                </a:solidFill>
                <a:latin typeface="Proxima Nova"/>
                <a:ea typeface="Proxima Nova"/>
                <a:cs typeface="Proxima Nova"/>
                <a:sym typeface="Proxima Nova"/>
              </a:rPr>
              <a:t> around data governance</a:t>
            </a:r>
            <a:endParaRPr>
              <a:solidFill>
                <a:srgbClr val="FFFFFF"/>
              </a:solidFill>
              <a:latin typeface="Proxima Nova"/>
              <a:ea typeface="Proxima Nova"/>
              <a:cs typeface="Proxima Nova"/>
              <a:sym typeface="Proxima Nova"/>
            </a:endParaRPr>
          </a:p>
          <a:p>
            <a:pPr indent="0" lvl="0" marL="342900" rtl="0" algn="l">
              <a:spcBef>
                <a:spcPts val="0"/>
              </a:spcBef>
              <a:spcAft>
                <a:spcPts val="0"/>
              </a:spcAft>
              <a:buNone/>
            </a:pPr>
            <a:r>
              <a:t/>
            </a:r>
            <a:endParaRPr sz="800">
              <a:solidFill>
                <a:srgbClr val="FFFFFF"/>
              </a:solidFill>
              <a:latin typeface="Proxima Nova"/>
              <a:ea typeface="Proxima Nova"/>
              <a:cs typeface="Proxima Nova"/>
              <a:sym typeface="Proxima Nova"/>
            </a:endParaRPr>
          </a:p>
          <a:p>
            <a:pPr indent="0" lvl="0" marL="342900" rtl="0" algn="l">
              <a:spcBef>
                <a:spcPts val="0"/>
              </a:spcBef>
              <a:spcAft>
                <a:spcPts val="0"/>
              </a:spcAft>
              <a:buNone/>
            </a:pPr>
            <a:r>
              <a:rPr lang="en">
                <a:solidFill>
                  <a:srgbClr val="FFFFFF"/>
                </a:solidFill>
                <a:latin typeface="Proxima Nova"/>
                <a:ea typeface="Proxima Nova"/>
                <a:cs typeface="Proxima Nova"/>
                <a:sym typeface="Proxima Nova"/>
              </a:rPr>
              <a:t>Improve </a:t>
            </a:r>
            <a:r>
              <a:rPr b="1" lang="en">
                <a:solidFill>
                  <a:srgbClr val="FFFFFF"/>
                </a:solidFill>
                <a:latin typeface="Proxima Nova"/>
                <a:ea typeface="Proxima Nova"/>
                <a:cs typeface="Proxima Nova"/>
                <a:sym typeface="Proxima Nova"/>
              </a:rPr>
              <a:t>data quality</a:t>
            </a:r>
            <a:r>
              <a:rPr lang="en">
                <a:solidFill>
                  <a:srgbClr val="FFFFFF"/>
                </a:solidFill>
                <a:latin typeface="Proxima Nova"/>
                <a:ea typeface="Proxima Nova"/>
                <a:cs typeface="Proxima Nova"/>
                <a:sym typeface="Proxima Nova"/>
              </a:rPr>
              <a:t> for teachers, school leaders and central office in service to students</a:t>
            </a:r>
            <a:endParaRPr>
              <a:solidFill>
                <a:srgbClr val="FFFFFF"/>
              </a:solidFill>
              <a:latin typeface="Proxima Nova"/>
              <a:ea typeface="Proxima Nova"/>
              <a:cs typeface="Proxima Nova"/>
              <a:sym typeface="Proxima Nova"/>
            </a:endParaRPr>
          </a:p>
          <a:p>
            <a:pPr indent="0" lvl="0" marL="342900" rtl="0" algn="l">
              <a:spcBef>
                <a:spcPts val="0"/>
              </a:spcBef>
              <a:spcAft>
                <a:spcPts val="0"/>
              </a:spcAft>
              <a:buNone/>
            </a:pPr>
            <a:r>
              <a:t/>
            </a:r>
            <a:endParaRPr sz="800">
              <a:solidFill>
                <a:srgbClr val="FFFFFF"/>
              </a:solidFill>
              <a:latin typeface="Proxima Nova"/>
              <a:ea typeface="Proxima Nova"/>
              <a:cs typeface="Proxima Nova"/>
              <a:sym typeface="Proxima Nova"/>
            </a:endParaRPr>
          </a:p>
          <a:p>
            <a:pPr indent="0" lvl="0" marL="342900" rtl="0" algn="l">
              <a:spcBef>
                <a:spcPts val="0"/>
              </a:spcBef>
              <a:spcAft>
                <a:spcPts val="0"/>
              </a:spcAft>
              <a:buNone/>
            </a:pPr>
            <a:r>
              <a:rPr b="1" lang="en">
                <a:solidFill>
                  <a:srgbClr val="FFFFFF"/>
                </a:solidFill>
                <a:latin typeface="Proxima Nova"/>
                <a:ea typeface="Proxima Nova"/>
                <a:cs typeface="Proxima Nova"/>
                <a:sym typeface="Proxima Nova"/>
              </a:rPr>
              <a:t>Create processes proactively</a:t>
            </a:r>
            <a:r>
              <a:rPr lang="en">
                <a:solidFill>
                  <a:srgbClr val="FFFFFF"/>
                </a:solidFill>
                <a:latin typeface="Proxima Nova"/>
                <a:ea typeface="Proxima Nova"/>
                <a:cs typeface="Proxima Nova"/>
                <a:sym typeface="Proxima Nova"/>
              </a:rPr>
              <a:t> to ensure accuracy of data</a:t>
            </a:r>
            <a:endParaRPr sz="2000">
              <a:solidFill>
                <a:srgbClr val="FFFFFF"/>
              </a:solidFill>
              <a:latin typeface="Impact"/>
              <a:ea typeface="Impact"/>
              <a:cs typeface="Impact"/>
              <a:sym typeface="Impact"/>
            </a:endParaRPr>
          </a:p>
        </p:txBody>
      </p:sp>
      <p:pic>
        <p:nvPicPr>
          <p:cNvPr id="221" name="Google Shape;221;p32"/>
          <p:cNvPicPr preferRelativeResize="0"/>
          <p:nvPr/>
        </p:nvPicPr>
        <p:blipFill>
          <a:blip r:embed="rId3">
            <a:alphaModFix/>
          </a:blip>
          <a:stretch>
            <a:fillRect/>
          </a:stretch>
        </p:blipFill>
        <p:spPr>
          <a:xfrm>
            <a:off x="355925" y="1245575"/>
            <a:ext cx="4052950" cy="3016175"/>
          </a:xfrm>
          <a:prstGeom prst="rect">
            <a:avLst/>
          </a:prstGeom>
          <a:noFill/>
          <a:ln>
            <a:noFill/>
          </a:ln>
        </p:spPr>
      </p:pic>
      <p:sp>
        <p:nvSpPr>
          <p:cNvPr id="222" name="Google Shape;222;p32"/>
          <p:cNvSpPr/>
          <p:nvPr/>
        </p:nvSpPr>
        <p:spPr>
          <a:xfrm>
            <a:off x="4641425" y="884425"/>
            <a:ext cx="304500" cy="314700"/>
          </a:xfrm>
          <a:prstGeom prst="ellipse">
            <a:avLst/>
          </a:prstGeom>
          <a:solidFill>
            <a:srgbClr val="FFFFFF"/>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545757"/>
                </a:solidFill>
                <a:latin typeface="Comfortaa"/>
                <a:ea typeface="Comfortaa"/>
                <a:cs typeface="Comfortaa"/>
                <a:sym typeface="Comfortaa"/>
              </a:rPr>
              <a:t>1</a:t>
            </a:r>
            <a:endParaRPr b="1">
              <a:solidFill>
                <a:srgbClr val="545757"/>
              </a:solidFill>
              <a:latin typeface="Comfortaa"/>
              <a:ea typeface="Comfortaa"/>
              <a:cs typeface="Comfortaa"/>
              <a:sym typeface="Comfortaa"/>
            </a:endParaRPr>
          </a:p>
        </p:txBody>
      </p:sp>
      <p:sp>
        <p:nvSpPr>
          <p:cNvPr id="223" name="Google Shape;223;p32"/>
          <p:cNvSpPr/>
          <p:nvPr/>
        </p:nvSpPr>
        <p:spPr>
          <a:xfrm>
            <a:off x="4641425" y="1531610"/>
            <a:ext cx="304500" cy="314700"/>
          </a:xfrm>
          <a:prstGeom prst="ellipse">
            <a:avLst/>
          </a:prstGeom>
          <a:solidFill>
            <a:srgbClr val="FFFFFF"/>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545757"/>
                </a:solidFill>
                <a:latin typeface="Comfortaa"/>
                <a:ea typeface="Comfortaa"/>
                <a:cs typeface="Comfortaa"/>
                <a:sym typeface="Comfortaa"/>
              </a:rPr>
              <a:t>2</a:t>
            </a:r>
            <a:endParaRPr b="1">
              <a:solidFill>
                <a:srgbClr val="545757"/>
              </a:solidFill>
              <a:latin typeface="Comfortaa"/>
              <a:ea typeface="Comfortaa"/>
              <a:cs typeface="Comfortaa"/>
              <a:sym typeface="Comfortaa"/>
            </a:endParaRPr>
          </a:p>
        </p:txBody>
      </p:sp>
      <p:sp>
        <p:nvSpPr>
          <p:cNvPr id="224" name="Google Shape;224;p32"/>
          <p:cNvSpPr/>
          <p:nvPr/>
        </p:nvSpPr>
        <p:spPr>
          <a:xfrm>
            <a:off x="4641425" y="2178776"/>
            <a:ext cx="304500" cy="314700"/>
          </a:xfrm>
          <a:prstGeom prst="ellipse">
            <a:avLst/>
          </a:prstGeom>
          <a:solidFill>
            <a:srgbClr val="FFFFFF"/>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545757"/>
                </a:solidFill>
                <a:latin typeface="Comfortaa"/>
                <a:ea typeface="Comfortaa"/>
                <a:cs typeface="Comfortaa"/>
                <a:sym typeface="Comfortaa"/>
              </a:rPr>
              <a:t>3</a:t>
            </a:r>
            <a:endParaRPr b="1">
              <a:solidFill>
                <a:srgbClr val="545757"/>
              </a:solidFill>
              <a:latin typeface="Comfortaa"/>
              <a:ea typeface="Comfortaa"/>
              <a:cs typeface="Comfortaa"/>
              <a:sym typeface="Comfortaa"/>
            </a:endParaRPr>
          </a:p>
        </p:txBody>
      </p:sp>
      <p:sp>
        <p:nvSpPr>
          <p:cNvPr id="225" name="Google Shape;225;p32"/>
          <p:cNvSpPr/>
          <p:nvPr/>
        </p:nvSpPr>
        <p:spPr>
          <a:xfrm>
            <a:off x="4568550" y="2627300"/>
            <a:ext cx="3900600" cy="2337300"/>
          </a:xfrm>
          <a:prstGeom prst="round2SameRect">
            <a:avLst>
              <a:gd fmla="val 0" name="adj1"/>
              <a:gd fmla="val 8736" name="adj2"/>
            </a:avLst>
          </a:prstGeom>
          <a:noFill/>
          <a:ln cap="flat" cmpd="sng" w="19050">
            <a:solidFill>
              <a:srgbClr val="5457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000">
                <a:solidFill>
                  <a:srgbClr val="75BAC5"/>
                </a:solidFill>
                <a:latin typeface="Impact"/>
                <a:ea typeface="Impact"/>
                <a:cs typeface="Impact"/>
                <a:sym typeface="Impact"/>
              </a:rPr>
              <a:t>Preparing our Teams</a:t>
            </a:r>
            <a:endParaRPr>
              <a:solidFill>
                <a:srgbClr val="75BAC5"/>
              </a:solidFill>
              <a:latin typeface="Proxima Nova"/>
              <a:ea typeface="Proxima Nova"/>
              <a:cs typeface="Proxima Nova"/>
              <a:sym typeface="Proxima Nova"/>
            </a:endParaRPr>
          </a:p>
          <a:p>
            <a:pPr indent="-190500" lvl="0" marL="22860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Establish a data governance structure to facilitate overall management of data availability, usability, integrity, quality and security:</a:t>
            </a:r>
            <a:endParaRPr sz="1200">
              <a:latin typeface="Proxima Nova"/>
              <a:ea typeface="Proxima Nova"/>
              <a:cs typeface="Proxima Nova"/>
              <a:sym typeface="Proxima Nova"/>
            </a:endParaRPr>
          </a:p>
          <a:p>
            <a:pPr indent="-190500" lvl="1" marL="51435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Leadership vision</a:t>
            </a:r>
            <a:endParaRPr sz="1200">
              <a:latin typeface="Proxima Nova"/>
              <a:ea typeface="Proxima Nova"/>
              <a:cs typeface="Proxima Nova"/>
              <a:sym typeface="Proxima Nova"/>
            </a:endParaRPr>
          </a:p>
          <a:p>
            <a:pPr indent="-190500" lvl="1" marL="51435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Roles and responsibilities</a:t>
            </a:r>
            <a:endParaRPr sz="1200">
              <a:latin typeface="Proxima Nova"/>
              <a:ea typeface="Proxima Nova"/>
              <a:cs typeface="Proxima Nova"/>
              <a:sym typeface="Proxima Nova"/>
            </a:endParaRPr>
          </a:p>
          <a:p>
            <a:pPr indent="-190500" lvl="1" marL="51435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Policies and process</a:t>
            </a:r>
            <a:endParaRPr sz="800">
              <a:latin typeface="Proxima Nova"/>
              <a:ea typeface="Proxima Nova"/>
              <a:cs typeface="Proxima Nova"/>
              <a:sym typeface="Proxima Nova"/>
            </a:endParaRPr>
          </a:p>
          <a:p>
            <a:pPr indent="-190500" lvl="0" marL="22860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Establish a Data Team</a:t>
            </a:r>
            <a:endParaRPr sz="800">
              <a:latin typeface="Proxima Nova"/>
              <a:ea typeface="Proxima Nova"/>
              <a:cs typeface="Proxima Nova"/>
              <a:sym typeface="Proxima Nova"/>
            </a:endParaRPr>
          </a:p>
          <a:p>
            <a:pPr indent="-190500" lvl="0" marL="22860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Build processes to support a positive data culture</a:t>
            </a:r>
            <a:endParaRPr sz="800">
              <a:latin typeface="Proxima Nova"/>
              <a:ea typeface="Proxima Nova"/>
              <a:cs typeface="Proxima Nova"/>
              <a:sym typeface="Proxima Nova"/>
            </a:endParaRPr>
          </a:p>
          <a:p>
            <a:pPr indent="-190500" lvl="0" marL="22860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Communicate regularly for high accountability across organization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id="230" name="Google Shape;230;p33"/>
          <p:cNvPicPr preferRelativeResize="0"/>
          <p:nvPr/>
        </p:nvPicPr>
        <p:blipFill>
          <a:blip r:embed="rId3">
            <a:alphaModFix/>
          </a:blip>
          <a:stretch>
            <a:fillRect/>
          </a:stretch>
        </p:blipFill>
        <p:spPr>
          <a:xfrm>
            <a:off x="4017165" y="958416"/>
            <a:ext cx="1109649" cy="1109649"/>
          </a:xfrm>
          <a:prstGeom prst="rect">
            <a:avLst/>
          </a:prstGeom>
          <a:noFill/>
          <a:ln>
            <a:noFill/>
          </a:ln>
          <a:effectLst>
            <a:outerShdw blurRad="57150" rotWithShape="0" algn="bl" dir="5400000" dist="19050">
              <a:srgbClr val="000000">
                <a:alpha val="50000"/>
              </a:srgbClr>
            </a:outerShdw>
          </a:effectLst>
        </p:spPr>
      </p:pic>
      <p:sp>
        <p:nvSpPr>
          <p:cNvPr id="231" name="Google Shape;231;p33"/>
          <p:cNvSpPr txBox="1"/>
          <p:nvPr>
            <p:ph idx="12" type="sldNum"/>
          </p:nvPr>
        </p:nvSpPr>
        <p:spPr>
          <a:xfrm>
            <a:off x="178850" y="46034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32" name="Google Shape;232;p33"/>
          <p:cNvSpPr txBox="1"/>
          <p:nvPr/>
        </p:nvSpPr>
        <p:spPr>
          <a:xfrm>
            <a:off x="232175" y="151800"/>
            <a:ext cx="87243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WHY DATA MATTERS!</a:t>
            </a:r>
            <a:endParaRPr sz="1800">
              <a:solidFill>
                <a:srgbClr val="FFFFFF"/>
              </a:solidFill>
              <a:latin typeface="Proxima Nova"/>
              <a:ea typeface="Proxima Nova"/>
              <a:cs typeface="Proxima Nova"/>
              <a:sym typeface="Proxima Nova"/>
            </a:endParaRPr>
          </a:p>
        </p:txBody>
      </p:sp>
      <p:sp>
        <p:nvSpPr>
          <p:cNvPr id="233" name="Google Shape;233;p33"/>
          <p:cNvSpPr/>
          <p:nvPr/>
        </p:nvSpPr>
        <p:spPr>
          <a:xfrm>
            <a:off x="462350" y="2638000"/>
            <a:ext cx="2552100" cy="1956600"/>
          </a:xfrm>
          <a:prstGeom prst="round2SameRect">
            <a:avLst>
              <a:gd fmla="val 0" name="adj1"/>
              <a:gd fmla="val 13428" name="adj2"/>
            </a:avLst>
          </a:prstGeom>
          <a:noFill/>
          <a:ln cap="flat" cmpd="sng" w="9525">
            <a:solidFill>
              <a:srgbClr val="75BAC5"/>
            </a:solidFill>
            <a:prstDash val="solid"/>
            <a:round/>
            <a:headEnd len="sm" w="sm" type="none"/>
            <a:tailEnd len="sm" w="sm" type="none"/>
          </a:ln>
        </p:spPr>
        <p:txBody>
          <a:bodyPr anchorCtr="0" anchor="t" bIns="91425" lIns="91425" spcFirstLastPara="1" rIns="91425" wrap="square" tIns="91425">
            <a:noAutofit/>
          </a:bodyPr>
          <a:lstStyle/>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Populates student profile data in CALPADS</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Manages access to CALPADS</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Approves CALPADS data</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Works with SIS vendor</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Works with LEA staff to ensure SIS data quality and reporting processes</a:t>
            </a:r>
            <a:endParaRPr sz="1200">
              <a:latin typeface="Proxima Nova"/>
              <a:ea typeface="Proxima Nova"/>
              <a:cs typeface="Proxima Nova"/>
              <a:sym typeface="Proxima Nova"/>
            </a:endParaRPr>
          </a:p>
        </p:txBody>
      </p:sp>
      <p:sp>
        <p:nvSpPr>
          <p:cNvPr id="234" name="Google Shape;234;p33"/>
          <p:cNvSpPr/>
          <p:nvPr/>
        </p:nvSpPr>
        <p:spPr>
          <a:xfrm>
            <a:off x="462325" y="2021500"/>
            <a:ext cx="2552100" cy="616500"/>
          </a:xfrm>
          <a:prstGeom prst="round2SameRect">
            <a:avLst>
              <a:gd fmla="val 16667" name="adj1"/>
              <a:gd fmla="val 0" name="adj2"/>
            </a:avLst>
          </a:prstGeom>
          <a:solidFill>
            <a:srgbClr val="545757"/>
          </a:solidFill>
          <a:ln cap="flat" cmpd="sng" w="9525">
            <a:solidFill>
              <a:srgbClr val="5457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CALPADS </a:t>
            </a:r>
            <a:endParaRPr b="1" sz="16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Data Coordinator</a:t>
            </a:r>
            <a:endParaRPr b="1" sz="1600">
              <a:solidFill>
                <a:srgbClr val="FFFFFF"/>
              </a:solidFill>
              <a:latin typeface="Proxima Nova"/>
              <a:ea typeface="Proxima Nova"/>
              <a:cs typeface="Proxima Nova"/>
              <a:sym typeface="Proxima Nova"/>
            </a:endParaRPr>
          </a:p>
        </p:txBody>
      </p:sp>
      <p:pic>
        <p:nvPicPr>
          <p:cNvPr id="235" name="Google Shape;235;p33"/>
          <p:cNvPicPr preferRelativeResize="0"/>
          <p:nvPr/>
        </p:nvPicPr>
        <p:blipFill rotWithShape="1">
          <a:blip r:embed="rId4">
            <a:alphaModFix/>
          </a:blip>
          <a:srcRect b="10063" l="0" r="0" t="0"/>
          <a:stretch/>
        </p:blipFill>
        <p:spPr>
          <a:xfrm>
            <a:off x="1059175" y="796713"/>
            <a:ext cx="1358400" cy="1221700"/>
          </a:xfrm>
          <a:prstGeom prst="rect">
            <a:avLst/>
          </a:prstGeom>
          <a:noFill/>
          <a:ln>
            <a:noFill/>
          </a:ln>
        </p:spPr>
      </p:pic>
      <p:sp>
        <p:nvSpPr>
          <p:cNvPr id="236" name="Google Shape;236;p33"/>
          <p:cNvSpPr/>
          <p:nvPr/>
        </p:nvSpPr>
        <p:spPr>
          <a:xfrm>
            <a:off x="3295950" y="2638000"/>
            <a:ext cx="2552100" cy="1956600"/>
          </a:xfrm>
          <a:prstGeom prst="round2SameRect">
            <a:avLst>
              <a:gd fmla="val 0" name="adj1"/>
              <a:gd fmla="val 13428" name="adj2"/>
            </a:avLst>
          </a:prstGeom>
          <a:noFill/>
          <a:ln cap="flat" cmpd="sng" w="9525">
            <a:solidFill>
              <a:srgbClr val="674EA7"/>
            </a:solidFill>
            <a:prstDash val="solid"/>
            <a:round/>
            <a:headEnd len="sm" w="sm" type="none"/>
            <a:tailEnd len="sm" w="sm" type="none"/>
          </a:ln>
        </p:spPr>
        <p:txBody>
          <a:bodyPr anchorCtr="0" anchor="t" bIns="91425" lIns="91425" spcFirstLastPara="1" rIns="91425" wrap="square" tIns="91425">
            <a:noAutofit/>
          </a:bodyPr>
          <a:lstStyle/>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Populates SWD data into SEDS and transfer to CALPADS via API</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Resolves validation errors</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Reviews reports related to SWD</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Works with SEDS vendor</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Intermediary with SELPA Director and CALPADS Coordinator </a:t>
            </a:r>
            <a:endParaRPr sz="1200">
              <a:latin typeface="Proxima Nova"/>
              <a:ea typeface="Proxima Nova"/>
              <a:cs typeface="Proxima Nova"/>
              <a:sym typeface="Proxima Nova"/>
            </a:endParaRPr>
          </a:p>
        </p:txBody>
      </p:sp>
      <p:sp>
        <p:nvSpPr>
          <p:cNvPr id="237" name="Google Shape;237;p33"/>
          <p:cNvSpPr/>
          <p:nvPr/>
        </p:nvSpPr>
        <p:spPr>
          <a:xfrm>
            <a:off x="3295934" y="2021500"/>
            <a:ext cx="2552100" cy="616500"/>
          </a:xfrm>
          <a:prstGeom prst="round2SameRect">
            <a:avLst>
              <a:gd fmla="val 16667" name="adj1"/>
              <a:gd fmla="val 0" name="adj2"/>
            </a:avLst>
          </a:prstGeom>
          <a:solidFill>
            <a:srgbClr val="545757"/>
          </a:solidFill>
          <a:ln cap="flat" cmpd="sng" w="9525">
            <a:solidFill>
              <a:srgbClr val="5457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Special Education Data Coordinator</a:t>
            </a:r>
            <a:endParaRPr b="1" sz="1600">
              <a:solidFill>
                <a:srgbClr val="FFFFFF"/>
              </a:solidFill>
              <a:latin typeface="Proxima Nova"/>
              <a:ea typeface="Proxima Nova"/>
              <a:cs typeface="Proxima Nova"/>
              <a:sym typeface="Proxima Nova"/>
            </a:endParaRPr>
          </a:p>
        </p:txBody>
      </p:sp>
      <p:sp>
        <p:nvSpPr>
          <p:cNvPr id="238" name="Google Shape;238;p33"/>
          <p:cNvSpPr/>
          <p:nvPr/>
        </p:nvSpPr>
        <p:spPr>
          <a:xfrm>
            <a:off x="6129575" y="2638000"/>
            <a:ext cx="2552100" cy="1956600"/>
          </a:xfrm>
          <a:prstGeom prst="round2SameRect">
            <a:avLst>
              <a:gd fmla="val 0" name="adj1"/>
              <a:gd fmla="val 13428" name="adj2"/>
            </a:avLst>
          </a:prstGeom>
          <a:noFill/>
          <a:ln cap="flat" cmpd="sng" w="9525">
            <a:solidFill>
              <a:srgbClr val="674EA7"/>
            </a:solidFill>
            <a:prstDash val="solid"/>
            <a:round/>
            <a:headEnd len="sm" w="sm" type="none"/>
            <a:tailEnd len="sm" w="sm" type="none"/>
          </a:ln>
        </p:spPr>
        <p:txBody>
          <a:bodyPr anchorCtr="0" anchor="t" bIns="91425" lIns="91425" spcFirstLastPara="1" rIns="91425" wrap="square" tIns="91425">
            <a:noAutofit/>
          </a:bodyPr>
          <a:lstStyle/>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Manage SEIS</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Reviews reports related to SWD</a:t>
            </a:r>
            <a:endParaRPr sz="1200">
              <a:latin typeface="Proxima Nova"/>
              <a:ea typeface="Proxima Nova"/>
              <a:cs typeface="Proxima Nova"/>
              <a:sym typeface="Proxima Nova"/>
            </a:endParaRPr>
          </a:p>
          <a:p>
            <a:pPr indent="-190500" lvl="0" marL="114300" marR="0" rtl="0" algn="l">
              <a:spcBef>
                <a:spcPts val="0"/>
              </a:spcBef>
              <a:spcAft>
                <a:spcPts val="0"/>
              </a:spcAft>
              <a:buSzPts val="1200"/>
              <a:buFont typeface="Proxima Nova"/>
              <a:buChar char="●"/>
            </a:pPr>
            <a:r>
              <a:rPr lang="en" sz="1200">
                <a:latin typeface="Proxima Nova"/>
                <a:ea typeface="Proxima Nova"/>
                <a:cs typeface="Proxima Nova"/>
                <a:sym typeface="Proxima Nova"/>
              </a:rPr>
              <a:t>Approves SWD data in CALPADS</a:t>
            </a:r>
            <a:endParaRPr sz="1200">
              <a:latin typeface="Proxima Nova"/>
              <a:ea typeface="Proxima Nova"/>
              <a:cs typeface="Proxima Nova"/>
              <a:sym typeface="Proxima Nova"/>
            </a:endParaRPr>
          </a:p>
        </p:txBody>
      </p:sp>
      <p:sp>
        <p:nvSpPr>
          <p:cNvPr id="239" name="Google Shape;239;p33"/>
          <p:cNvSpPr/>
          <p:nvPr/>
        </p:nvSpPr>
        <p:spPr>
          <a:xfrm>
            <a:off x="6129559" y="2021500"/>
            <a:ext cx="2552100" cy="616500"/>
          </a:xfrm>
          <a:prstGeom prst="round2SameRect">
            <a:avLst>
              <a:gd fmla="val 16667" name="adj1"/>
              <a:gd fmla="val 0" name="adj2"/>
            </a:avLst>
          </a:prstGeom>
          <a:solidFill>
            <a:srgbClr val="545757"/>
          </a:solidFill>
          <a:ln cap="flat" cmpd="sng" w="9525">
            <a:solidFill>
              <a:srgbClr val="5457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SELPA</a:t>
            </a:r>
            <a:endParaRPr b="1" sz="1600">
              <a:solidFill>
                <a:srgbClr val="FFFFFF"/>
              </a:solidFill>
              <a:latin typeface="Proxima Nova"/>
              <a:ea typeface="Proxima Nova"/>
              <a:cs typeface="Proxima Nova"/>
              <a:sym typeface="Proxima Nova"/>
            </a:endParaRPr>
          </a:p>
        </p:txBody>
      </p:sp>
      <p:pic>
        <p:nvPicPr>
          <p:cNvPr id="240" name="Google Shape;240;p33"/>
          <p:cNvPicPr preferRelativeResize="0"/>
          <p:nvPr/>
        </p:nvPicPr>
        <p:blipFill rotWithShape="1">
          <a:blip r:embed="rId5">
            <a:alphaModFix/>
          </a:blip>
          <a:srcRect b="14398" l="0" r="0" t="0"/>
          <a:stretch/>
        </p:blipFill>
        <p:spPr>
          <a:xfrm>
            <a:off x="6994750" y="833550"/>
            <a:ext cx="821749" cy="1148050"/>
          </a:xfrm>
          <a:prstGeom prst="rect">
            <a:avLst/>
          </a:prstGeom>
          <a:noFill/>
          <a:ln>
            <a:noFill/>
          </a:ln>
        </p:spPr>
      </p:pic>
      <p:sp>
        <p:nvSpPr>
          <p:cNvPr id="241" name="Google Shape;241;p33"/>
          <p:cNvSpPr/>
          <p:nvPr/>
        </p:nvSpPr>
        <p:spPr>
          <a:xfrm>
            <a:off x="682375" y="4310000"/>
            <a:ext cx="1735200" cy="446400"/>
          </a:xfrm>
          <a:prstGeom prst="roundRect">
            <a:avLst>
              <a:gd fmla="val 16667" name="adj"/>
            </a:avLst>
          </a:prstGeom>
          <a:solidFill>
            <a:srgbClr val="75BA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Local staff input student data in SIS</a:t>
            </a:r>
            <a:endParaRPr b="1" sz="1200">
              <a:solidFill>
                <a:srgbClr val="FFFFFF"/>
              </a:solidFill>
              <a:latin typeface="Proxima Nova"/>
              <a:ea typeface="Proxima Nova"/>
              <a:cs typeface="Proxima Nova"/>
              <a:sym typeface="Proxima Nova"/>
            </a:endParaRPr>
          </a:p>
        </p:txBody>
      </p:sp>
      <p:pic>
        <p:nvPicPr>
          <p:cNvPr id="242" name="Google Shape;242;p33"/>
          <p:cNvPicPr preferRelativeResize="0"/>
          <p:nvPr/>
        </p:nvPicPr>
        <p:blipFill rotWithShape="1">
          <a:blip r:embed="rId4">
            <a:alphaModFix/>
          </a:blip>
          <a:srcRect b="10068" l="0" r="0" t="9771"/>
          <a:stretch/>
        </p:blipFill>
        <p:spPr>
          <a:xfrm>
            <a:off x="2349788" y="4224950"/>
            <a:ext cx="769050" cy="616500"/>
          </a:xfrm>
          <a:prstGeom prst="rect">
            <a:avLst/>
          </a:prstGeom>
          <a:noFill/>
          <a:ln>
            <a:noFill/>
          </a:ln>
        </p:spPr>
      </p:pic>
      <p:sp>
        <p:nvSpPr>
          <p:cNvPr id="243" name="Google Shape;243;p33"/>
          <p:cNvSpPr/>
          <p:nvPr/>
        </p:nvSpPr>
        <p:spPr>
          <a:xfrm>
            <a:off x="3554700" y="4310000"/>
            <a:ext cx="1735200" cy="446400"/>
          </a:xfrm>
          <a:prstGeom prst="roundRect">
            <a:avLst>
              <a:gd fmla="val 16667" name="adj"/>
            </a:avLst>
          </a:pr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Proxima Nova"/>
                <a:ea typeface="Proxima Nova"/>
                <a:cs typeface="Proxima Nova"/>
                <a:sym typeface="Proxima Nova"/>
              </a:rPr>
              <a:t>Local staff input student data in SEIS</a:t>
            </a:r>
            <a:endParaRPr b="1" sz="1200">
              <a:solidFill>
                <a:srgbClr val="FFFFFF"/>
              </a:solidFill>
              <a:latin typeface="Proxima Nova"/>
              <a:ea typeface="Proxima Nova"/>
              <a:cs typeface="Proxima Nova"/>
              <a:sym typeface="Proxima Nova"/>
            </a:endParaRPr>
          </a:p>
        </p:txBody>
      </p:sp>
      <p:pic>
        <p:nvPicPr>
          <p:cNvPr id="244" name="Google Shape;244;p33"/>
          <p:cNvPicPr preferRelativeResize="0"/>
          <p:nvPr/>
        </p:nvPicPr>
        <p:blipFill>
          <a:blip r:embed="rId3">
            <a:alphaModFix/>
          </a:blip>
          <a:stretch>
            <a:fillRect/>
          </a:stretch>
        </p:blipFill>
        <p:spPr>
          <a:xfrm>
            <a:off x="5230315" y="4315213"/>
            <a:ext cx="435951" cy="4359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4"/>
          <p:cNvSpPr txBox="1"/>
          <p:nvPr>
            <p:ph type="title"/>
          </p:nvPr>
        </p:nvSpPr>
        <p:spPr>
          <a:xfrm>
            <a:off x="0" y="0"/>
            <a:ext cx="9144000" cy="65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WHO’S ON YOUR DATA TEAM</a:t>
            </a:r>
            <a:endParaRPr sz="2000">
              <a:solidFill>
                <a:srgbClr val="FFFFFF"/>
              </a:solidFill>
            </a:endParaRPr>
          </a:p>
        </p:txBody>
      </p:sp>
      <p:sp>
        <p:nvSpPr>
          <p:cNvPr id="250" name="Google Shape;250;p34"/>
          <p:cNvSpPr txBox="1"/>
          <p:nvPr>
            <p:ph idx="12" type="sldNum"/>
          </p:nvPr>
        </p:nvSpPr>
        <p:spPr>
          <a:xfrm>
            <a:off x="178850" y="4679600"/>
            <a:ext cx="304500" cy="31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51" name="Google Shape;251;p34"/>
          <p:cNvSpPr txBox="1"/>
          <p:nvPr/>
        </p:nvSpPr>
        <p:spPr>
          <a:xfrm>
            <a:off x="1368950" y="2007050"/>
            <a:ext cx="2679900" cy="853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dk1"/>
                </a:solidFill>
                <a:latin typeface="Proxima Nova"/>
                <a:ea typeface="Proxima Nova"/>
                <a:cs typeface="Proxima Nova"/>
                <a:sym typeface="Proxima Nova"/>
              </a:rPr>
              <a:t>Curriculum &amp; Instruction Staff</a:t>
            </a:r>
            <a:endParaRPr b="1">
              <a:latin typeface="Proxima Nova"/>
              <a:ea typeface="Proxima Nova"/>
              <a:cs typeface="Proxima Nova"/>
              <a:sym typeface="Proxima Nova"/>
            </a:endParaRPr>
          </a:p>
        </p:txBody>
      </p:sp>
      <p:sp>
        <p:nvSpPr>
          <p:cNvPr id="252" name="Google Shape;252;p34"/>
          <p:cNvSpPr txBox="1"/>
          <p:nvPr/>
        </p:nvSpPr>
        <p:spPr>
          <a:xfrm>
            <a:off x="1762550" y="3114700"/>
            <a:ext cx="2286300" cy="657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latin typeface="Proxima Nova"/>
                <a:ea typeface="Proxima Nova"/>
                <a:cs typeface="Proxima Nova"/>
                <a:sym typeface="Proxima Nova"/>
              </a:rPr>
              <a:t>Human Resources Staff</a:t>
            </a:r>
            <a:endParaRPr b="1">
              <a:latin typeface="Proxima Nova"/>
              <a:ea typeface="Proxima Nova"/>
              <a:cs typeface="Proxima Nova"/>
              <a:sym typeface="Proxima Nova"/>
            </a:endParaRPr>
          </a:p>
        </p:txBody>
      </p:sp>
      <p:sp>
        <p:nvSpPr>
          <p:cNvPr id="253" name="Google Shape;253;p34"/>
          <p:cNvSpPr txBox="1"/>
          <p:nvPr/>
        </p:nvSpPr>
        <p:spPr>
          <a:xfrm>
            <a:off x="2038800" y="3937800"/>
            <a:ext cx="2016000" cy="853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latin typeface="Proxima Nova"/>
                <a:ea typeface="Proxima Nova"/>
                <a:cs typeface="Proxima Nova"/>
                <a:sym typeface="Proxima Nova"/>
              </a:rPr>
              <a:t>Credential Analysts</a:t>
            </a:r>
            <a:endParaRPr b="1">
              <a:latin typeface="Proxima Nova"/>
              <a:ea typeface="Proxima Nova"/>
              <a:cs typeface="Proxima Nova"/>
              <a:sym typeface="Proxima Nova"/>
            </a:endParaRPr>
          </a:p>
        </p:txBody>
      </p:sp>
      <p:sp>
        <p:nvSpPr>
          <p:cNvPr id="254" name="Google Shape;254;p34"/>
          <p:cNvSpPr txBox="1"/>
          <p:nvPr/>
        </p:nvSpPr>
        <p:spPr>
          <a:xfrm>
            <a:off x="4049100" y="1857053"/>
            <a:ext cx="4297800" cy="1153800"/>
          </a:xfrm>
          <a:prstGeom prst="rect">
            <a:avLst/>
          </a:prstGeom>
          <a:solidFill>
            <a:srgbClr val="75BAC5">
              <a:alpha val="57309"/>
            </a:srgbClr>
          </a:solidFill>
          <a:ln>
            <a:noFill/>
          </a:ln>
        </p:spPr>
        <p:txBody>
          <a:bodyPr anchorCtr="0" anchor="ctr" bIns="91425" lIns="91425" spcFirstLastPara="1" rIns="91425" wrap="square" tIns="91425">
            <a:noAutofit/>
          </a:bodyPr>
          <a:lstStyle/>
          <a:p>
            <a:pPr indent="-167640" lvl="0" marL="18288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Ensuring that the State Course Code and associated attributes in the student information system (SIS) accurately reflect the course content</a:t>
            </a:r>
            <a:endParaRPr sz="1200">
              <a:latin typeface="Proxima Nova"/>
              <a:ea typeface="Proxima Nova"/>
              <a:cs typeface="Proxima Nova"/>
              <a:sym typeface="Proxima Nova"/>
            </a:endParaRPr>
          </a:p>
          <a:p>
            <a:pPr indent="-167640" lvl="0" marL="18288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Verification of course and staff assignment information in CALPADS reports</a:t>
            </a:r>
            <a:endParaRPr sz="1200">
              <a:latin typeface="Proxima Nova"/>
              <a:ea typeface="Proxima Nova"/>
              <a:cs typeface="Proxima Nova"/>
              <a:sym typeface="Proxima Nova"/>
            </a:endParaRPr>
          </a:p>
        </p:txBody>
      </p:sp>
      <p:sp>
        <p:nvSpPr>
          <p:cNvPr id="255" name="Google Shape;255;p34"/>
          <p:cNvSpPr txBox="1"/>
          <p:nvPr/>
        </p:nvSpPr>
        <p:spPr>
          <a:xfrm>
            <a:off x="4049100" y="3055906"/>
            <a:ext cx="4297800" cy="774900"/>
          </a:xfrm>
          <a:prstGeom prst="rect">
            <a:avLst/>
          </a:prstGeom>
          <a:solidFill>
            <a:srgbClr val="A2BA64">
              <a:alpha val="59980"/>
            </a:srgbClr>
          </a:solidFill>
          <a:ln>
            <a:noFill/>
          </a:ln>
        </p:spPr>
        <p:txBody>
          <a:bodyPr anchorCtr="0" anchor="ctr" bIns="91425" lIns="91425" spcFirstLastPara="1" rIns="91425" wrap="square" tIns="91425">
            <a:noAutofit/>
          </a:bodyPr>
          <a:lstStyle/>
          <a:p>
            <a:pPr indent="-167640" lvl="0" marL="18288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Provide staff demographic, job classification data, and non-classroom based assignments for staff</a:t>
            </a:r>
            <a:endParaRPr sz="1200">
              <a:latin typeface="Proxima Nova"/>
              <a:ea typeface="Proxima Nova"/>
              <a:cs typeface="Proxima Nova"/>
              <a:sym typeface="Proxima Nova"/>
            </a:endParaRPr>
          </a:p>
          <a:p>
            <a:pPr indent="-167640" lvl="0" marL="18288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Verification of staff data in CALPADS reports</a:t>
            </a:r>
            <a:endParaRPr sz="1200">
              <a:latin typeface="Proxima Nova"/>
              <a:ea typeface="Proxima Nova"/>
              <a:cs typeface="Proxima Nova"/>
              <a:sym typeface="Proxima Nova"/>
            </a:endParaRPr>
          </a:p>
        </p:txBody>
      </p:sp>
      <p:sp>
        <p:nvSpPr>
          <p:cNvPr id="256" name="Google Shape;256;p34"/>
          <p:cNvSpPr txBox="1"/>
          <p:nvPr/>
        </p:nvSpPr>
        <p:spPr>
          <a:xfrm>
            <a:off x="4049100" y="3875849"/>
            <a:ext cx="4297800" cy="977700"/>
          </a:xfrm>
          <a:prstGeom prst="rect">
            <a:avLst/>
          </a:prstGeom>
          <a:solidFill>
            <a:srgbClr val="E4704C">
              <a:alpha val="53829"/>
            </a:srgbClr>
          </a:solidFill>
          <a:ln>
            <a:noFill/>
          </a:ln>
        </p:spPr>
        <p:txBody>
          <a:bodyPr anchorCtr="0" anchor="ctr" bIns="91425" lIns="91425" spcFirstLastPara="1" rIns="91425" wrap="square" tIns="91425">
            <a:noAutofit/>
          </a:bodyPr>
          <a:lstStyle/>
          <a:p>
            <a:pPr indent="-167640" lvl="0" marL="18288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Ensuring staff have the appropriate authorizations for their assignments prior to the start of the school year, including local assignment options</a:t>
            </a:r>
            <a:endParaRPr sz="1200">
              <a:latin typeface="Proxima Nova"/>
              <a:ea typeface="Proxima Nova"/>
              <a:cs typeface="Proxima Nova"/>
              <a:sym typeface="Proxima Nova"/>
            </a:endParaRPr>
          </a:p>
          <a:p>
            <a:pPr indent="-167640" lvl="0" marL="18288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Verification of staff assignment data in CALPADS reports</a:t>
            </a:r>
            <a:endParaRPr sz="1200">
              <a:latin typeface="Proxima Nova"/>
              <a:ea typeface="Proxima Nova"/>
              <a:cs typeface="Proxima Nova"/>
              <a:sym typeface="Proxima Nova"/>
            </a:endParaRPr>
          </a:p>
        </p:txBody>
      </p:sp>
      <p:sp>
        <p:nvSpPr>
          <p:cNvPr id="257" name="Google Shape;257;p34"/>
          <p:cNvSpPr txBox="1"/>
          <p:nvPr/>
        </p:nvSpPr>
        <p:spPr>
          <a:xfrm>
            <a:off x="2089500" y="854925"/>
            <a:ext cx="1914600" cy="447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dk1"/>
                </a:solidFill>
                <a:latin typeface="Proxima Nova"/>
                <a:ea typeface="Proxima Nova"/>
                <a:cs typeface="Proxima Nova"/>
                <a:sym typeface="Proxima Nova"/>
              </a:rPr>
              <a:t>CALPADS LEA Staff</a:t>
            </a:r>
            <a:endParaRPr b="1">
              <a:latin typeface="Proxima Nova"/>
              <a:ea typeface="Proxima Nova"/>
              <a:cs typeface="Proxima Nova"/>
              <a:sym typeface="Proxima Nova"/>
            </a:endParaRPr>
          </a:p>
        </p:txBody>
      </p:sp>
      <p:sp>
        <p:nvSpPr>
          <p:cNvPr id="258" name="Google Shape;258;p34"/>
          <p:cNvSpPr txBox="1"/>
          <p:nvPr/>
        </p:nvSpPr>
        <p:spPr>
          <a:xfrm>
            <a:off x="4049100" y="867375"/>
            <a:ext cx="4297800" cy="423000"/>
          </a:xfrm>
          <a:prstGeom prst="rect">
            <a:avLst/>
          </a:prstGeom>
          <a:solidFill>
            <a:srgbClr val="F7BC35">
              <a:alpha val="59220"/>
            </a:srgbClr>
          </a:solidFill>
          <a:ln>
            <a:noFill/>
          </a:ln>
        </p:spPr>
        <p:txBody>
          <a:bodyPr anchorCtr="0" anchor="ctr" bIns="91425" lIns="91425" spcFirstLastPara="1" rIns="91425" wrap="square" tIns="91425">
            <a:noAutofit/>
          </a:bodyPr>
          <a:lstStyle/>
          <a:p>
            <a:pPr indent="-167640" lvl="0" marL="18288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Data population and report certification</a:t>
            </a:r>
            <a:endParaRPr sz="1200">
              <a:latin typeface="Proxima Nova"/>
              <a:ea typeface="Proxima Nova"/>
              <a:cs typeface="Proxima Nova"/>
              <a:sym typeface="Proxima Nova"/>
            </a:endParaRPr>
          </a:p>
        </p:txBody>
      </p:sp>
      <p:sp>
        <p:nvSpPr>
          <p:cNvPr id="259" name="Google Shape;259;p34"/>
          <p:cNvSpPr txBox="1"/>
          <p:nvPr/>
        </p:nvSpPr>
        <p:spPr>
          <a:xfrm>
            <a:off x="4049100" y="1353649"/>
            <a:ext cx="4297800" cy="447900"/>
          </a:xfrm>
          <a:prstGeom prst="rect">
            <a:avLst/>
          </a:prstGeom>
          <a:solidFill>
            <a:srgbClr val="545757">
              <a:alpha val="32580"/>
            </a:srgbClr>
          </a:solidFill>
          <a:ln>
            <a:noFill/>
          </a:ln>
        </p:spPr>
        <p:txBody>
          <a:bodyPr anchorCtr="0" anchor="ctr" bIns="91425" lIns="91425" spcFirstLastPara="1" rIns="91425" wrap="square" tIns="91425">
            <a:noAutofit/>
          </a:bodyPr>
          <a:lstStyle/>
          <a:p>
            <a:pPr indent="-167640" lvl="0" marL="182880" rtl="0" algn="l">
              <a:spcBef>
                <a:spcPts val="0"/>
              </a:spcBef>
              <a:spcAft>
                <a:spcPts val="0"/>
              </a:spcAft>
              <a:buClr>
                <a:srgbClr val="000000"/>
              </a:buClr>
              <a:buSzPts val="1200"/>
              <a:buFont typeface="Proxima Nova"/>
              <a:buChar char="●"/>
            </a:pPr>
            <a:r>
              <a:rPr lang="en" sz="1200">
                <a:latin typeface="Proxima Nova"/>
                <a:ea typeface="Proxima Nova"/>
                <a:cs typeface="Proxima Nova"/>
                <a:sym typeface="Proxima Nova"/>
              </a:rPr>
              <a:t>Special Education data population and report certification</a:t>
            </a:r>
            <a:endParaRPr sz="1200">
              <a:latin typeface="Proxima Nova"/>
              <a:ea typeface="Proxima Nova"/>
              <a:cs typeface="Proxima Nova"/>
              <a:sym typeface="Proxima Nova"/>
            </a:endParaRPr>
          </a:p>
        </p:txBody>
      </p:sp>
      <p:sp>
        <p:nvSpPr>
          <p:cNvPr id="260" name="Google Shape;260;p34"/>
          <p:cNvSpPr txBox="1"/>
          <p:nvPr/>
        </p:nvSpPr>
        <p:spPr>
          <a:xfrm>
            <a:off x="1943100" y="1353650"/>
            <a:ext cx="2106000" cy="447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dk1"/>
                </a:solidFill>
                <a:latin typeface="Proxima Nova"/>
                <a:ea typeface="Proxima Nova"/>
                <a:cs typeface="Proxima Nova"/>
                <a:sym typeface="Proxima Nova"/>
              </a:rPr>
              <a:t>Special Education Staff</a:t>
            </a:r>
            <a:endParaRPr b="1">
              <a:latin typeface="Proxima Nova"/>
              <a:ea typeface="Proxima Nova"/>
              <a:cs typeface="Proxima Nova"/>
              <a:sym typeface="Proxima Nova"/>
            </a:endParaRPr>
          </a:p>
        </p:txBody>
      </p:sp>
      <p:sp>
        <p:nvSpPr>
          <p:cNvPr id="261" name="Google Shape;261;p34"/>
          <p:cNvSpPr/>
          <p:nvPr/>
        </p:nvSpPr>
        <p:spPr>
          <a:xfrm>
            <a:off x="544450" y="773525"/>
            <a:ext cx="1164600" cy="1153800"/>
          </a:xfrm>
          <a:prstGeom prst="ellipse">
            <a:avLst/>
          </a:prstGeom>
          <a:solidFill>
            <a:srgbClr val="A2B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 name="Google Shape;262;p34"/>
          <p:cNvPicPr preferRelativeResize="0"/>
          <p:nvPr/>
        </p:nvPicPr>
        <p:blipFill>
          <a:blip r:embed="rId3">
            <a:alphaModFix/>
          </a:blip>
          <a:stretch>
            <a:fillRect/>
          </a:stretch>
        </p:blipFill>
        <p:spPr>
          <a:xfrm>
            <a:off x="685523" y="867367"/>
            <a:ext cx="821451" cy="80971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NCO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CO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